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5"/>
    <p:sldMasterId id="2147483687" r:id="rId6"/>
    <p:sldMasterId id="2147483688" r:id="rId7"/>
    <p:sldMasterId id="214748368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Lst>
  <p:sldSz cy="6858000" cx="9144000"/>
  <p:notesSz cx="6781800" cy="9918700"/>
  <p:embeddedFontLst>
    <p:embeddedFont>
      <p:font typeface="Roboto"/>
      <p:regular r:id="rId99"/>
      <p:bold r:id="rId100"/>
      <p:italic r:id="rId101"/>
      <p:boldItalic r:id="rId102"/>
    </p:embeddedFont>
    <p:embeddedFont>
      <p:font typeface="Lato"/>
      <p:regular r:id="rId103"/>
      <p:bold r:id="rId104"/>
      <p:italic r:id="rId105"/>
      <p:boldItalic r:id="rId10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0EA8BE-5B20-4E0A-8755-FC6464A0C769}">
  <a:tblStyle styleId="{860EA8BE-5B20-4E0A-8755-FC6464A0C76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A6D0D89-3B94-47C5-924D-C686AA574E0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AF9D9B5-3E43-441B-B4F4-7D2C2BBB8671}"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06" Type="http://schemas.openxmlformats.org/officeDocument/2006/relationships/font" Target="fonts/Lato-boldItalic.fntdata"/><Relationship Id="rId105" Type="http://schemas.openxmlformats.org/officeDocument/2006/relationships/font" Target="fonts/Lato-italic.fntdata"/><Relationship Id="rId104" Type="http://schemas.openxmlformats.org/officeDocument/2006/relationships/font" Target="fonts/Lato-bold.fntdata"/><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103" Type="http://schemas.openxmlformats.org/officeDocument/2006/relationships/font" Target="fonts/Lato-regular.fntdata"/><Relationship Id="rId102" Type="http://schemas.openxmlformats.org/officeDocument/2006/relationships/font" Target="fonts/Roboto-boldItalic.fntdata"/><Relationship Id="rId101" Type="http://schemas.openxmlformats.org/officeDocument/2006/relationships/font" Target="fonts/Roboto-italic.fntdata"/><Relationship Id="rId100" Type="http://schemas.openxmlformats.org/officeDocument/2006/relationships/font" Target="fonts/Roboto-bold.fntdata"/><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95" Type="http://schemas.openxmlformats.org/officeDocument/2006/relationships/slide" Target="slides/slide86.xml"/><Relationship Id="rId94" Type="http://schemas.openxmlformats.org/officeDocument/2006/relationships/slide" Target="slides/slide85.xml"/><Relationship Id="rId97" Type="http://schemas.openxmlformats.org/officeDocument/2006/relationships/slide" Target="slides/slide88.xml"/><Relationship Id="rId96" Type="http://schemas.openxmlformats.org/officeDocument/2006/relationships/slide" Target="slides/slide87.xml"/><Relationship Id="rId11" Type="http://schemas.openxmlformats.org/officeDocument/2006/relationships/slide" Target="slides/slide2.xml"/><Relationship Id="rId99" Type="http://schemas.openxmlformats.org/officeDocument/2006/relationships/font" Target="fonts/Roboto-regular.fntdata"/><Relationship Id="rId10" Type="http://schemas.openxmlformats.org/officeDocument/2006/relationships/slide" Target="slides/slide1.xml"/><Relationship Id="rId98" Type="http://schemas.openxmlformats.org/officeDocument/2006/relationships/slide" Target="slides/slide89.xml"/><Relationship Id="rId13" Type="http://schemas.openxmlformats.org/officeDocument/2006/relationships/slide" Target="slides/slide4.xml"/><Relationship Id="rId12" Type="http://schemas.openxmlformats.org/officeDocument/2006/relationships/slide" Target="slides/slide3.xml"/><Relationship Id="rId91" Type="http://schemas.openxmlformats.org/officeDocument/2006/relationships/slide" Target="slides/slide82.xml"/><Relationship Id="rId90" Type="http://schemas.openxmlformats.org/officeDocument/2006/relationships/slide" Target="slides/slide81.xml"/><Relationship Id="rId93" Type="http://schemas.openxmlformats.org/officeDocument/2006/relationships/slide" Target="slides/slide84.xml"/><Relationship Id="rId92" Type="http://schemas.openxmlformats.org/officeDocument/2006/relationships/slide" Target="slides/slide8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 Id="rId84" Type="http://schemas.openxmlformats.org/officeDocument/2006/relationships/slide" Target="slides/slide75.xml"/><Relationship Id="rId83" Type="http://schemas.openxmlformats.org/officeDocument/2006/relationships/slide" Target="slides/slide74.xml"/><Relationship Id="rId86" Type="http://schemas.openxmlformats.org/officeDocument/2006/relationships/slide" Target="slides/slide77.xml"/><Relationship Id="rId85" Type="http://schemas.openxmlformats.org/officeDocument/2006/relationships/slide" Target="slides/slide76.xml"/><Relationship Id="rId88" Type="http://schemas.openxmlformats.org/officeDocument/2006/relationships/slide" Target="slides/slide79.xml"/><Relationship Id="rId87" Type="http://schemas.openxmlformats.org/officeDocument/2006/relationships/slide" Target="slides/slide78.xml"/><Relationship Id="rId89" Type="http://schemas.openxmlformats.org/officeDocument/2006/relationships/slide" Target="slides/slide80.xml"/><Relationship Id="rId80" Type="http://schemas.openxmlformats.org/officeDocument/2006/relationships/slide" Target="slides/slide71.xml"/><Relationship Id="rId82" Type="http://schemas.openxmlformats.org/officeDocument/2006/relationships/slide" Target="slides/slide73.xml"/><Relationship Id="rId81" Type="http://schemas.openxmlformats.org/officeDocument/2006/relationships/slide" Target="slides/slide72.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4.xml"/><Relationship Id="rId72" Type="http://schemas.openxmlformats.org/officeDocument/2006/relationships/slide" Target="slides/slide63.xml"/><Relationship Id="rId75" Type="http://schemas.openxmlformats.org/officeDocument/2006/relationships/slide" Target="slides/slide66.xml"/><Relationship Id="rId74" Type="http://schemas.openxmlformats.org/officeDocument/2006/relationships/slide" Target="slides/slide65.xml"/><Relationship Id="rId77" Type="http://schemas.openxmlformats.org/officeDocument/2006/relationships/slide" Target="slides/slide68.xml"/><Relationship Id="rId76" Type="http://schemas.openxmlformats.org/officeDocument/2006/relationships/slide" Target="slides/slide67.xml"/><Relationship Id="rId79" Type="http://schemas.openxmlformats.org/officeDocument/2006/relationships/slide" Target="slides/slide70.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62" Type="http://schemas.openxmlformats.org/officeDocument/2006/relationships/slide" Target="slides/slide53.xml"/><Relationship Id="rId61" Type="http://schemas.openxmlformats.org/officeDocument/2006/relationships/slide" Target="slides/slide52.xml"/><Relationship Id="rId64" Type="http://schemas.openxmlformats.org/officeDocument/2006/relationships/slide" Target="slides/slide55.xml"/><Relationship Id="rId63" Type="http://schemas.openxmlformats.org/officeDocument/2006/relationships/slide" Target="slides/slide54.xml"/><Relationship Id="rId66" Type="http://schemas.openxmlformats.org/officeDocument/2006/relationships/slide" Target="slides/slide57.xml"/><Relationship Id="rId65" Type="http://schemas.openxmlformats.org/officeDocument/2006/relationships/slide" Target="slides/slide56.xml"/><Relationship Id="rId68" Type="http://schemas.openxmlformats.org/officeDocument/2006/relationships/slide" Target="slides/slide59.xml"/><Relationship Id="rId67" Type="http://schemas.openxmlformats.org/officeDocument/2006/relationships/slide" Target="slides/slide58.xml"/><Relationship Id="rId60" Type="http://schemas.openxmlformats.org/officeDocument/2006/relationships/slide" Target="slides/slide51.xml"/><Relationship Id="rId69" Type="http://schemas.openxmlformats.org/officeDocument/2006/relationships/slide" Target="slides/slide6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55" Type="http://schemas.openxmlformats.org/officeDocument/2006/relationships/slide" Target="slides/slide46.xml"/><Relationship Id="rId54" Type="http://schemas.openxmlformats.org/officeDocument/2006/relationships/slide" Target="slides/slide45.xml"/><Relationship Id="rId57" Type="http://schemas.openxmlformats.org/officeDocument/2006/relationships/slide" Target="slides/slide48.xml"/><Relationship Id="rId56" Type="http://schemas.openxmlformats.org/officeDocument/2006/relationships/slide" Target="slides/slide47.xml"/><Relationship Id="rId59" Type="http://schemas.openxmlformats.org/officeDocument/2006/relationships/slide" Target="slides/slide50.xml"/><Relationship Id="rId58"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38463" cy="495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1750" y="0"/>
            <a:ext cx="2938463" cy="4953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7863" y="4711700"/>
            <a:ext cx="5426075" cy="4462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1813"/>
            <a:ext cx="2938463" cy="4953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1750" y="9421813"/>
            <a:ext cx="2938463"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notes"/>
          <p:cNvSpPr txBox="1"/>
          <p:nvPr>
            <p:ph idx="1" type="body"/>
          </p:nvPr>
        </p:nvSpPr>
        <p:spPr>
          <a:xfrm>
            <a:off x="677863" y="4711700"/>
            <a:ext cx="5426075" cy="44624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9153575ef6_0_0: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9153575ef6_0_0: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9153575ef6_0_0: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1: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11: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5: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6: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16: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7: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17: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91523bd718_0_58: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91523bd718_0_58: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g91523bd718_0_58: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918503ec4c_0_47: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918503ec4c_0_47: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8: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8: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9: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9: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19: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4: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4: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24: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91523bd718_0_9: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4" name="Google Shape;394;g91523bd718_0_9: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DE">
                <a:latin typeface="Arial"/>
                <a:ea typeface="Arial"/>
                <a:cs typeface="Arial"/>
                <a:sym typeface="Arial"/>
              </a:rPr>
              <a:t>Updated 25.7.2014</a:t>
            </a:r>
            <a:endParaRPr>
              <a:latin typeface="Arial"/>
              <a:ea typeface="Arial"/>
              <a:cs typeface="Arial"/>
              <a:sym typeface="Arial"/>
            </a:endParaRPr>
          </a:p>
        </p:txBody>
      </p:sp>
      <p:sp>
        <p:nvSpPr>
          <p:cNvPr id="395" name="Google Shape;395;g91523bd718_0_9: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91523bd718_0_30: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7" name="Google Shape;417;g91523bd718_0_30: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DE">
                <a:latin typeface="Arial"/>
                <a:ea typeface="Arial"/>
                <a:cs typeface="Arial"/>
                <a:sym typeface="Arial"/>
              </a:rPr>
              <a:t>No use of google analytics anymore</a:t>
            </a:r>
            <a:endParaRPr>
              <a:latin typeface="Arial"/>
              <a:ea typeface="Arial"/>
              <a:cs typeface="Arial"/>
              <a:sym typeface="Arial"/>
            </a:endParaRPr>
          </a:p>
        </p:txBody>
      </p:sp>
      <p:sp>
        <p:nvSpPr>
          <p:cNvPr id="418" name="Google Shape;418;g91523bd718_0_30: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de-DE"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9: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9: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a98a99b6e1_0_27: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a98a99b6e1_0_27: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a98a99b6e1_0_27: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b0a584600e_0_4: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b0a584600e_0_4: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b0a584600e_0_4: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0: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30: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9988bca429_2_15: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9988bca429_2_15: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a2937ecfb4_0_6: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a2937ecfb4_0_6: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a98a99b6e1_0_43: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a98a99b6e1_0_43: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3: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33: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3: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4: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34: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5: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35: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a2935612bc_0_8: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a2935612bc_0_8: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6: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36: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a87beb08ec_0_38: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ga87beb08ec_0_38: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7: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37: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9: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39: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0: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40: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41: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41: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918503ec4c_0_148: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918503ec4c_0_148: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g918503ec4c_0_148: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918503ec4c_0_267: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918503ec4c_0_267: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918503ec4c_0_267: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9988bca429_2_32: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g9988bca429_2_32: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45: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45: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6: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46: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51: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51: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52: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52: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55: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55: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b0a584600e_0_12: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b0a584600e_0_12: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b0a584600e_0_12: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918503ec4c_0_106: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918503ec4c_0_106: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g918503ec4c_0_106: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56: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56: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918503ec4c_0_120: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g918503ec4c_0_120: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5:notes"/>
          <p:cNvSpPr txBox="1"/>
          <p:nvPr>
            <p:ph idx="1" type="body"/>
          </p:nvPr>
        </p:nvSpPr>
        <p:spPr>
          <a:xfrm>
            <a:off x="677863" y="4711700"/>
            <a:ext cx="5426075" cy="44624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5: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918503ec4c_0_139: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g918503ec4c_0_139: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918503ec4c_0_113: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g918503ec4c_0_113: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918503ec4c_0_127: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g918503ec4c_0_127: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918503ec4c_0_229: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918503ec4c_0_229: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g918503ec4c_0_229: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57: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57: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9271b95183_0_0: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g9271b95183_0_0: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b0a584600e_0_21: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gb0a584600e_0_21: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b0a584600e_0_38: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gb0a584600e_0_38: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58: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58: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59: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p59: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8: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9271b95183_0_10: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g9271b95183_0_10: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921d8a8e8c_1_9: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921d8a8e8c_1_9: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g921d8a8e8c_1_9: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a87beb08ec_0_9: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a87beb08ec_0_9: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ga87beb08ec_0_9: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a87beb08ec_0_19: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a87beb08ec_0_19: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ga87beb08ec_0_19: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a98a99b6e1_0_53: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a98a99b6e1_0_53: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ga98a99b6e1_0_53: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61: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61: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a988dff5d3_0_0: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ga988dff5d3_0_0: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b0a584600e_0_55: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gb0a584600e_0_55: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a87beb08ec_0_46: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ga87beb08ec_0_46: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a87beb08ec_0_52: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ga87beb08ec_0_52: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153575ef6_0_7: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9153575ef6_0_7: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9153575ef6_0_7: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a98a99b6e1_0_9: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ga98a99b6e1_0_9: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62:notes"/>
          <p:cNvSpPr txBox="1"/>
          <p:nvPr>
            <p:ph idx="1" type="body"/>
          </p:nvPr>
        </p:nvSpPr>
        <p:spPr>
          <a:xfrm>
            <a:off x="677863" y="4711700"/>
            <a:ext cx="5426075" cy="4462463"/>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62: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63: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2" name="Google Shape;922;p63:notes"/>
          <p:cNvSpPr txBox="1"/>
          <p:nvPr>
            <p:ph idx="1" type="body"/>
          </p:nvPr>
        </p:nvSpPr>
        <p:spPr>
          <a:xfrm>
            <a:off x="677863" y="4711700"/>
            <a:ext cx="5426075" cy="44624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923" name="Google Shape;923;p63:notes"/>
          <p:cNvSpPr txBox="1"/>
          <p:nvPr>
            <p:ph idx="12" type="sldNum"/>
          </p:nvPr>
        </p:nvSpPr>
        <p:spPr>
          <a:xfrm>
            <a:off x="3841750" y="9421813"/>
            <a:ext cx="2938463"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de-DE"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918503ec4c_0_28: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0" name="Google Shape;930;g918503ec4c_0_28: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921d8a8e8c_1_28: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0" name="Google Shape;940;g921d8a8e8c_1_28: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921d8a8e8c_1_128: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7" name="Google Shape;947;g921d8a8e8c_1_128: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921d8a8e8c_1_134: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4" name="Google Shape;954;g921d8a8e8c_1_134: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921d8a8e8c_1_140: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 name="Google Shape;961;g921d8a8e8c_1_140: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2" name="Google Shape;962;g921d8a8e8c_1_140: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64: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p64: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0" name="Google Shape;970;p64: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65: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9" name="Google Shape;979;p65: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0" name="Google Shape;980;p65: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918503ec4c_0_40: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918503ec4c_0_40: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918503ec4c_0_40: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66: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9" name="Google Shape;989;p66: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0" name="Google Shape;990;p66: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67: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8" name="Google Shape;998;p67: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9" name="Google Shape;999;p67: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de-DE"/>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68:notes"/>
          <p:cNvSpPr txBox="1"/>
          <p:nvPr>
            <p:ph idx="1" type="body"/>
          </p:nvPr>
        </p:nvSpPr>
        <p:spPr>
          <a:xfrm>
            <a:off x="677863" y="4711700"/>
            <a:ext cx="5426075" cy="44624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6" name="Google Shape;1006;p68: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70: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3" name="Google Shape;1013;p70: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4" name="Google Shape;1014;p70: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72:notes"/>
          <p:cNvSpPr txBox="1"/>
          <p:nvPr>
            <p:ph idx="1" type="body"/>
          </p:nvPr>
        </p:nvSpPr>
        <p:spPr>
          <a:xfrm>
            <a:off x="677863" y="4711700"/>
            <a:ext cx="5426075" cy="44624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1" name="Google Shape;1021;p72: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918503ec4c_0_163: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8" name="Google Shape;1028;g918503ec4c_0_163: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918503ec4c_0_14: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918503ec4c_0_14: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6" name="Google Shape;1036;g918503ec4c_0_14: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918503ec4c_0_21: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918503ec4c_0_21:notes"/>
          <p:cNvSpPr txBox="1"/>
          <p:nvPr>
            <p:ph idx="1" type="body"/>
          </p:nvPr>
        </p:nvSpPr>
        <p:spPr>
          <a:xfrm>
            <a:off x="677863" y="4711700"/>
            <a:ext cx="5426100" cy="446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g918503ec4c_0_21:notes"/>
          <p:cNvSpPr txBox="1"/>
          <p:nvPr>
            <p:ph idx="12" type="sldNum"/>
          </p:nvPr>
        </p:nvSpPr>
        <p:spPr>
          <a:xfrm>
            <a:off x="3841750" y="9421813"/>
            <a:ext cx="2938500" cy="49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918503ec4c_0_169: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2" name="Google Shape;1052;g918503ec4c_0_169: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3" name="Google Shape;1053;g918503ec4c_0_169: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de-D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p74:notes"/>
          <p:cNvSpPr/>
          <p:nvPr>
            <p:ph idx="2" type="sldImg"/>
          </p:nvPr>
        </p:nvSpPr>
        <p:spPr>
          <a:xfrm>
            <a:off x="911225" y="744538"/>
            <a:ext cx="4959350" cy="37195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0" name="Google Shape;1060;p74:notes"/>
          <p:cNvSpPr txBox="1"/>
          <p:nvPr>
            <p:ph idx="1" type="body"/>
          </p:nvPr>
        </p:nvSpPr>
        <p:spPr>
          <a:xfrm>
            <a:off x="677863" y="4711700"/>
            <a:ext cx="5426075" cy="44624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061" name="Google Shape;1061;p74:notes"/>
          <p:cNvSpPr txBox="1"/>
          <p:nvPr>
            <p:ph idx="12" type="sldNum"/>
          </p:nvPr>
        </p:nvSpPr>
        <p:spPr>
          <a:xfrm>
            <a:off x="3841750" y="9421813"/>
            <a:ext cx="2938463"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de-DE"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918503ec4c_0_53:notes"/>
          <p:cNvSpPr/>
          <p:nvPr>
            <p:ph idx="2" type="sldImg"/>
          </p:nvPr>
        </p:nvSpPr>
        <p:spPr>
          <a:xfrm>
            <a:off x="911225" y="744538"/>
            <a:ext cx="4959300" cy="37194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 name="Google Shape;300;g918503ec4c_0_53:notes"/>
          <p:cNvSpPr txBox="1"/>
          <p:nvPr>
            <p:ph idx="1" type="body"/>
          </p:nvPr>
        </p:nvSpPr>
        <p:spPr>
          <a:xfrm>
            <a:off x="677863" y="4711700"/>
            <a:ext cx="5426100" cy="4462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DE">
                <a:latin typeface="Arial"/>
                <a:ea typeface="Arial"/>
                <a:cs typeface="Arial"/>
                <a:sym typeface="Arial"/>
              </a:rPr>
              <a:t>Updated 04.06.2014</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de-DE">
                <a:latin typeface="Arial"/>
                <a:ea typeface="Arial"/>
                <a:cs typeface="Arial"/>
                <a:sym typeface="Arial"/>
              </a:rPr>
              <a:t>Categories: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de-DE">
                <a:latin typeface="Arial"/>
                <a:ea typeface="Arial"/>
                <a:cs typeface="Arial"/>
                <a:sym typeface="Arial"/>
              </a:rPr>
              <a:t>New posts are feeded into the home page</a:t>
            </a:r>
            <a:endParaRPr/>
          </a:p>
          <a:p>
            <a:pPr indent="0" lvl="0" marL="0" rtl="0" algn="l">
              <a:lnSpc>
                <a:spcPct val="100000"/>
              </a:lnSpc>
              <a:spcBef>
                <a:spcPts val="0"/>
              </a:spcBef>
              <a:spcAft>
                <a:spcPts val="0"/>
              </a:spcAft>
              <a:buSzPts val="1400"/>
              <a:buNone/>
            </a:pPr>
            <a:r>
              <a:rPr lang="de-DE">
                <a:latin typeface="Arial"/>
                <a:ea typeface="Arial"/>
                <a:cs typeface="Arial"/>
                <a:sym typeface="Arial"/>
              </a:rPr>
              <a:t> </a:t>
            </a:r>
            <a:endParaRPr/>
          </a:p>
          <a:p>
            <a:pPr indent="0" lvl="0" marL="0" rtl="0" algn="l">
              <a:lnSpc>
                <a:spcPct val="100000"/>
              </a:lnSpc>
              <a:spcBef>
                <a:spcPts val="0"/>
              </a:spcBef>
              <a:spcAft>
                <a:spcPts val="0"/>
              </a:spcAft>
              <a:buSzPts val="1400"/>
              <a:buNone/>
            </a:pPr>
            <a:r>
              <a:rPr lang="de-DE">
                <a:latin typeface="Arial"/>
                <a:ea typeface="Arial"/>
                <a:cs typeface="Arial"/>
                <a:sym typeface="Arial"/>
              </a:rPr>
              <a:t>Most popular topics</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01" name="Google Shape;301;g918503ec4c_0_53:notes"/>
          <p:cNvSpPr txBox="1"/>
          <p:nvPr>
            <p:ph idx="12" type="sldNum"/>
          </p:nvPr>
        </p:nvSpPr>
        <p:spPr>
          <a:xfrm>
            <a:off x="3841750" y="9421813"/>
            <a:ext cx="2938500" cy="495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de-DE"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21" name="Shape 21"/>
        <p:cNvGrpSpPr/>
        <p:nvPr/>
      </p:nvGrpSpPr>
      <p:grpSpPr>
        <a:xfrm>
          <a:off x="0" y="0"/>
          <a:ext cx="0" cy="0"/>
          <a:chOff x="0" y="0"/>
          <a:chExt cx="0" cy="0"/>
        </a:xfrm>
      </p:grpSpPr>
      <p:sp>
        <p:nvSpPr>
          <p:cNvPr id="22" name="Google Shape;22;p2"/>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2"/>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2"/>
          <p:cNvSpPr txBox="1"/>
          <p:nvPr>
            <p:ph idx="10" type="dt"/>
          </p:nvPr>
        </p:nvSpPr>
        <p:spPr>
          <a:xfrm>
            <a:off x="177926" y="6551613"/>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5" name="Google Shape;25;p2"/>
          <p:cNvPicPr preferRelativeResize="0"/>
          <p:nvPr/>
        </p:nvPicPr>
        <p:blipFill rotWithShape="1">
          <a:blip r:embed="rId2">
            <a:alphaModFix/>
          </a:blip>
          <a:srcRect b="0" l="0" r="0" t="0"/>
          <a:stretch/>
        </p:blipFill>
        <p:spPr>
          <a:xfrm>
            <a:off x="194300" y="104015"/>
            <a:ext cx="917125" cy="706709"/>
          </a:xfrm>
          <a:prstGeom prst="rect">
            <a:avLst/>
          </a:prstGeom>
          <a:noFill/>
          <a:ln>
            <a:noFill/>
          </a:ln>
        </p:spPr>
      </p:pic>
      <p:sp>
        <p:nvSpPr>
          <p:cNvPr id="26" name="Google Shape;26;p2"/>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74" name="Shape 74"/>
        <p:cNvGrpSpPr/>
        <p:nvPr/>
      </p:nvGrpSpPr>
      <p:grpSpPr>
        <a:xfrm>
          <a:off x="0" y="0"/>
          <a:ext cx="0" cy="0"/>
          <a:chOff x="0" y="0"/>
          <a:chExt cx="0" cy="0"/>
        </a:xfrm>
      </p:grpSpPr>
      <p:sp>
        <p:nvSpPr>
          <p:cNvPr id="75" name="Google Shape;75;p12"/>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6" name="Google Shape;76;p12"/>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2"/>
          <p:cNvSpPr txBox="1"/>
          <p:nvPr>
            <p:ph idx="10" type="dt"/>
          </p:nvPr>
        </p:nvSpPr>
        <p:spPr>
          <a:xfrm>
            <a:off x="177926" y="6551613"/>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79" name="Shape 79"/>
        <p:cNvGrpSpPr/>
        <p:nvPr/>
      </p:nvGrpSpPr>
      <p:grpSpPr>
        <a:xfrm>
          <a:off x="0" y="0"/>
          <a:ext cx="0" cy="0"/>
          <a:chOff x="0" y="0"/>
          <a:chExt cx="0" cy="0"/>
        </a:xfrm>
      </p:grpSpPr>
      <p:sp>
        <p:nvSpPr>
          <p:cNvPr id="80" name="Google Shape;80;p13"/>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3"/>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13"/>
          <p:cNvSpPr txBox="1"/>
          <p:nvPr>
            <p:ph idx="10" type="dt"/>
          </p:nvPr>
        </p:nvSpPr>
        <p:spPr>
          <a:xfrm>
            <a:off x="177926" y="6551613"/>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3" name="Google Shape;83;p13"/>
          <p:cNvPicPr preferRelativeResize="0"/>
          <p:nvPr/>
        </p:nvPicPr>
        <p:blipFill rotWithShape="1">
          <a:blip r:embed="rId2">
            <a:alphaModFix/>
          </a:blip>
          <a:srcRect b="0" l="0" r="0" t="0"/>
          <a:stretch/>
        </p:blipFill>
        <p:spPr>
          <a:xfrm>
            <a:off x="194300" y="104015"/>
            <a:ext cx="917125" cy="706709"/>
          </a:xfrm>
          <a:prstGeom prst="rect">
            <a:avLst/>
          </a:prstGeom>
          <a:noFill/>
          <a:ln>
            <a:noFill/>
          </a:ln>
        </p:spPr>
      </p:pic>
      <p:sp>
        <p:nvSpPr>
          <p:cNvPr id="84" name="Google Shape;84;p13"/>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 und Inhalt">
  <p:cSld name="2_Titel und Inhalt">
    <p:spTree>
      <p:nvGrpSpPr>
        <p:cNvPr id="85" name="Shape 85"/>
        <p:cNvGrpSpPr/>
        <p:nvPr/>
      </p:nvGrpSpPr>
      <p:grpSpPr>
        <a:xfrm>
          <a:off x="0" y="0"/>
          <a:ext cx="0" cy="0"/>
          <a:chOff x="0" y="0"/>
          <a:chExt cx="0" cy="0"/>
        </a:xfrm>
      </p:grpSpPr>
      <p:sp>
        <p:nvSpPr>
          <p:cNvPr id="86" name="Google Shape;86;p14"/>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14"/>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14"/>
          <p:cNvSpPr txBox="1"/>
          <p:nvPr>
            <p:ph idx="10" type="dt"/>
          </p:nvPr>
        </p:nvSpPr>
        <p:spPr>
          <a:xfrm>
            <a:off x="177926" y="6551613"/>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4"/>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Benutzerdefiniertes Layout">
    <p:spTree>
      <p:nvGrpSpPr>
        <p:cNvPr id="90" name="Shape 90"/>
        <p:cNvGrpSpPr/>
        <p:nvPr/>
      </p:nvGrpSpPr>
      <p:grpSpPr>
        <a:xfrm>
          <a:off x="0" y="0"/>
          <a:ext cx="0" cy="0"/>
          <a:chOff x="0" y="0"/>
          <a:chExt cx="0" cy="0"/>
        </a:xfrm>
      </p:grpSpPr>
      <p:sp>
        <p:nvSpPr>
          <p:cNvPr id="91" name="Google Shape;91;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Slide">
  <p:cSld name="Section Transition Slide">
    <p:spTree>
      <p:nvGrpSpPr>
        <p:cNvPr id="95" name="Shape 95"/>
        <p:cNvGrpSpPr/>
        <p:nvPr/>
      </p:nvGrpSpPr>
      <p:grpSpPr>
        <a:xfrm>
          <a:off x="0" y="0"/>
          <a:ext cx="0" cy="0"/>
          <a:chOff x="0" y="0"/>
          <a:chExt cx="0" cy="0"/>
        </a:xfrm>
      </p:grpSpPr>
      <p:sp>
        <p:nvSpPr>
          <p:cNvPr id="96" name="Google Shape;96;p16"/>
          <p:cNvSpPr txBox="1"/>
          <p:nvPr>
            <p:ph type="title"/>
          </p:nvPr>
        </p:nvSpPr>
        <p:spPr>
          <a:xfrm>
            <a:off x="228600" y="2875002"/>
            <a:ext cx="6400800" cy="553998"/>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336699"/>
              </a:buClr>
              <a:buSzPts val="3800"/>
              <a:buFont typeface="Calibri"/>
              <a:buNone/>
              <a:defRPr b="0" i="0" sz="3800" u="none" cap="none" strike="noStrike">
                <a:solidFill>
                  <a:srgbClr val="336699"/>
                </a:solidFill>
                <a:latin typeface="Calibri"/>
                <a:ea typeface="Calibri"/>
                <a:cs typeface="Calibri"/>
                <a:sym typeface="Calibri"/>
              </a:defRPr>
            </a:lvl1pPr>
            <a:lvl2pPr lvl="1"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9pPr>
          </a:lstStyle>
          <a:p/>
        </p:txBody>
      </p:sp>
      <p:sp>
        <p:nvSpPr>
          <p:cNvPr id="97" name="Google Shape;97;p16"/>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enutzerdefiniertes Layout">
  <p:cSld name="1_Benutzerdefiniertes Layout">
    <p:spTree>
      <p:nvGrpSpPr>
        <p:cNvPr id="98" name="Shape 98"/>
        <p:cNvGrpSpPr/>
        <p:nvPr/>
      </p:nvGrpSpPr>
      <p:grpSpPr>
        <a:xfrm>
          <a:off x="0" y="0"/>
          <a:ext cx="0" cy="0"/>
          <a:chOff x="0" y="0"/>
          <a:chExt cx="0" cy="0"/>
        </a:xfrm>
      </p:grpSpPr>
      <p:sp>
        <p:nvSpPr>
          <p:cNvPr id="99" name="Google Shape;99;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el und Inhalt">
  <p:cSld name="3_Titel und Inhalt">
    <p:spTree>
      <p:nvGrpSpPr>
        <p:cNvPr id="103" name="Shape 103"/>
        <p:cNvGrpSpPr/>
        <p:nvPr/>
      </p:nvGrpSpPr>
      <p:grpSpPr>
        <a:xfrm>
          <a:off x="0" y="0"/>
          <a:ext cx="0" cy="0"/>
          <a:chOff x="0" y="0"/>
          <a:chExt cx="0" cy="0"/>
        </a:xfrm>
      </p:grpSpPr>
      <p:sp>
        <p:nvSpPr>
          <p:cNvPr id="104" name="Google Shape;104;p18"/>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p18"/>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18"/>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7" name="Shape 107"/>
        <p:cNvGrpSpPr/>
        <p:nvPr/>
      </p:nvGrpSpPr>
      <p:grpSpPr>
        <a:xfrm>
          <a:off x="0" y="0"/>
          <a:ext cx="0" cy="0"/>
          <a:chOff x="0" y="0"/>
          <a:chExt cx="0" cy="0"/>
        </a:xfrm>
      </p:grpSpPr>
      <p:sp>
        <p:nvSpPr>
          <p:cNvPr id="108" name="Google Shape;108;p19"/>
          <p:cNvSpPr txBox="1"/>
          <p:nvPr>
            <p:ph type="title"/>
          </p:nvPr>
        </p:nvSpPr>
        <p:spPr>
          <a:xfrm>
            <a:off x="395536" y="922610"/>
            <a:ext cx="8295258" cy="8502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3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9"/>
          <p:cNvSpPr txBox="1"/>
          <p:nvPr>
            <p:ph idx="1" type="body"/>
          </p:nvPr>
        </p:nvSpPr>
        <p:spPr>
          <a:xfrm>
            <a:off x="395536" y="1772815"/>
            <a:ext cx="8284914" cy="435175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chemeClr val="dk1"/>
              </a:buClr>
              <a:buSzPts val="2000"/>
              <a:buFont typeface="Arial"/>
              <a:buChar char="•"/>
              <a:defRPr sz="2000"/>
            </a:lvl1pPr>
            <a:lvl2pPr indent="-342900" lvl="1" marL="914400" algn="l">
              <a:lnSpc>
                <a:spcPct val="90000"/>
              </a:lnSpc>
              <a:spcBef>
                <a:spcPts val="375"/>
              </a:spcBef>
              <a:spcAft>
                <a:spcPts val="0"/>
              </a:spcAft>
              <a:buClr>
                <a:schemeClr val="dk1"/>
              </a:buClr>
              <a:buSzPts val="1800"/>
              <a:buFont typeface="Arial"/>
              <a:buChar char="•"/>
              <a:defRPr sz="1800"/>
            </a:lvl2pPr>
            <a:lvl3pPr indent="-323850" lvl="2" marL="1371600" algn="l">
              <a:lnSpc>
                <a:spcPct val="90000"/>
              </a:lnSpc>
              <a:spcBef>
                <a:spcPts val="375"/>
              </a:spcBef>
              <a:spcAft>
                <a:spcPts val="0"/>
              </a:spcAft>
              <a:buClr>
                <a:schemeClr val="dk1"/>
              </a:buClr>
              <a:buSzPts val="1500"/>
              <a:buFont typeface="Arial"/>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19"/>
          <p:cNvSpPr txBox="1"/>
          <p:nvPr>
            <p:ph idx="2" type="body"/>
          </p:nvPr>
        </p:nvSpPr>
        <p:spPr>
          <a:xfrm>
            <a:off x="1187450" y="116632"/>
            <a:ext cx="6624638" cy="575518"/>
          </a:xfrm>
          <a:prstGeom prst="rect">
            <a:avLst/>
          </a:prstGeom>
          <a:noFill/>
          <a:ln>
            <a:noFill/>
          </a:ln>
        </p:spPr>
        <p:txBody>
          <a:bodyPr anchorCtr="0" anchor="ctr" bIns="45700" lIns="91425" spcFirstLastPara="1" rIns="91425" wrap="square" tIns="45700">
            <a:noAutofit/>
          </a:bodyPr>
          <a:lstStyle>
            <a:lvl1pPr indent="-381000" lvl="0" marL="457200" algn="ctr">
              <a:lnSpc>
                <a:spcPct val="90000"/>
              </a:lnSpc>
              <a:spcBef>
                <a:spcPts val="750"/>
              </a:spcBef>
              <a:spcAft>
                <a:spcPts val="0"/>
              </a:spcAft>
              <a:buClr>
                <a:schemeClr val="dk1"/>
              </a:buClr>
              <a:buSzPts val="2400"/>
              <a:buChar char="•"/>
              <a:defRPr b="1" sz="2400"/>
            </a:lvl1pPr>
            <a:lvl2pPr indent="-381000" lvl="1" marL="914400" algn="ctr">
              <a:lnSpc>
                <a:spcPct val="90000"/>
              </a:lnSpc>
              <a:spcBef>
                <a:spcPts val="375"/>
              </a:spcBef>
              <a:spcAft>
                <a:spcPts val="0"/>
              </a:spcAft>
              <a:buClr>
                <a:schemeClr val="dk1"/>
              </a:buClr>
              <a:buSzPts val="2400"/>
              <a:buChar char="•"/>
              <a:defRPr sz="2400"/>
            </a:lvl2pPr>
            <a:lvl3pPr indent="-381000" lvl="2" marL="1371600" algn="ctr">
              <a:lnSpc>
                <a:spcPct val="90000"/>
              </a:lnSpc>
              <a:spcBef>
                <a:spcPts val="375"/>
              </a:spcBef>
              <a:spcAft>
                <a:spcPts val="0"/>
              </a:spcAft>
              <a:buClr>
                <a:schemeClr val="dk1"/>
              </a:buClr>
              <a:buSzPts val="2400"/>
              <a:buChar char="•"/>
              <a:defRPr sz="2400"/>
            </a:lvl3pPr>
            <a:lvl4pPr indent="-381000" lvl="3" marL="1828800" algn="ctr">
              <a:lnSpc>
                <a:spcPct val="90000"/>
              </a:lnSpc>
              <a:spcBef>
                <a:spcPts val="375"/>
              </a:spcBef>
              <a:spcAft>
                <a:spcPts val="0"/>
              </a:spcAft>
              <a:buClr>
                <a:schemeClr val="dk1"/>
              </a:buClr>
              <a:buSzPts val="2400"/>
              <a:buChar char="•"/>
              <a:defRPr sz="2400"/>
            </a:lvl4pPr>
            <a:lvl5pPr indent="-381000" lvl="4" marL="2286000" algn="ctr">
              <a:lnSpc>
                <a:spcPct val="90000"/>
              </a:lnSpc>
              <a:spcBef>
                <a:spcPts val="375"/>
              </a:spcBef>
              <a:spcAft>
                <a:spcPts val="0"/>
              </a:spcAft>
              <a:buClr>
                <a:schemeClr val="dk1"/>
              </a:buClr>
              <a:buSzPts val="2400"/>
              <a:buChar char="•"/>
              <a:defRPr sz="2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1" name="Google Shape;111;p19"/>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2" name="Shape 112"/>
        <p:cNvGrpSpPr/>
        <p:nvPr/>
      </p:nvGrpSpPr>
      <p:grpSpPr>
        <a:xfrm>
          <a:off x="0" y="0"/>
          <a:ext cx="0" cy="0"/>
          <a:chOff x="0" y="0"/>
          <a:chExt cx="0" cy="0"/>
        </a:xfrm>
      </p:grpSpPr>
      <p:sp>
        <p:nvSpPr>
          <p:cNvPr id="113" name="Google Shape;113;p2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4" name="Google Shape;114;p20"/>
          <p:cNvSpPr txBox="1"/>
          <p:nvPr>
            <p:ph type="title"/>
          </p:nvPr>
        </p:nvSpPr>
        <p:spPr>
          <a:xfrm>
            <a:off x="323528" y="908720"/>
            <a:ext cx="8229600" cy="86409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0"/>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16" name="Shape 116"/>
        <p:cNvGrpSpPr/>
        <p:nvPr/>
      </p:nvGrpSpPr>
      <p:grpSpPr>
        <a:xfrm>
          <a:off x="0" y="0"/>
          <a:ext cx="0" cy="0"/>
          <a:chOff x="0" y="0"/>
          <a:chExt cx="0" cy="0"/>
        </a:xfrm>
      </p:grpSpPr>
      <p:sp>
        <p:nvSpPr>
          <p:cNvPr id="117" name="Google Shape;117;p2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21"/>
          <p:cNvSpPr txBox="1"/>
          <p:nvPr>
            <p:ph type="title"/>
          </p:nvPr>
        </p:nvSpPr>
        <p:spPr>
          <a:xfrm>
            <a:off x="323528" y="908720"/>
            <a:ext cx="8229600" cy="86409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1"/>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 und Inhalt">
  <p:cSld name="2_Titel und Inhalt">
    <p:spTree>
      <p:nvGrpSpPr>
        <p:cNvPr id="27" name="Shape 27"/>
        <p:cNvGrpSpPr/>
        <p:nvPr/>
      </p:nvGrpSpPr>
      <p:grpSpPr>
        <a:xfrm>
          <a:off x="0" y="0"/>
          <a:ext cx="0" cy="0"/>
          <a:chOff x="0" y="0"/>
          <a:chExt cx="0" cy="0"/>
        </a:xfrm>
      </p:grpSpPr>
      <p:sp>
        <p:nvSpPr>
          <p:cNvPr id="28" name="Google Shape;28;p3"/>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3"/>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3"/>
          <p:cNvSpPr txBox="1"/>
          <p:nvPr>
            <p:ph idx="10" type="dt"/>
          </p:nvPr>
        </p:nvSpPr>
        <p:spPr>
          <a:xfrm>
            <a:off x="177926" y="6551613"/>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132" name="Shape 132"/>
        <p:cNvGrpSpPr/>
        <p:nvPr/>
      </p:nvGrpSpPr>
      <p:grpSpPr>
        <a:xfrm>
          <a:off x="0" y="0"/>
          <a:ext cx="0" cy="0"/>
          <a:chOff x="0" y="0"/>
          <a:chExt cx="0" cy="0"/>
        </a:xfrm>
      </p:grpSpPr>
      <p:sp>
        <p:nvSpPr>
          <p:cNvPr id="133" name="Google Shape;133;p23"/>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4" name="Google Shape;134;p23"/>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5" name="Google Shape;135;p23"/>
          <p:cNvSpPr txBox="1"/>
          <p:nvPr>
            <p:ph idx="10" type="dt"/>
          </p:nvPr>
        </p:nvSpPr>
        <p:spPr>
          <a:xfrm>
            <a:off x="177926" y="6551613"/>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3"/>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 und Inhalt">
  <p:cSld name="2_Titel und Inhalt">
    <p:spTree>
      <p:nvGrpSpPr>
        <p:cNvPr id="137" name="Shape 137"/>
        <p:cNvGrpSpPr/>
        <p:nvPr/>
      </p:nvGrpSpPr>
      <p:grpSpPr>
        <a:xfrm>
          <a:off x="0" y="0"/>
          <a:ext cx="0" cy="0"/>
          <a:chOff x="0" y="0"/>
          <a:chExt cx="0" cy="0"/>
        </a:xfrm>
      </p:grpSpPr>
      <p:sp>
        <p:nvSpPr>
          <p:cNvPr id="138" name="Google Shape;138;p24"/>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24"/>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0" name="Google Shape;140;p24"/>
          <p:cNvSpPr txBox="1"/>
          <p:nvPr>
            <p:ph idx="10" type="dt"/>
          </p:nvPr>
        </p:nvSpPr>
        <p:spPr>
          <a:xfrm>
            <a:off x="177926" y="6551613"/>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4"/>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Benutzerdefiniertes Layout">
    <p:spTree>
      <p:nvGrpSpPr>
        <p:cNvPr id="142" name="Shape 142"/>
        <p:cNvGrpSpPr/>
        <p:nvPr/>
      </p:nvGrpSpPr>
      <p:grpSpPr>
        <a:xfrm>
          <a:off x="0" y="0"/>
          <a:ext cx="0" cy="0"/>
          <a:chOff x="0" y="0"/>
          <a:chExt cx="0" cy="0"/>
        </a:xfrm>
      </p:grpSpPr>
      <p:sp>
        <p:nvSpPr>
          <p:cNvPr id="143" name="Google Shape;143;p2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Slide">
  <p:cSld name="Section Transition Slide">
    <p:spTree>
      <p:nvGrpSpPr>
        <p:cNvPr id="147" name="Shape 147"/>
        <p:cNvGrpSpPr/>
        <p:nvPr/>
      </p:nvGrpSpPr>
      <p:grpSpPr>
        <a:xfrm>
          <a:off x="0" y="0"/>
          <a:ext cx="0" cy="0"/>
          <a:chOff x="0" y="0"/>
          <a:chExt cx="0" cy="0"/>
        </a:xfrm>
      </p:grpSpPr>
      <p:sp>
        <p:nvSpPr>
          <p:cNvPr id="148" name="Google Shape;148;p26"/>
          <p:cNvSpPr txBox="1"/>
          <p:nvPr>
            <p:ph type="title"/>
          </p:nvPr>
        </p:nvSpPr>
        <p:spPr>
          <a:xfrm>
            <a:off x="228600" y="2875002"/>
            <a:ext cx="6400800" cy="5541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336699"/>
              </a:buClr>
              <a:buSzPts val="3800"/>
              <a:buFont typeface="Calibri"/>
              <a:buNone/>
              <a:defRPr b="0" i="0" sz="3800" u="none" cap="none" strike="noStrike">
                <a:solidFill>
                  <a:srgbClr val="336699"/>
                </a:solidFill>
                <a:latin typeface="Calibri"/>
                <a:ea typeface="Calibri"/>
                <a:cs typeface="Calibri"/>
                <a:sym typeface="Calibri"/>
              </a:defRPr>
            </a:lvl1pPr>
            <a:lvl2pPr lvl="1"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9pPr>
          </a:lstStyle>
          <a:p/>
        </p:txBody>
      </p:sp>
      <p:sp>
        <p:nvSpPr>
          <p:cNvPr id="149" name="Google Shape;149;p26"/>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enutzerdefiniertes Layout">
  <p:cSld name="1_Benutzerdefiniertes Layout">
    <p:spTree>
      <p:nvGrpSpPr>
        <p:cNvPr id="150" name="Shape 150"/>
        <p:cNvGrpSpPr/>
        <p:nvPr/>
      </p:nvGrpSpPr>
      <p:grpSpPr>
        <a:xfrm>
          <a:off x="0" y="0"/>
          <a:ext cx="0" cy="0"/>
          <a:chOff x="0" y="0"/>
          <a:chExt cx="0" cy="0"/>
        </a:xfrm>
      </p:grpSpPr>
      <p:sp>
        <p:nvSpPr>
          <p:cNvPr id="151" name="Google Shape;151;p2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el und Inhalt">
  <p:cSld name="3_Titel und Inhalt">
    <p:spTree>
      <p:nvGrpSpPr>
        <p:cNvPr id="155" name="Shape 155"/>
        <p:cNvGrpSpPr/>
        <p:nvPr/>
      </p:nvGrpSpPr>
      <p:grpSpPr>
        <a:xfrm>
          <a:off x="0" y="0"/>
          <a:ext cx="0" cy="0"/>
          <a:chOff x="0" y="0"/>
          <a:chExt cx="0" cy="0"/>
        </a:xfrm>
      </p:grpSpPr>
      <p:sp>
        <p:nvSpPr>
          <p:cNvPr id="156" name="Google Shape;156;p28"/>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7" name="Google Shape;157;p28"/>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8" name="Google Shape;158;p28"/>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9" name="Shape 159"/>
        <p:cNvGrpSpPr/>
        <p:nvPr/>
      </p:nvGrpSpPr>
      <p:grpSpPr>
        <a:xfrm>
          <a:off x="0" y="0"/>
          <a:ext cx="0" cy="0"/>
          <a:chOff x="0" y="0"/>
          <a:chExt cx="0" cy="0"/>
        </a:xfrm>
      </p:grpSpPr>
      <p:sp>
        <p:nvSpPr>
          <p:cNvPr id="160" name="Google Shape;160;p29"/>
          <p:cNvSpPr txBox="1"/>
          <p:nvPr>
            <p:ph type="title"/>
          </p:nvPr>
        </p:nvSpPr>
        <p:spPr>
          <a:xfrm>
            <a:off x="395536" y="922610"/>
            <a:ext cx="8295300" cy="850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3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9"/>
          <p:cNvSpPr txBox="1"/>
          <p:nvPr>
            <p:ph idx="1" type="body"/>
          </p:nvPr>
        </p:nvSpPr>
        <p:spPr>
          <a:xfrm>
            <a:off x="395536" y="1772815"/>
            <a:ext cx="8284800" cy="43518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chemeClr val="dk1"/>
              </a:buClr>
              <a:buSzPts val="2000"/>
              <a:buFont typeface="Arial"/>
              <a:buChar char="•"/>
              <a:defRPr sz="2000"/>
            </a:lvl1pPr>
            <a:lvl2pPr indent="-342900" lvl="1" marL="914400" algn="l">
              <a:lnSpc>
                <a:spcPct val="90000"/>
              </a:lnSpc>
              <a:spcBef>
                <a:spcPts val="375"/>
              </a:spcBef>
              <a:spcAft>
                <a:spcPts val="0"/>
              </a:spcAft>
              <a:buClr>
                <a:schemeClr val="dk1"/>
              </a:buClr>
              <a:buSzPts val="1800"/>
              <a:buFont typeface="Arial"/>
              <a:buChar char="•"/>
              <a:defRPr sz="1800"/>
            </a:lvl2pPr>
            <a:lvl3pPr indent="-323850" lvl="2" marL="1371600" algn="l">
              <a:lnSpc>
                <a:spcPct val="90000"/>
              </a:lnSpc>
              <a:spcBef>
                <a:spcPts val="375"/>
              </a:spcBef>
              <a:spcAft>
                <a:spcPts val="0"/>
              </a:spcAft>
              <a:buClr>
                <a:schemeClr val="dk1"/>
              </a:buClr>
              <a:buSzPts val="1500"/>
              <a:buFont typeface="Arial"/>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2" name="Google Shape;162;p29"/>
          <p:cNvSpPr txBox="1"/>
          <p:nvPr>
            <p:ph idx="2" type="body"/>
          </p:nvPr>
        </p:nvSpPr>
        <p:spPr>
          <a:xfrm>
            <a:off x="1187450" y="116632"/>
            <a:ext cx="6624600" cy="575400"/>
          </a:xfrm>
          <a:prstGeom prst="rect">
            <a:avLst/>
          </a:prstGeom>
          <a:noFill/>
          <a:ln>
            <a:noFill/>
          </a:ln>
        </p:spPr>
        <p:txBody>
          <a:bodyPr anchorCtr="0" anchor="ctr" bIns="45700" lIns="91425" spcFirstLastPara="1" rIns="91425" wrap="square" tIns="45700">
            <a:noAutofit/>
          </a:bodyPr>
          <a:lstStyle>
            <a:lvl1pPr indent="-381000" lvl="0" marL="457200" algn="ctr">
              <a:lnSpc>
                <a:spcPct val="90000"/>
              </a:lnSpc>
              <a:spcBef>
                <a:spcPts val="750"/>
              </a:spcBef>
              <a:spcAft>
                <a:spcPts val="0"/>
              </a:spcAft>
              <a:buClr>
                <a:schemeClr val="dk1"/>
              </a:buClr>
              <a:buSzPts val="2400"/>
              <a:buChar char="•"/>
              <a:defRPr b="1" sz="2400"/>
            </a:lvl1pPr>
            <a:lvl2pPr indent="-381000" lvl="1" marL="914400" algn="ctr">
              <a:lnSpc>
                <a:spcPct val="90000"/>
              </a:lnSpc>
              <a:spcBef>
                <a:spcPts val="375"/>
              </a:spcBef>
              <a:spcAft>
                <a:spcPts val="0"/>
              </a:spcAft>
              <a:buClr>
                <a:schemeClr val="dk1"/>
              </a:buClr>
              <a:buSzPts val="2400"/>
              <a:buChar char="•"/>
              <a:defRPr sz="2400"/>
            </a:lvl2pPr>
            <a:lvl3pPr indent="-381000" lvl="2" marL="1371600" algn="ctr">
              <a:lnSpc>
                <a:spcPct val="90000"/>
              </a:lnSpc>
              <a:spcBef>
                <a:spcPts val="375"/>
              </a:spcBef>
              <a:spcAft>
                <a:spcPts val="0"/>
              </a:spcAft>
              <a:buClr>
                <a:schemeClr val="dk1"/>
              </a:buClr>
              <a:buSzPts val="2400"/>
              <a:buChar char="•"/>
              <a:defRPr sz="2400"/>
            </a:lvl3pPr>
            <a:lvl4pPr indent="-381000" lvl="3" marL="1828800" algn="ctr">
              <a:lnSpc>
                <a:spcPct val="90000"/>
              </a:lnSpc>
              <a:spcBef>
                <a:spcPts val="375"/>
              </a:spcBef>
              <a:spcAft>
                <a:spcPts val="0"/>
              </a:spcAft>
              <a:buClr>
                <a:schemeClr val="dk1"/>
              </a:buClr>
              <a:buSzPts val="2400"/>
              <a:buChar char="•"/>
              <a:defRPr sz="2400"/>
            </a:lvl4pPr>
            <a:lvl5pPr indent="-381000" lvl="4" marL="2286000" algn="ctr">
              <a:lnSpc>
                <a:spcPct val="90000"/>
              </a:lnSpc>
              <a:spcBef>
                <a:spcPts val="375"/>
              </a:spcBef>
              <a:spcAft>
                <a:spcPts val="0"/>
              </a:spcAft>
              <a:buClr>
                <a:schemeClr val="dk1"/>
              </a:buClr>
              <a:buSzPts val="2400"/>
              <a:buChar char="•"/>
              <a:defRPr sz="2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3" name="Google Shape;163;p29"/>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64" name="Shape 164"/>
        <p:cNvGrpSpPr/>
        <p:nvPr/>
      </p:nvGrpSpPr>
      <p:grpSpPr>
        <a:xfrm>
          <a:off x="0" y="0"/>
          <a:ext cx="0" cy="0"/>
          <a:chOff x="0" y="0"/>
          <a:chExt cx="0" cy="0"/>
        </a:xfrm>
      </p:grpSpPr>
      <p:sp>
        <p:nvSpPr>
          <p:cNvPr id="165" name="Google Shape;165;p3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p30"/>
          <p:cNvSpPr txBox="1"/>
          <p:nvPr>
            <p:ph type="title"/>
          </p:nvPr>
        </p:nvSpPr>
        <p:spPr>
          <a:xfrm>
            <a:off x="323528" y="908720"/>
            <a:ext cx="8229600" cy="864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30"/>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68" name="Shape 168"/>
        <p:cNvGrpSpPr/>
        <p:nvPr/>
      </p:nvGrpSpPr>
      <p:grpSpPr>
        <a:xfrm>
          <a:off x="0" y="0"/>
          <a:ext cx="0" cy="0"/>
          <a:chOff x="0" y="0"/>
          <a:chExt cx="0" cy="0"/>
        </a:xfrm>
      </p:grpSpPr>
      <p:sp>
        <p:nvSpPr>
          <p:cNvPr id="169" name="Google Shape;169;p3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0" name="Google Shape;170;p31"/>
          <p:cNvSpPr txBox="1"/>
          <p:nvPr>
            <p:ph type="title"/>
          </p:nvPr>
        </p:nvSpPr>
        <p:spPr>
          <a:xfrm>
            <a:off x="323528" y="908720"/>
            <a:ext cx="8229600" cy="864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31"/>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el und Inhalt">
  <p:cSld name="4_Titel und Inhalt">
    <p:spTree>
      <p:nvGrpSpPr>
        <p:cNvPr id="172" name="Shape 172"/>
        <p:cNvGrpSpPr/>
        <p:nvPr/>
      </p:nvGrpSpPr>
      <p:grpSpPr>
        <a:xfrm>
          <a:off x="0" y="0"/>
          <a:ext cx="0" cy="0"/>
          <a:chOff x="0" y="0"/>
          <a:chExt cx="0" cy="0"/>
        </a:xfrm>
      </p:grpSpPr>
      <p:sp>
        <p:nvSpPr>
          <p:cNvPr id="173" name="Google Shape;173;p32"/>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4" name="Google Shape;174;p32"/>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5" name="Google Shape;175;p32"/>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Benutzerdefiniertes Layout">
    <p:spTree>
      <p:nvGrpSpPr>
        <p:cNvPr id="32" name="Shape 32"/>
        <p:cNvGrpSpPr/>
        <p:nvPr/>
      </p:nvGrpSpPr>
      <p:grpSpPr>
        <a:xfrm>
          <a:off x="0" y="0"/>
          <a:ext cx="0" cy="0"/>
          <a:chOff x="0" y="0"/>
          <a:chExt cx="0" cy="0"/>
        </a:xfrm>
      </p:grpSpPr>
      <p:sp>
        <p:nvSpPr>
          <p:cNvPr id="33" name="Google Shape;33;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 und Inhalt">
  <p:cSld name="2_Titel und Inhalt">
    <p:spTree>
      <p:nvGrpSpPr>
        <p:cNvPr id="188" name="Shape 188"/>
        <p:cNvGrpSpPr/>
        <p:nvPr/>
      </p:nvGrpSpPr>
      <p:grpSpPr>
        <a:xfrm>
          <a:off x="0" y="0"/>
          <a:ext cx="0" cy="0"/>
          <a:chOff x="0" y="0"/>
          <a:chExt cx="0" cy="0"/>
        </a:xfrm>
      </p:grpSpPr>
      <p:sp>
        <p:nvSpPr>
          <p:cNvPr id="189" name="Google Shape;189;p34"/>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34"/>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1" name="Google Shape;191;p34"/>
          <p:cNvSpPr txBox="1"/>
          <p:nvPr>
            <p:ph idx="10" type="dt"/>
          </p:nvPr>
        </p:nvSpPr>
        <p:spPr>
          <a:xfrm>
            <a:off x="177926" y="6551613"/>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4"/>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nutzerdefiniertes Layout">
  <p:cSld name="Benutzerdefiniertes Layout">
    <p:spTree>
      <p:nvGrpSpPr>
        <p:cNvPr id="193" name="Shape 193"/>
        <p:cNvGrpSpPr/>
        <p:nvPr/>
      </p:nvGrpSpPr>
      <p:grpSpPr>
        <a:xfrm>
          <a:off x="0" y="0"/>
          <a:ext cx="0" cy="0"/>
          <a:chOff x="0" y="0"/>
          <a:chExt cx="0" cy="0"/>
        </a:xfrm>
      </p:grpSpPr>
      <p:sp>
        <p:nvSpPr>
          <p:cNvPr id="194" name="Google Shape;194;p3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3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3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3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Slide">
  <p:cSld name="Section Transition Slide">
    <p:spTree>
      <p:nvGrpSpPr>
        <p:cNvPr id="198" name="Shape 198"/>
        <p:cNvGrpSpPr/>
        <p:nvPr/>
      </p:nvGrpSpPr>
      <p:grpSpPr>
        <a:xfrm>
          <a:off x="0" y="0"/>
          <a:ext cx="0" cy="0"/>
          <a:chOff x="0" y="0"/>
          <a:chExt cx="0" cy="0"/>
        </a:xfrm>
      </p:grpSpPr>
      <p:sp>
        <p:nvSpPr>
          <p:cNvPr id="199" name="Google Shape;199;p36"/>
          <p:cNvSpPr txBox="1"/>
          <p:nvPr>
            <p:ph type="title"/>
          </p:nvPr>
        </p:nvSpPr>
        <p:spPr>
          <a:xfrm>
            <a:off x="228600" y="2875002"/>
            <a:ext cx="6400800" cy="5541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336699"/>
              </a:buClr>
              <a:buSzPts val="3800"/>
              <a:buFont typeface="Calibri"/>
              <a:buNone/>
              <a:defRPr b="0" i="0" sz="3800" u="none" cap="none" strike="noStrike">
                <a:solidFill>
                  <a:srgbClr val="336699"/>
                </a:solidFill>
                <a:latin typeface="Calibri"/>
                <a:ea typeface="Calibri"/>
                <a:cs typeface="Calibri"/>
                <a:sym typeface="Calibri"/>
              </a:defRPr>
            </a:lvl1pPr>
            <a:lvl2pPr lvl="1"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9pPr>
          </a:lstStyle>
          <a:p/>
        </p:txBody>
      </p:sp>
      <p:sp>
        <p:nvSpPr>
          <p:cNvPr id="200" name="Google Shape;200;p36"/>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enutzerdefiniertes Layout">
  <p:cSld name="1_Benutzerdefiniertes Layout">
    <p:spTree>
      <p:nvGrpSpPr>
        <p:cNvPr id="201" name="Shape 201"/>
        <p:cNvGrpSpPr/>
        <p:nvPr/>
      </p:nvGrpSpPr>
      <p:grpSpPr>
        <a:xfrm>
          <a:off x="0" y="0"/>
          <a:ext cx="0" cy="0"/>
          <a:chOff x="0" y="0"/>
          <a:chExt cx="0" cy="0"/>
        </a:xfrm>
      </p:grpSpPr>
      <p:sp>
        <p:nvSpPr>
          <p:cNvPr id="202" name="Google Shape;202;p3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3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el und Inhalt">
  <p:cSld name="3_Titel und Inhalt">
    <p:spTree>
      <p:nvGrpSpPr>
        <p:cNvPr id="206" name="Shape 206"/>
        <p:cNvGrpSpPr/>
        <p:nvPr/>
      </p:nvGrpSpPr>
      <p:grpSpPr>
        <a:xfrm>
          <a:off x="0" y="0"/>
          <a:ext cx="0" cy="0"/>
          <a:chOff x="0" y="0"/>
          <a:chExt cx="0" cy="0"/>
        </a:xfrm>
      </p:grpSpPr>
      <p:sp>
        <p:nvSpPr>
          <p:cNvPr id="207" name="Google Shape;207;p38"/>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8" name="Google Shape;208;p38"/>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9" name="Google Shape;209;p38"/>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0" name="Shape 210"/>
        <p:cNvGrpSpPr/>
        <p:nvPr/>
      </p:nvGrpSpPr>
      <p:grpSpPr>
        <a:xfrm>
          <a:off x="0" y="0"/>
          <a:ext cx="0" cy="0"/>
          <a:chOff x="0" y="0"/>
          <a:chExt cx="0" cy="0"/>
        </a:xfrm>
      </p:grpSpPr>
      <p:sp>
        <p:nvSpPr>
          <p:cNvPr id="211" name="Google Shape;211;p39"/>
          <p:cNvSpPr txBox="1"/>
          <p:nvPr>
            <p:ph type="title"/>
          </p:nvPr>
        </p:nvSpPr>
        <p:spPr>
          <a:xfrm>
            <a:off x="395536" y="922610"/>
            <a:ext cx="8295300" cy="8502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3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39"/>
          <p:cNvSpPr txBox="1"/>
          <p:nvPr>
            <p:ph idx="1" type="body"/>
          </p:nvPr>
        </p:nvSpPr>
        <p:spPr>
          <a:xfrm>
            <a:off x="395536" y="1772815"/>
            <a:ext cx="8284800" cy="43518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chemeClr val="dk1"/>
              </a:buClr>
              <a:buSzPts val="2000"/>
              <a:buFont typeface="Arial"/>
              <a:buChar char="•"/>
              <a:defRPr sz="2000"/>
            </a:lvl1pPr>
            <a:lvl2pPr indent="-342900" lvl="1" marL="914400" algn="l">
              <a:lnSpc>
                <a:spcPct val="90000"/>
              </a:lnSpc>
              <a:spcBef>
                <a:spcPts val="375"/>
              </a:spcBef>
              <a:spcAft>
                <a:spcPts val="0"/>
              </a:spcAft>
              <a:buClr>
                <a:schemeClr val="dk1"/>
              </a:buClr>
              <a:buSzPts val="1800"/>
              <a:buFont typeface="Arial"/>
              <a:buChar char="•"/>
              <a:defRPr sz="1800"/>
            </a:lvl2pPr>
            <a:lvl3pPr indent="-323850" lvl="2" marL="1371600" algn="l">
              <a:lnSpc>
                <a:spcPct val="90000"/>
              </a:lnSpc>
              <a:spcBef>
                <a:spcPts val="375"/>
              </a:spcBef>
              <a:spcAft>
                <a:spcPts val="0"/>
              </a:spcAft>
              <a:buClr>
                <a:schemeClr val="dk1"/>
              </a:buClr>
              <a:buSzPts val="1500"/>
              <a:buFont typeface="Arial"/>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3" name="Google Shape;213;p39"/>
          <p:cNvSpPr txBox="1"/>
          <p:nvPr>
            <p:ph idx="2" type="body"/>
          </p:nvPr>
        </p:nvSpPr>
        <p:spPr>
          <a:xfrm>
            <a:off x="1187450" y="116632"/>
            <a:ext cx="6624600" cy="575400"/>
          </a:xfrm>
          <a:prstGeom prst="rect">
            <a:avLst/>
          </a:prstGeom>
          <a:noFill/>
          <a:ln>
            <a:noFill/>
          </a:ln>
        </p:spPr>
        <p:txBody>
          <a:bodyPr anchorCtr="0" anchor="ctr" bIns="45700" lIns="91425" spcFirstLastPara="1" rIns="91425" wrap="square" tIns="45700">
            <a:noAutofit/>
          </a:bodyPr>
          <a:lstStyle>
            <a:lvl1pPr indent="-381000" lvl="0" marL="457200" algn="ctr">
              <a:lnSpc>
                <a:spcPct val="90000"/>
              </a:lnSpc>
              <a:spcBef>
                <a:spcPts val="750"/>
              </a:spcBef>
              <a:spcAft>
                <a:spcPts val="0"/>
              </a:spcAft>
              <a:buClr>
                <a:schemeClr val="dk1"/>
              </a:buClr>
              <a:buSzPts val="2400"/>
              <a:buChar char="•"/>
              <a:defRPr b="1" sz="2400"/>
            </a:lvl1pPr>
            <a:lvl2pPr indent="-381000" lvl="1" marL="914400" algn="ctr">
              <a:lnSpc>
                <a:spcPct val="90000"/>
              </a:lnSpc>
              <a:spcBef>
                <a:spcPts val="375"/>
              </a:spcBef>
              <a:spcAft>
                <a:spcPts val="0"/>
              </a:spcAft>
              <a:buClr>
                <a:schemeClr val="dk1"/>
              </a:buClr>
              <a:buSzPts val="2400"/>
              <a:buChar char="•"/>
              <a:defRPr sz="2400"/>
            </a:lvl2pPr>
            <a:lvl3pPr indent="-381000" lvl="2" marL="1371600" algn="ctr">
              <a:lnSpc>
                <a:spcPct val="90000"/>
              </a:lnSpc>
              <a:spcBef>
                <a:spcPts val="375"/>
              </a:spcBef>
              <a:spcAft>
                <a:spcPts val="0"/>
              </a:spcAft>
              <a:buClr>
                <a:schemeClr val="dk1"/>
              </a:buClr>
              <a:buSzPts val="2400"/>
              <a:buChar char="•"/>
              <a:defRPr sz="2400"/>
            </a:lvl3pPr>
            <a:lvl4pPr indent="-381000" lvl="3" marL="1828800" algn="ctr">
              <a:lnSpc>
                <a:spcPct val="90000"/>
              </a:lnSpc>
              <a:spcBef>
                <a:spcPts val="375"/>
              </a:spcBef>
              <a:spcAft>
                <a:spcPts val="0"/>
              </a:spcAft>
              <a:buClr>
                <a:schemeClr val="dk1"/>
              </a:buClr>
              <a:buSzPts val="2400"/>
              <a:buChar char="•"/>
              <a:defRPr sz="2400"/>
            </a:lvl4pPr>
            <a:lvl5pPr indent="-381000" lvl="4" marL="2286000" algn="ctr">
              <a:lnSpc>
                <a:spcPct val="90000"/>
              </a:lnSpc>
              <a:spcBef>
                <a:spcPts val="375"/>
              </a:spcBef>
              <a:spcAft>
                <a:spcPts val="0"/>
              </a:spcAft>
              <a:buClr>
                <a:schemeClr val="dk1"/>
              </a:buClr>
              <a:buSzPts val="2400"/>
              <a:buChar char="•"/>
              <a:defRPr sz="2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4" name="Google Shape;214;p39"/>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15" name="Shape 215"/>
        <p:cNvGrpSpPr/>
        <p:nvPr/>
      </p:nvGrpSpPr>
      <p:grpSpPr>
        <a:xfrm>
          <a:off x="0" y="0"/>
          <a:ext cx="0" cy="0"/>
          <a:chOff x="0" y="0"/>
          <a:chExt cx="0" cy="0"/>
        </a:xfrm>
      </p:grpSpPr>
      <p:sp>
        <p:nvSpPr>
          <p:cNvPr id="216" name="Google Shape;216;p4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7" name="Google Shape;217;p40"/>
          <p:cNvSpPr txBox="1"/>
          <p:nvPr>
            <p:ph type="title"/>
          </p:nvPr>
        </p:nvSpPr>
        <p:spPr>
          <a:xfrm>
            <a:off x="323528" y="908720"/>
            <a:ext cx="8229600" cy="864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40"/>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19" name="Shape 219"/>
        <p:cNvGrpSpPr/>
        <p:nvPr/>
      </p:nvGrpSpPr>
      <p:grpSpPr>
        <a:xfrm>
          <a:off x="0" y="0"/>
          <a:ext cx="0" cy="0"/>
          <a:chOff x="0" y="0"/>
          <a:chExt cx="0" cy="0"/>
        </a:xfrm>
      </p:grpSpPr>
      <p:sp>
        <p:nvSpPr>
          <p:cNvPr id="220" name="Google Shape;220;p4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1" name="Google Shape;221;p41"/>
          <p:cNvSpPr txBox="1"/>
          <p:nvPr>
            <p:ph type="title"/>
          </p:nvPr>
        </p:nvSpPr>
        <p:spPr>
          <a:xfrm>
            <a:off x="323528" y="908720"/>
            <a:ext cx="8229600" cy="864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41"/>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el und Inhalt">
  <p:cSld name="4_Titel und Inhalt">
    <p:spTree>
      <p:nvGrpSpPr>
        <p:cNvPr id="223" name="Shape 223"/>
        <p:cNvGrpSpPr/>
        <p:nvPr/>
      </p:nvGrpSpPr>
      <p:grpSpPr>
        <a:xfrm>
          <a:off x="0" y="0"/>
          <a:ext cx="0" cy="0"/>
          <a:chOff x="0" y="0"/>
          <a:chExt cx="0" cy="0"/>
        </a:xfrm>
      </p:grpSpPr>
      <p:sp>
        <p:nvSpPr>
          <p:cNvPr id="224" name="Google Shape;224;p42"/>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5" name="Google Shape;225;p42"/>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6" name="Google Shape;226;p42"/>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Slide">
  <p:cSld name="Section Transition Slide">
    <p:spTree>
      <p:nvGrpSpPr>
        <p:cNvPr id="37" name="Shape 37"/>
        <p:cNvGrpSpPr/>
        <p:nvPr/>
      </p:nvGrpSpPr>
      <p:grpSpPr>
        <a:xfrm>
          <a:off x="0" y="0"/>
          <a:ext cx="0" cy="0"/>
          <a:chOff x="0" y="0"/>
          <a:chExt cx="0" cy="0"/>
        </a:xfrm>
      </p:grpSpPr>
      <p:sp>
        <p:nvSpPr>
          <p:cNvPr id="38" name="Google Shape;38;p5"/>
          <p:cNvSpPr txBox="1"/>
          <p:nvPr>
            <p:ph type="title"/>
          </p:nvPr>
        </p:nvSpPr>
        <p:spPr>
          <a:xfrm>
            <a:off x="228600" y="2875002"/>
            <a:ext cx="6400800" cy="553998"/>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336699"/>
              </a:buClr>
              <a:buSzPts val="3800"/>
              <a:buFont typeface="Calibri"/>
              <a:buNone/>
              <a:defRPr b="0" i="0" sz="3800" u="none" cap="none" strike="noStrike">
                <a:solidFill>
                  <a:srgbClr val="336699"/>
                </a:solidFill>
                <a:latin typeface="Calibri"/>
                <a:ea typeface="Calibri"/>
                <a:cs typeface="Calibri"/>
                <a:sym typeface="Calibri"/>
              </a:defRPr>
            </a:lvl1pPr>
            <a:lvl2pPr lvl="1"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600"/>
              <a:buFont typeface="Arial"/>
              <a:buNone/>
              <a:defRPr b="1" i="0" sz="2600" u="none" cap="none" strike="noStrike">
                <a:solidFill>
                  <a:schemeClr val="dk1"/>
                </a:solidFill>
                <a:latin typeface="Arial"/>
                <a:ea typeface="Arial"/>
                <a:cs typeface="Arial"/>
                <a:sym typeface="Arial"/>
              </a:defRPr>
            </a:lvl9pPr>
          </a:lstStyle>
          <a:p/>
        </p:txBody>
      </p:sp>
      <p:sp>
        <p:nvSpPr>
          <p:cNvPr id="39" name="Google Shape;39;p5"/>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enutzerdefiniertes Layout">
  <p:cSld name="1_Benutzerdefiniertes Layout">
    <p:spTree>
      <p:nvGrpSpPr>
        <p:cNvPr id="40" name="Shape 40"/>
        <p:cNvGrpSpPr/>
        <p:nvPr/>
      </p:nvGrpSpPr>
      <p:grpSpPr>
        <a:xfrm>
          <a:off x="0" y="0"/>
          <a:ext cx="0" cy="0"/>
          <a:chOff x="0" y="0"/>
          <a:chExt cx="0" cy="0"/>
        </a:xfrm>
      </p:grpSpPr>
      <p:sp>
        <p:nvSpPr>
          <p:cNvPr id="41" name="Google Shape;41;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el und Inhalt">
  <p:cSld name="3_Titel und Inhalt">
    <p:spTree>
      <p:nvGrpSpPr>
        <p:cNvPr id="45" name="Shape 45"/>
        <p:cNvGrpSpPr/>
        <p:nvPr/>
      </p:nvGrpSpPr>
      <p:grpSpPr>
        <a:xfrm>
          <a:off x="0" y="0"/>
          <a:ext cx="0" cy="0"/>
          <a:chOff x="0" y="0"/>
          <a:chExt cx="0" cy="0"/>
        </a:xfrm>
      </p:grpSpPr>
      <p:sp>
        <p:nvSpPr>
          <p:cNvPr id="46" name="Google Shape;46;p7"/>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300"/>
              </a:spcBef>
              <a:spcAft>
                <a:spcPts val="0"/>
              </a:spcAft>
              <a:buClr>
                <a:schemeClr val="dk1"/>
              </a:buClr>
              <a:buSzPts val="2000"/>
              <a:buFont typeface="Noto Sans Symbols"/>
              <a:buChar char="▪"/>
              <a:defRPr b="0" sz="2000"/>
            </a:lvl1pPr>
            <a:lvl2pPr indent="-320040" lvl="1" marL="914400" algn="l">
              <a:lnSpc>
                <a:spcPct val="90000"/>
              </a:lnSpc>
              <a:spcBef>
                <a:spcPts val="300"/>
              </a:spcBef>
              <a:spcAft>
                <a:spcPts val="0"/>
              </a:spcAft>
              <a:buClr>
                <a:schemeClr val="dk1"/>
              </a:buClr>
              <a:buSzPts val="1440"/>
              <a:buFont typeface="Noto Sans Symbols"/>
              <a:buChar char="⮚"/>
              <a:defRPr b="0" sz="1800"/>
            </a:lvl2pPr>
            <a:lvl3pPr indent="-330200" lvl="2" marL="1371600" algn="l">
              <a:lnSpc>
                <a:spcPct val="90000"/>
              </a:lnSpc>
              <a:spcBef>
                <a:spcPts val="300"/>
              </a:spcBef>
              <a:spcAft>
                <a:spcPts val="0"/>
              </a:spcAft>
              <a:buClr>
                <a:schemeClr val="dk1"/>
              </a:buClr>
              <a:buSzPts val="1600"/>
              <a:buChar char="•"/>
              <a:defRPr b="0" sz="1600"/>
            </a:lvl3pPr>
            <a:lvl4pPr indent="-317500" lvl="3" marL="1828800" algn="l">
              <a:lnSpc>
                <a:spcPct val="90000"/>
              </a:lnSpc>
              <a:spcBef>
                <a:spcPts val="300"/>
              </a:spcBef>
              <a:spcAft>
                <a:spcPts val="0"/>
              </a:spcAft>
              <a:buClr>
                <a:schemeClr val="dk1"/>
              </a:buClr>
              <a:buSzPts val="1400"/>
              <a:buChar char="•"/>
              <a:defRPr b="0" sz="1400"/>
            </a:lvl4pPr>
            <a:lvl5pPr indent="-304800" lvl="4" marL="2286000" algn="l">
              <a:lnSpc>
                <a:spcPct val="90000"/>
              </a:lnSpc>
              <a:spcBef>
                <a:spcPts val="300"/>
              </a:spcBef>
              <a:spcAft>
                <a:spcPts val="0"/>
              </a:spcAft>
              <a:buClr>
                <a:schemeClr val="dk1"/>
              </a:buClr>
              <a:buSzPts val="1200"/>
              <a:buChar char="•"/>
              <a:defRPr b="0"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7"/>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lvl1pPr indent="-228600" lvl="0" marL="457200" marR="0" algn="l">
              <a:lnSpc>
                <a:spcPct val="100000"/>
              </a:lnSpc>
              <a:spcBef>
                <a:spcPts val="560"/>
              </a:spcBef>
              <a:spcAft>
                <a:spcPts val="0"/>
              </a:spcAft>
              <a:buClr>
                <a:schemeClr val="folHlink"/>
              </a:buClr>
              <a:buSzPts val="3360"/>
              <a:buFont typeface="Times"/>
              <a:buNone/>
              <a:defRPr b="1" sz="2800">
                <a:solidFill>
                  <a:schemeClr val="dk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7"/>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9" name="Shape 49"/>
        <p:cNvGrpSpPr/>
        <p:nvPr/>
      </p:nvGrpSpPr>
      <p:grpSpPr>
        <a:xfrm>
          <a:off x="0" y="0"/>
          <a:ext cx="0" cy="0"/>
          <a:chOff x="0" y="0"/>
          <a:chExt cx="0" cy="0"/>
        </a:xfrm>
      </p:grpSpPr>
      <p:sp>
        <p:nvSpPr>
          <p:cNvPr id="50" name="Google Shape;50;p8"/>
          <p:cNvSpPr txBox="1"/>
          <p:nvPr>
            <p:ph type="title"/>
          </p:nvPr>
        </p:nvSpPr>
        <p:spPr>
          <a:xfrm>
            <a:off x="395536" y="922610"/>
            <a:ext cx="8295258" cy="85020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3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 type="body"/>
          </p:nvPr>
        </p:nvSpPr>
        <p:spPr>
          <a:xfrm>
            <a:off x="395536" y="1772815"/>
            <a:ext cx="8284914" cy="4351759"/>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750"/>
              </a:spcBef>
              <a:spcAft>
                <a:spcPts val="0"/>
              </a:spcAft>
              <a:buClr>
                <a:schemeClr val="dk1"/>
              </a:buClr>
              <a:buSzPts val="2000"/>
              <a:buFont typeface="Arial"/>
              <a:buChar char="•"/>
              <a:defRPr sz="2000"/>
            </a:lvl1pPr>
            <a:lvl2pPr indent="-342900" lvl="1" marL="914400" algn="l">
              <a:lnSpc>
                <a:spcPct val="90000"/>
              </a:lnSpc>
              <a:spcBef>
                <a:spcPts val="375"/>
              </a:spcBef>
              <a:spcAft>
                <a:spcPts val="0"/>
              </a:spcAft>
              <a:buClr>
                <a:schemeClr val="dk1"/>
              </a:buClr>
              <a:buSzPts val="1800"/>
              <a:buFont typeface="Arial"/>
              <a:buChar char="•"/>
              <a:defRPr sz="1800"/>
            </a:lvl2pPr>
            <a:lvl3pPr indent="-323850" lvl="2" marL="1371600" algn="l">
              <a:lnSpc>
                <a:spcPct val="90000"/>
              </a:lnSpc>
              <a:spcBef>
                <a:spcPts val="375"/>
              </a:spcBef>
              <a:spcAft>
                <a:spcPts val="0"/>
              </a:spcAft>
              <a:buClr>
                <a:schemeClr val="dk1"/>
              </a:buClr>
              <a:buSzPts val="1500"/>
              <a:buFont typeface="Arial"/>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8"/>
          <p:cNvSpPr txBox="1"/>
          <p:nvPr>
            <p:ph idx="2" type="body"/>
          </p:nvPr>
        </p:nvSpPr>
        <p:spPr>
          <a:xfrm>
            <a:off x="1187450" y="116632"/>
            <a:ext cx="6624638" cy="575518"/>
          </a:xfrm>
          <a:prstGeom prst="rect">
            <a:avLst/>
          </a:prstGeom>
          <a:noFill/>
          <a:ln>
            <a:noFill/>
          </a:ln>
        </p:spPr>
        <p:txBody>
          <a:bodyPr anchorCtr="0" anchor="ctr" bIns="45700" lIns="91425" spcFirstLastPara="1" rIns="91425" wrap="square" tIns="45700">
            <a:noAutofit/>
          </a:bodyPr>
          <a:lstStyle>
            <a:lvl1pPr indent="-381000" lvl="0" marL="457200" algn="ctr">
              <a:lnSpc>
                <a:spcPct val="90000"/>
              </a:lnSpc>
              <a:spcBef>
                <a:spcPts val="750"/>
              </a:spcBef>
              <a:spcAft>
                <a:spcPts val="0"/>
              </a:spcAft>
              <a:buClr>
                <a:schemeClr val="dk1"/>
              </a:buClr>
              <a:buSzPts val="2400"/>
              <a:buChar char="•"/>
              <a:defRPr b="1" sz="2400"/>
            </a:lvl1pPr>
            <a:lvl2pPr indent="-381000" lvl="1" marL="914400" algn="ctr">
              <a:lnSpc>
                <a:spcPct val="90000"/>
              </a:lnSpc>
              <a:spcBef>
                <a:spcPts val="375"/>
              </a:spcBef>
              <a:spcAft>
                <a:spcPts val="0"/>
              </a:spcAft>
              <a:buClr>
                <a:schemeClr val="dk1"/>
              </a:buClr>
              <a:buSzPts val="2400"/>
              <a:buChar char="•"/>
              <a:defRPr sz="2400"/>
            </a:lvl2pPr>
            <a:lvl3pPr indent="-381000" lvl="2" marL="1371600" algn="ctr">
              <a:lnSpc>
                <a:spcPct val="90000"/>
              </a:lnSpc>
              <a:spcBef>
                <a:spcPts val="375"/>
              </a:spcBef>
              <a:spcAft>
                <a:spcPts val="0"/>
              </a:spcAft>
              <a:buClr>
                <a:schemeClr val="dk1"/>
              </a:buClr>
              <a:buSzPts val="2400"/>
              <a:buChar char="•"/>
              <a:defRPr sz="2400"/>
            </a:lvl3pPr>
            <a:lvl4pPr indent="-381000" lvl="3" marL="1828800" algn="ctr">
              <a:lnSpc>
                <a:spcPct val="90000"/>
              </a:lnSpc>
              <a:spcBef>
                <a:spcPts val="375"/>
              </a:spcBef>
              <a:spcAft>
                <a:spcPts val="0"/>
              </a:spcAft>
              <a:buClr>
                <a:schemeClr val="dk1"/>
              </a:buClr>
              <a:buSzPts val="2400"/>
              <a:buChar char="•"/>
              <a:defRPr sz="2400"/>
            </a:lvl4pPr>
            <a:lvl5pPr indent="-381000" lvl="4" marL="2286000" algn="ctr">
              <a:lnSpc>
                <a:spcPct val="90000"/>
              </a:lnSpc>
              <a:spcBef>
                <a:spcPts val="375"/>
              </a:spcBef>
              <a:spcAft>
                <a:spcPts val="0"/>
              </a:spcAft>
              <a:buClr>
                <a:schemeClr val="dk1"/>
              </a:buClr>
              <a:buSzPts val="2400"/>
              <a:buChar char="•"/>
              <a:defRPr sz="2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8"/>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4" name="Shape 54"/>
        <p:cNvGrpSpPr/>
        <p:nvPr/>
      </p:nvGrpSpPr>
      <p:grpSpPr>
        <a:xfrm>
          <a:off x="0" y="0"/>
          <a:ext cx="0" cy="0"/>
          <a:chOff x="0" y="0"/>
          <a:chExt cx="0" cy="0"/>
        </a:xfrm>
      </p:grpSpPr>
      <p:sp>
        <p:nvSpPr>
          <p:cNvPr id="55" name="Google Shape;55;p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9"/>
          <p:cNvSpPr txBox="1"/>
          <p:nvPr>
            <p:ph type="title"/>
          </p:nvPr>
        </p:nvSpPr>
        <p:spPr>
          <a:xfrm>
            <a:off x="323528" y="908720"/>
            <a:ext cx="8229600" cy="86409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8" name="Shape 58"/>
        <p:cNvGrpSpPr/>
        <p:nvPr/>
      </p:nvGrpSpPr>
      <p:grpSpPr>
        <a:xfrm>
          <a:off x="0" y="0"/>
          <a:ext cx="0" cy="0"/>
          <a:chOff x="0" y="0"/>
          <a:chExt cx="0" cy="0"/>
        </a:xfrm>
      </p:grpSpPr>
      <p:sp>
        <p:nvSpPr>
          <p:cNvPr id="59" name="Google Shape;59;p1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 name="Google Shape;60;p10"/>
          <p:cNvSpPr txBox="1"/>
          <p:nvPr>
            <p:ph type="title"/>
          </p:nvPr>
        </p:nvSpPr>
        <p:spPr>
          <a:xfrm>
            <a:off x="323528" y="908720"/>
            <a:ext cx="8229600" cy="86409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13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4.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2" Type="http://schemas.openxmlformats.org/officeDocument/2006/relationships/theme" Target="../theme/theme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3.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11" Type="http://schemas.openxmlformats.org/officeDocument/2006/relationships/theme" Target="../theme/theme1.xml"/><Relationship Id="rId10" Type="http://schemas.openxmlformats.org/officeDocument/2006/relationships/slideLayout" Target="../slideLayouts/slideLayout38.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
        <p:nvSpPr>
          <p:cNvPr id="15" name="Google Shape;15;p1"/>
          <p:cNvSpPr/>
          <p:nvPr/>
        </p:nvSpPr>
        <p:spPr>
          <a:xfrm>
            <a:off x="220675" y="6528093"/>
            <a:ext cx="912676" cy="300519"/>
          </a:xfrm>
          <a:prstGeom prst="roundRect">
            <a:avLst>
              <a:gd fmla="val 16667" name="adj"/>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6" name="Google Shape;16;p1"/>
          <p:cNvSpPr/>
          <p:nvPr/>
        </p:nvSpPr>
        <p:spPr>
          <a:xfrm flipH="1" rot="-5400000">
            <a:off x="5003707" y="2697465"/>
            <a:ext cx="324037" cy="7956552"/>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7" name="Google Shape;17;p1"/>
          <p:cNvSpPr/>
          <p:nvPr/>
        </p:nvSpPr>
        <p:spPr>
          <a:xfrm flipH="1" rot="5400000">
            <a:off x="-227931" y="357264"/>
            <a:ext cx="648074" cy="166810"/>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8" name="Google Shape;18;p1"/>
          <p:cNvSpPr/>
          <p:nvPr/>
        </p:nvSpPr>
        <p:spPr>
          <a:xfrm flipH="1" rot="-5400000">
            <a:off x="4841688" y="-3537606"/>
            <a:ext cx="648074" cy="7956550"/>
          </a:xfrm>
          <a:prstGeom prst="round2SameRect">
            <a:avLst>
              <a:gd fmla="val 7349"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descr="C:\Users\seoane_ant\NaSa\FSM4 Flyer\susana_logotype_cmyk_print_1200dpi-1.jpg" id="19" name="Google Shape;19;p1"/>
          <p:cNvPicPr preferRelativeResize="0"/>
          <p:nvPr/>
        </p:nvPicPr>
        <p:blipFill rotWithShape="1">
          <a:blip r:embed="rId1">
            <a:alphaModFix/>
          </a:blip>
          <a:srcRect b="0" l="0" r="0" t="0"/>
          <a:stretch/>
        </p:blipFill>
        <p:spPr>
          <a:xfrm>
            <a:off x="279301" y="116632"/>
            <a:ext cx="854050" cy="648074"/>
          </a:xfrm>
          <a:prstGeom prst="rect">
            <a:avLst/>
          </a:prstGeom>
          <a:noFill/>
          <a:ln>
            <a:noFill/>
          </a:ln>
        </p:spPr>
      </p:pic>
      <p:sp>
        <p:nvSpPr>
          <p:cNvPr id="20" name="Google Shape;20;p1"/>
          <p:cNvSpPr/>
          <p:nvPr/>
        </p:nvSpPr>
        <p:spPr>
          <a:xfrm flipH="1" rot="5400000">
            <a:off x="-67499" y="6597181"/>
            <a:ext cx="324037" cy="166812"/>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5" name="Google Shape;6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
        <p:nvSpPr>
          <p:cNvPr id="68" name="Google Shape;68;p11"/>
          <p:cNvSpPr/>
          <p:nvPr/>
        </p:nvSpPr>
        <p:spPr>
          <a:xfrm>
            <a:off x="220675" y="6528093"/>
            <a:ext cx="912676" cy="300519"/>
          </a:xfrm>
          <a:prstGeom prst="roundRect">
            <a:avLst>
              <a:gd fmla="val 16667" name="adj"/>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69" name="Google Shape;69;p11"/>
          <p:cNvSpPr/>
          <p:nvPr/>
        </p:nvSpPr>
        <p:spPr>
          <a:xfrm flipH="1" rot="-5400000">
            <a:off x="5003707" y="2697465"/>
            <a:ext cx="324037" cy="7956552"/>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70" name="Google Shape;70;p11"/>
          <p:cNvSpPr/>
          <p:nvPr/>
        </p:nvSpPr>
        <p:spPr>
          <a:xfrm flipH="1" rot="5400000">
            <a:off x="-227931" y="357264"/>
            <a:ext cx="648074" cy="166810"/>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71" name="Google Shape;71;p11"/>
          <p:cNvSpPr/>
          <p:nvPr/>
        </p:nvSpPr>
        <p:spPr>
          <a:xfrm flipH="1" rot="-5400000">
            <a:off x="4841688" y="-3537606"/>
            <a:ext cx="648074" cy="7956550"/>
          </a:xfrm>
          <a:prstGeom prst="round2SameRect">
            <a:avLst>
              <a:gd fmla="val 7349"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descr="C:\Users\seoane_ant\NaSa\FSM4 Flyer\susana_logotype_cmyk_print_1200dpi-1.jpg" id="72" name="Google Shape;72;p11"/>
          <p:cNvPicPr preferRelativeResize="0"/>
          <p:nvPr/>
        </p:nvPicPr>
        <p:blipFill rotWithShape="1">
          <a:blip r:embed="rId1">
            <a:alphaModFix/>
          </a:blip>
          <a:srcRect b="0" l="0" r="0" t="0"/>
          <a:stretch/>
        </p:blipFill>
        <p:spPr>
          <a:xfrm>
            <a:off x="279301" y="116632"/>
            <a:ext cx="854050" cy="648074"/>
          </a:xfrm>
          <a:prstGeom prst="rect">
            <a:avLst/>
          </a:prstGeom>
          <a:noFill/>
          <a:ln>
            <a:noFill/>
          </a:ln>
        </p:spPr>
      </p:pic>
      <p:sp>
        <p:nvSpPr>
          <p:cNvPr id="73" name="Google Shape;73;p11"/>
          <p:cNvSpPr/>
          <p:nvPr/>
        </p:nvSpPr>
        <p:spPr>
          <a:xfrm flipH="1" rot="5400000">
            <a:off x="-67499" y="6597181"/>
            <a:ext cx="324037" cy="166812"/>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2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3" name="Google Shape;123;p2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4" name="Google Shape;124;p2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5" name="Google Shape;125;p2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
        <p:nvSpPr>
          <p:cNvPr id="126" name="Google Shape;126;p22"/>
          <p:cNvSpPr/>
          <p:nvPr/>
        </p:nvSpPr>
        <p:spPr>
          <a:xfrm>
            <a:off x="220675" y="6528093"/>
            <a:ext cx="912600" cy="300600"/>
          </a:xfrm>
          <a:prstGeom prst="roundRect">
            <a:avLst>
              <a:gd fmla="val 16667" name="adj"/>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27" name="Google Shape;127;p22"/>
          <p:cNvSpPr/>
          <p:nvPr/>
        </p:nvSpPr>
        <p:spPr>
          <a:xfrm flipH="1" rot="-5400000">
            <a:off x="5003750" y="2697423"/>
            <a:ext cx="324000" cy="7956600"/>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28" name="Google Shape;128;p22"/>
          <p:cNvSpPr/>
          <p:nvPr/>
        </p:nvSpPr>
        <p:spPr>
          <a:xfrm flipH="1" rot="5400000">
            <a:off x="-227889" y="357306"/>
            <a:ext cx="648000" cy="166800"/>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29" name="Google Shape;129;p22"/>
          <p:cNvSpPr/>
          <p:nvPr/>
        </p:nvSpPr>
        <p:spPr>
          <a:xfrm flipH="1" rot="-5400000">
            <a:off x="4841750" y="-3537668"/>
            <a:ext cx="648000" cy="7956600"/>
          </a:xfrm>
          <a:prstGeom prst="round2SameRect">
            <a:avLst>
              <a:gd fmla="val 7349"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descr="C:\Users\seoane_ant\NaSa\FSM4 Flyer\susana_logotype_cmyk_print_1200dpi-1.jpg" id="130" name="Google Shape;130;p22"/>
          <p:cNvPicPr preferRelativeResize="0"/>
          <p:nvPr/>
        </p:nvPicPr>
        <p:blipFill rotWithShape="1">
          <a:blip r:embed="rId1">
            <a:alphaModFix/>
          </a:blip>
          <a:srcRect b="0" l="0" r="0" t="0"/>
          <a:stretch/>
        </p:blipFill>
        <p:spPr>
          <a:xfrm>
            <a:off x="279301" y="116632"/>
            <a:ext cx="854050" cy="648074"/>
          </a:xfrm>
          <a:prstGeom prst="rect">
            <a:avLst/>
          </a:prstGeom>
          <a:noFill/>
          <a:ln>
            <a:noFill/>
          </a:ln>
        </p:spPr>
      </p:pic>
      <p:sp>
        <p:nvSpPr>
          <p:cNvPr id="131" name="Google Shape;131;p22"/>
          <p:cNvSpPr/>
          <p:nvPr/>
        </p:nvSpPr>
        <p:spPr>
          <a:xfrm flipH="1" rot="5400000">
            <a:off x="-67474" y="6597205"/>
            <a:ext cx="324000" cy="166800"/>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3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8" name="Google Shape;178;p3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79" name="Google Shape;179;p3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0" name="Google Shape;180;p3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1" name="Google Shape;181;p3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
        <p:nvSpPr>
          <p:cNvPr id="182" name="Google Shape;182;p33"/>
          <p:cNvSpPr/>
          <p:nvPr/>
        </p:nvSpPr>
        <p:spPr>
          <a:xfrm>
            <a:off x="220675" y="6528093"/>
            <a:ext cx="912600" cy="300600"/>
          </a:xfrm>
          <a:prstGeom prst="roundRect">
            <a:avLst>
              <a:gd fmla="val 16667" name="adj"/>
            </a:avLst>
          </a:pr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83" name="Google Shape;183;p33"/>
          <p:cNvSpPr/>
          <p:nvPr/>
        </p:nvSpPr>
        <p:spPr>
          <a:xfrm flipH="1" rot="-5400000">
            <a:off x="5003750" y="2697423"/>
            <a:ext cx="324000" cy="7956600"/>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84" name="Google Shape;184;p33"/>
          <p:cNvSpPr/>
          <p:nvPr/>
        </p:nvSpPr>
        <p:spPr>
          <a:xfrm flipH="1" rot="5400000">
            <a:off x="-227889" y="357306"/>
            <a:ext cx="648000" cy="166800"/>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85" name="Google Shape;185;p33"/>
          <p:cNvSpPr/>
          <p:nvPr/>
        </p:nvSpPr>
        <p:spPr>
          <a:xfrm flipH="1" rot="-5400000">
            <a:off x="4841750" y="-3537668"/>
            <a:ext cx="648000" cy="7956600"/>
          </a:xfrm>
          <a:prstGeom prst="round2SameRect">
            <a:avLst>
              <a:gd fmla="val 7349"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pic>
        <p:nvPicPr>
          <p:cNvPr descr="C:\Users\seoane_ant\NaSa\FSM4 Flyer\susana_logotype_cmyk_print_1200dpi-1.jpg" id="186" name="Google Shape;186;p33"/>
          <p:cNvPicPr preferRelativeResize="0"/>
          <p:nvPr/>
        </p:nvPicPr>
        <p:blipFill rotWithShape="1">
          <a:blip r:embed="rId1">
            <a:alphaModFix/>
          </a:blip>
          <a:srcRect b="0" l="0" r="0" t="0"/>
          <a:stretch/>
        </p:blipFill>
        <p:spPr>
          <a:xfrm>
            <a:off x="279301" y="116632"/>
            <a:ext cx="854050" cy="648074"/>
          </a:xfrm>
          <a:prstGeom prst="rect">
            <a:avLst/>
          </a:prstGeom>
          <a:noFill/>
          <a:ln>
            <a:noFill/>
          </a:ln>
        </p:spPr>
      </p:pic>
      <p:sp>
        <p:nvSpPr>
          <p:cNvPr id="187" name="Google Shape;187;p33"/>
          <p:cNvSpPr/>
          <p:nvPr/>
        </p:nvSpPr>
        <p:spPr>
          <a:xfrm flipH="1" rot="5400000">
            <a:off x="-67474" y="6597205"/>
            <a:ext cx="324000" cy="166800"/>
          </a:xfrm>
          <a:prstGeom prst="round2SameRect">
            <a:avLst>
              <a:gd fmla="val 16667" name="adj1"/>
              <a:gd fmla="val 0" name="adj2"/>
            </a:avLst>
          </a:prstGeom>
          <a:solidFill>
            <a:srgbClr val="BAD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forum.susana.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forum.susana.org/198-wikipedi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slide" Target="/ppt/slid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forum.susana.org/10-announcements-regarding-susana/23699-announcing-a-renewed-and-formalised-collaboration-between-wsscc-and-susana-in-2020-and-introductions-of-co-moderators" TargetMode="External"/><Relationship Id="rId4" Type="http://schemas.openxmlformats.org/officeDocument/2006/relationships/hyperlink" Target="https://forum.susana.org/10-announcements-regarding-susana/23935-announcing-the-collaboration-between-fsm-alliance-and-susan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forum.susana.org/equity-and-inclusion?limit=12&amp;start=0" TargetMode="External"/><Relationship Id="rId4" Type="http://schemas.openxmlformats.org/officeDocument/2006/relationships/hyperlink" Target="https://forum.susana.org/covid-19-corona-virus-pandemic-in-relationship-to-wash/24180-five-notes-on-the-inextricable-link-between-wash-and-covid-19" TargetMode="External"/><Relationship Id="rId5" Type="http://schemas.openxmlformats.org/officeDocument/2006/relationships/hyperlink" Target="https://forum.susana.org/10-announcements-regarding-susana/24171-please-fill-in-our-forum-survey-now-to-help-us-improve-deadline-31-augus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forum.susana.org/148-your-suggestions-for-improvements-of-the-forum/23823-we-are-getting-a-better-editor-for-the-forum-soon-what-you-see-is-what-you-get-wysiwyg-and-other-bug-fixes" TargetMode="External"/><Relationship Id="rId4" Type="http://schemas.openxmlformats.org/officeDocument/2006/relationships/hyperlink" Target="https://forum.susana.org/forum/statistics" TargetMode="External"/><Relationship Id="rId5" Type="http://schemas.openxmlformats.org/officeDocument/2006/relationships/hyperlink" Target="https://en.wikipedia.org/wiki/Sanitation_worker" TargetMode="External"/><Relationship Id="rId6" Type="http://schemas.openxmlformats.org/officeDocument/2006/relationships/hyperlink" Target="https://en.wikipedia.org/wiki/WASH" TargetMode="External"/><Relationship Id="rId7" Type="http://schemas.openxmlformats.org/officeDocument/2006/relationships/hyperlink" Target="https://en.wikipedia.org/wiki/Swachh_Bharat_Miss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18.jpg"/><Relationship Id="rId5" Type="http://schemas.openxmlformats.org/officeDocument/2006/relationships/image" Target="../media/image20.jpg"/><Relationship Id="rId6"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2.xml"/><Relationship Id="rId4" Type="http://schemas.openxmlformats.org/officeDocument/2006/relationships/slide" Target="/ppt/slides/slide22.xml"/><Relationship Id="rId10" Type="http://schemas.openxmlformats.org/officeDocument/2006/relationships/hyperlink" Target="https://www.susana.org/en/knowledge-hub/resources-and-publications/library/details/3630" TargetMode="External"/><Relationship Id="rId9" Type="http://schemas.openxmlformats.org/officeDocument/2006/relationships/slide" Target="/ppt/slides/slide72.xml"/><Relationship Id="rId5" Type="http://schemas.openxmlformats.org/officeDocument/2006/relationships/slide" Target="/ppt/slides/slide22.xml"/><Relationship Id="rId6" Type="http://schemas.openxmlformats.org/officeDocument/2006/relationships/slide" Target="/ppt/slides/slide45.xml"/><Relationship Id="rId7" Type="http://schemas.openxmlformats.org/officeDocument/2006/relationships/slide" Target="/ppt/slides/slide65.xml"/><Relationship Id="rId8" Type="http://schemas.openxmlformats.org/officeDocument/2006/relationships/slide" Target="/ppt/slides/slide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slide" Target="/ppt/slid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forum.susana.org/forum/statistics" TargetMode="External"/><Relationship Id="rId4" Type="http://schemas.openxmlformats.org/officeDocument/2006/relationships/slide" Target="/ppt/slides/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forum.susana.org/forum/statistic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forum.susana.org/forum/statistics?statsview=8"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2.png"/><Relationship Id="rId4" Type="http://schemas.openxmlformats.org/officeDocument/2006/relationships/hyperlink" Target="https://en.wikipedia.org/wiki/Developing_country"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9.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forum.susana.org/forum/statistic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forum.susana.org/forum/statistics?statsview=13" TargetMode="Externa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en.wikipedia.org/wiki/1%25_rule_(Internet_culture)" TargetMode="External"/><Relationship Id="rId4" Type="http://schemas.openxmlformats.org/officeDocument/2006/relationships/image" Target="../media/image38.png"/><Relationship Id="rId5" Type="http://schemas.openxmlformats.org/officeDocument/2006/relationships/hyperlink" Target="https://en.wikipedia.org/wiki/Wiki"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4.xml"/><Relationship Id="rId3" Type="http://schemas.openxmlformats.org/officeDocument/2006/relationships/image" Target="../media/image43.png"/><Relationship Id="rId4" Type="http://schemas.openxmlformats.org/officeDocument/2006/relationships/hyperlink" Target="https://forum.susana.org/forum/statistics?statsview=3"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s://forum.susana.org/10-announcements-regarding-susana/24266-the-discussion-forum-survey-results-latest-developments-and-discussions-about-the-future" TargetMode="External"/><Relationship Id="rId4" Type="http://schemas.openxmlformats.org/officeDocument/2006/relationships/slide" Target="/ppt/slides/slid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posting@forum.susana.or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https://forum.susana.org/10-announcements-regarding-susana/23203-organisational-development-in-susana-on-the-way-to-susana-2-0"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slide" Target="/ppt/slides/slid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hyperlink" Target="http://forum.susana.org/forum/categories/10-by-susana-secretariat-or-core-group/9276-3rd-anniversary-of-susana-discussion-forum" TargetMode="External"/><Relationship Id="rId4" Type="http://schemas.openxmlformats.org/officeDocument/2006/relationships/hyperlink" Target="https://forum.susana.org/10-announcements-regarding-susana/22973-your-opportunity-to-secure-and-shape-the-future-of-the-discussion-forum"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2.xml"/><Relationship Id="rId3" Type="http://schemas.openxmlformats.org/officeDocument/2006/relationships/hyperlink" Target="http://susana.org/lang-en/about-susana/205-about-susana/521-le-secretariat" TargetMode="External"/><Relationship Id="rId4" Type="http://schemas.openxmlformats.org/officeDocument/2006/relationships/hyperlink" Target="http://forum.susana.org/forum/categories/139-information-on-the-bmgf-sanitation-grants-and-webinars/2437-open-discussion-forum-for-sanitation-grantees-of-bill-and-melinda-gates-foundation-phase-2-approved"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3.xml"/><Relationship Id="rId3" Type="http://schemas.openxmlformats.org/officeDocument/2006/relationships/hyperlink" Target="https://forum.susana.org/253-mobile-toilets-container-based-toilets-bag-based-toilets/23295-publication-by-worldbank-in-2019-evaluating-the-potential-of-container-based-sanitation" TargetMode="External"/><Relationship Id="rId4" Type="http://schemas.openxmlformats.org/officeDocument/2006/relationships/hyperlink" Target="https://forum.susana.org/231-menstrual-cups/23315-a-kerala-civic-body-is-distributing-5-000-menstrual-cups-for-free-india" TargetMode="External"/><Relationship Id="rId5" Type="http://schemas.openxmlformats.org/officeDocument/2006/relationships/hyperlink" Target="https://en.wikipedia.org/w/index.php?title=Menstrual_cup&amp;type=revision&amp;diff=905282632&amp;oldid=905280488&amp;diffmode=source" TargetMode="External"/><Relationship Id="rId6" Type="http://schemas.openxmlformats.org/officeDocument/2006/relationships/hyperlink" Target="https://en.wikipedia.org/wiki/Talk:Squat_toilet#Regional_preferences" TargetMode="External"/><Relationship Id="rId7" Type="http://schemas.openxmlformats.org/officeDocument/2006/relationships/hyperlink" Target="https://forum.susana.org/forum/categories/141-other-types-of-toilets-and-sanitation-systems/12901-please-help-me-with-a-global-survey-how-common-are-squatting-toilets-in-your-country#12901"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1" Type="http://schemas.openxmlformats.org/officeDocument/2006/relationships/hyperlink" Target="https://forum.susana.org/forum/categories/133-registration-login-and-first-steps" TargetMode="External"/><Relationship Id="rId10" Type="http://schemas.openxmlformats.org/officeDocument/2006/relationships/hyperlink" Target="http://forum.susana.org/forum/categories/132-forum-help-section" TargetMode="External"/><Relationship Id="rId13" Type="http://schemas.openxmlformats.org/officeDocument/2006/relationships/hyperlink" Target="http://forum.susana.org/forum/categories" TargetMode="External"/><Relationship Id="rId12" Type="http://schemas.openxmlformats.org/officeDocument/2006/relationships/hyperlink" Target="http://forum.susana.org/forum/categories/132-forum-help-section" TargetMode="External"/><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hyperlink" Target="https://forum.susana.org/the-basics-registration-login-posting-and-replying/21865-show-me-how-to-use-this-discussion-forum-some-functions-you-might-not-know-about-yet-short-video" TargetMode="External"/><Relationship Id="rId4" Type="http://schemas.openxmlformats.org/officeDocument/2006/relationships/hyperlink" Target="https://www.youtube.com/watch?v=aS52e3-HltI" TargetMode="External"/><Relationship Id="rId9" Type="http://schemas.openxmlformats.org/officeDocument/2006/relationships/hyperlink" Target="http://forum.susana.org/forum/rules" TargetMode="External"/><Relationship Id="rId15" Type="http://schemas.openxmlformats.org/officeDocument/2006/relationships/hyperlink" Target="http://forum.susana.org/forum/categories" TargetMode="External"/><Relationship Id="rId14" Type="http://schemas.openxmlformats.org/officeDocument/2006/relationships/hyperlink" Target="https://forum.susana.org/forum/categories" TargetMode="External"/><Relationship Id="rId5" Type="http://schemas.openxmlformats.org/officeDocument/2006/relationships/hyperlink" Target="https://www.susana.org/en/knowledge-hub/resources-and-publications/library/details/3630" TargetMode="External"/><Relationship Id="rId6" Type="http://schemas.openxmlformats.org/officeDocument/2006/relationships/hyperlink" Target="http://forum.susana.org/about" TargetMode="External"/><Relationship Id="rId7" Type="http://schemas.openxmlformats.org/officeDocument/2006/relationships/hyperlink" Target="http://forum.susana.org/about" TargetMode="External"/><Relationship Id="rId8" Type="http://schemas.openxmlformats.org/officeDocument/2006/relationships/hyperlink" Target="http://forum.susana.org/forum/rules"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3"/>
          <p:cNvSpPr txBox="1"/>
          <p:nvPr>
            <p:ph idx="2" type="body"/>
          </p:nvPr>
        </p:nvSpPr>
        <p:spPr>
          <a:xfrm>
            <a:off x="827088" y="1484312"/>
            <a:ext cx="7632700" cy="107600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360"/>
              <a:buFont typeface="Times"/>
              <a:buNone/>
            </a:pPr>
            <a:r>
              <a:rPr lang="de-DE" sz="2400">
                <a:latin typeface="Arial"/>
                <a:ea typeface="Arial"/>
                <a:cs typeface="Arial"/>
                <a:sym typeface="Arial"/>
              </a:rPr>
              <a:t>The Discussion Forum - latest developments, results from user survey and from member analysis</a:t>
            </a:r>
            <a:endParaRPr sz="2400"/>
          </a:p>
        </p:txBody>
      </p:sp>
      <p:sp>
        <p:nvSpPr>
          <p:cNvPr id="232" name="Google Shape;232;p43"/>
          <p:cNvSpPr txBox="1"/>
          <p:nvPr/>
        </p:nvSpPr>
        <p:spPr>
          <a:xfrm>
            <a:off x="3518784" y="5635124"/>
            <a:ext cx="2249400" cy="3387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2200"/>
              <a:buFont typeface="Arial"/>
              <a:buNone/>
            </a:pPr>
            <a:r>
              <a:rPr b="1" i="0" lang="de-DE" sz="2200" u="sng" cap="none" strike="noStrike">
                <a:solidFill>
                  <a:srgbClr val="FF0000"/>
                </a:solidFill>
                <a:latin typeface="Calibri"/>
                <a:ea typeface="Calibri"/>
                <a:cs typeface="Calibri"/>
                <a:sym typeface="Calibri"/>
                <a:hlinkClick r:id="rId3">
                  <a:extLst>
                    <a:ext uri="{A12FA001-AC4F-418D-AE19-62706E023703}">
                      <ahyp:hlinkClr val="tx"/>
                    </a:ext>
                  </a:extLst>
                </a:hlinkClick>
              </a:rPr>
              <a:t>forum.susana.org</a:t>
            </a:r>
            <a:endParaRPr b="1" i="0" sz="2200" u="none" cap="none" strike="noStrike">
              <a:solidFill>
                <a:srgbClr val="FF0000"/>
              </a:solidFill>
              <a:latin typeface="Calibri"/>
              <a:ea typeface="Calibri"/>
              <a:cs typeface="Calibri"/>
              <a:sym typeface="Calibri"/>
            </a:endParaRPr>
          </a:p>
        </p:txBody>
      </p:sp>
      <p:pic>
        <p:nvPicPr>
          <p:cNvPr id="233" name="Google Shape;233;p43"/>
          <p:cNvPicPr preferRelativeResize="0"/>
          <p:nvPr/>
        </p:nvPicPr>
        <p:blipFill rotWithShape="1">
          <a:blip r:embed="rId4">
            <a:alphaModFix/>
          </a:blip>
          <a:srcRect b="0" l="0" r="0" t="0"/>
          <a:stretch/>
        </p:blipFill>
        <p:spPr>
          <a:xfrm>
            <a:off x="3042750" y="3100875"/>
            <a:ext cx="3106650" cy="2393950"/>
          </a:xfrm>
          <a:prstGeom prst="rect">
            <a:avLst/>
          </a:prstGeom>
          <a:noFill/>
          <a:ln>
            <a:noFill/>
          </a:ln>
        </p:spPr>
      </p:pic>
      <p:sp>
        <p:nvSpPr>
          <p:cNvPr id="234" name="Google Shape;234;p43"/>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2"/>
          <p:cNvSpPr txBox="1"/>
          <p:nvPr>
            <p:ph idx="1" type="body"/>
          </p:nvPr>
        </p:nvSpPr>
        <p:spPr>
          <a:xfrm>
            <a:off x="1187624" y="1700808"/>
            <a:ext cx="7632900" cy="4608600"/>
          </a:xfrm>
          <a:prstGeom prst="rect">
            <a:avLst/>
          </a:prstGeom>
        </p:spPr>
        <p:txBody>
          <a:bodyPr anchorCtr="0" anchor="t" bIns="45700" lIns="91425" spcFirstLastPara="1" rIns="91425" wrap="square" tIns="45700">
            <a:noAutofit/>
          </a:bodyPr>
          <a:lstStyle/>
          <a:p>
            <a:pPr indent="-171450" lvl="0" marL="171450" rtl="0" algn="l">
              <a:lnSpc>
                <a:spcPct val="115000"/>
              </a:lnSpc>
              <a:spcBef>
                <a:spcPts val="0"/>
              </a:spcBef>
              <a:spcAft>
                <a:spcPts val="0"/>
              </a:spcAft>
              <a:buSzPts val="2000"/>
              <a:buChar char="▪"/>
            </a:pPr>
            <a:r>
              <a:rPr b="1" lang="de-DE"/>
              <a:t>Accessibility </a:t>
            </a:r>
            <a:r>
              <a:rPr lang="de-DE"/>
              <a:t>of information and reports - allowin</a:t>
            </a:r>
            <a:r>
              <a:rPr lang="de-DE"/>
              <a:t>g for </a:t>
            </a:r>
            <a:r>
              <a:rPr b="1" lang="de-DE"/>
              <a:t>critical feedback</a:t>
            </a:r>
            <a:endParaRPr/>
          </a:p>
          <a:p>
            <a:pPr indent="-171450" lvl="0" marL="171450" rtl="0" algn="l">
              <a:lnSpc>
                <a:spcPct val="115000"/>
              </a:lnSpc>
              <a:spcBef>
                <a:spcPts val="0"/>
              </a:spcBef>
              <a:spcAft>
                <a:spcPts val="0"/>
              </a:spcAft>
              <a:buSzPts val="2000"/>
              <a:buChar char="▪"/>
            </a:pPr>
            <a:r>
              <a:rPr b="1" lang="de-DE"/>
              <a:t>Networking</a:t>
            </a:r>
            <a:r>
              <a:rPr lang="de-DE"/>
              <a:t>, finding jobs, helping newcomers to get visibility</a:t>
            </a:r>
            <a:endParaRPr/>
          </a:p>
          <a:p>
            <a:pPr indent="-171450" lvl="0" marL="171450" rtl="0" algn="l">
              <a:lnSpc>
                <a:spcPct val="115000"/>
              </a:lnSpc>
              <a:spcBef>
                <a:spcPts val="0"/>
              </a:spcBef>
              <a:spcAft>
                <a:spcPts val="0"/>
              </a:spcAft>
              <a:buSzPts val="2000"/>
              <a:buChar char="▪"/>
            </a:pPr>
            <a:r>
              <a:rPr b="1" lang="de-DE"/>
              <a:t>Exchange platform</a:t>
            </a:r>
            <a:r>
              <a:rPr lang="de-DE"/>
              <a:t> for announcements and news, but also controversial discussions and new topics to take place</a:t>
            </a:r>
            <a:endParaRPr/>
          </a:p>
          <a:p>
            <a:pPr indent="-171450" lvl="0" marL="171450" rtl="0" algn="l">
              <a:lnSpc>
                <a:spcPct val="115000"/>
              </a:lnSpc>
              <a:spcBef>
                <a:spcPts val="0"/>
              </a:spcBef>
              <a:spcAft>
                <a:spcPts val="0"/>
              </a:spcAft>
              <a:buSzPts val="2000"/>
              <a:buChar char="▪"/>
            </a:pPr>
            <a:r>
              <a:rPr b="1" lang="de-DE"/>
              <a:t>Increased outreach and dissemination</a:t>
            </a:r>
            <a:endParaRPr b="1"/>
          </a:p>
          <a:p>
            <a:pPr indent="-320040" lvl="1" marL="914400" rtl="0" algn="l">
              <a:lnSpc>
                <a:spcPct val="115000"/>
              </a:lnSpc>
              <a:spcBef>
                <a:spcPts val="0"/>
              </a:spcBef>
              <a:spcAft>
                <a:spcPts val="0"/>
              </a:spcAft>
              <a:buSzPts val="1440"/>
              <a:buChar char="⮚"/>
            </a:pPr>
            <a:r>
              <a:rPr lang="de-DE"/>
              <a:t>of events by linking with online discussions on the Forum before, during and after the event</a:t>
            </a:r>
            <a:endParaRPr/>
          </a:p>
          <a:p>
            <a:pPr indent="-320040" lvl="1" marL="914400" rtl="0" algn="l">
              <a:lnSpc>
                <a:spcPct val="115000"/>
              </a:lnSpc>
              <a:spcBef>
                <a:spcPts val="0"/>
              </a:spcBef>
              <a:spcAft>
                <a:spcPts val="0"/>
              </a:spcAft>
              <a:buSzPts val="1440"/>
              <a:buChar char="⮚"/>
            </a:pPr>
            <a:r>
              <a:rPr lang="de-DE"/>
              <a:t>of publications</a:t>
            </a:r>
            <a:endParaRPr/>
          </a:p>
          <a:p>
            <a:pPr indent="-313690" lvl="1" marL="914400" rtl="0" algn="l">
              <a:lnSpc>
                <a:spcPct val="115000"/>
              </a:lnSpc>
              <a:spcBef>
                <a:spcPts val="0"/>
              </a:spcBef>
              <a:spcAft>
                <a:spcPts val="0"/>
              </a:spcAft>
              <a:buSzPts val="1340"/>
              <a:buChar char="⮚"/>
            </a:pPr>
            <a:r>
              <a:rPr lang="de-DE" sz="1900"/>
              <a:t>of project or research results</a:t>
            </a:r>
            <a:endParaRPr sz="1700"/>
          </a:p>
          <a:p>
            <a:pPr indent="-171450" lvl="0" marL="171450" rtl="0" algn="l">
              <a:lnSpc>
                <a:spcPct val="115000"/>
              </a:lnSpc>
              <a:spcBef>
                <a:spcPts val="0"/>
              </a:spcBef>
              <a:spcAft>
                <a:spcPts val="0"/>
              </a:spcAft>
              <a:buSzPts val="2000"/>
              <a:buChar char="▪"/>
            </a:pPr>
            <a:r>
              <a:rPr b="1" lang="de-DE"/>
              <a:t>Knowledge management</a:t>
            </a:r>
            <a:r>
              <a:rPr lang="de-DE"/>
              <a:t> of project and research outcomes</a:t>
            </a:r>
            <a:endParaRPr/>
          </a:p>
          <a:p>
            <a:pPr indent="0" lvl="0" marL="457200" rtl="0" algn="l">
              <a:lnSpc>
                <a:spcPct val="115000"/>
              </a:lnSpc>
              <a:spcBef>
                <a:spcPts val="0"/>
              </a:spcBef>
              <a:spcAft>
                <a:spcPts val="0"/>
              </a:spcAft>
              <a:buNone/>
            </a:pPr>
            <a:r>
              <a:t/>
            </a:r>
            <a:endParaRPr/>
          </a:p>
          <a:p>
            <a:pPr indent="0" lvl="0" marL="0" rtl="0" algn="l">
              <a:spcBef>
                <a:spcPts val="0"/>
              </a:spcBef>
              <a:spcAft>
                <a:spcPts val="0"/>
              </a:spcAft>
              <a:buNone/>
            </a:pPr>
            <a:r>
              <a:rPr b="1" lang="de-DE"/>
              <a:t>→ One-stop shop</a:t>
            </a:r>
            <a:r>
              <a:rPr lang="de-DE"/>
              <a:t> for all sanitation-related topics and an exchange platform for sanitation practitioners</a:t>
            </a:r>
            <a:endParaRPr/>
          </a:p>
        </p:txBody>
      </p:sp>
      <p:sp>
        <p:nvSpPr>
          <p:cNvPr id="318" name="Google Shape;318;p52"/>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de-DE"/>
              <a:t>Contributions of the Forum to the WASH sector</a:t>
            </a:r>
            <a:endParaRPr/>
          </a:p>
        </p:txBody>
      </p:sp>
      <p:sp>
        <p:nvSpPr>
          <p:cNvPr id="319" name="Google Shape;319;p52"/>
          <p:cNvSpPr txBox="1"/>
          <p:nvPr>
            <p:ph idx="12" type="sldNum"/>
          </p:nvPr>
        </p:nvSpPr>
        <p:spPr>
          <a:xfrm>
            <a:off x="8595309" y="6525359"/>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3"/>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15000"/>
              </a:lnSpc>
              <a:spcBef>
                <a:spcPts val="0"/>
              </a:spcBef>
              <a:spcAft>
                <a:spcPts val="0"/>
              </a:spcAft>
              <a:buSzPts val="2000"/>
              <a:buChar char="▪"/>
            </a:pPr>
            <a:r>
              <a:rPr lang="de-DE"/>
              <a:t>If people use Google searches on various topics, they might be directed to</a:t>
            </a:r>
            <a:endParaRPr/>
          </a:p>
          <a:p>
            <a:pPr indent="-320040" lvl="1" marL="914400" marR="0" rtl="0" algn="l">
              <a:lnSpc>
                <a:spcPct val="115000"/>
              </a:lnSpc>
              <a:spcBef>
                <a:spcPts val="0"/>
              </a:spcBef>
              <a:spcAft>
                <a:spcPts val="0"/>
              </a:spcAft>
              <a:buSzPts val="1440"/>
              <a:buChar char="⮚"/>
            </a:pPr>
            <a:r>
              <a:rPr lang="de-DE"/>
              <a:t>the SuSanA Discussion Forum </a:t>
            </a:r>
            <a:endParaRPr/>
          </a:p>
          <a:p>
            <a:pPr indent="-320040" lvl="1" marL="914400" marR="0" rtl="0" algn="l">
              <a:lnSpc>
                <a:spcPct val="115000"/>
              </a:lnSpc>
              <a:spcBef>
                <a:spcPts val="0"/>
              </a:spcBef>
              <a:spcAft>
                <a:spcPts val="0"/>
              </a:spcAft>
              <a:buSzPts val="1440"/>
              <a:buChar char="⮚"/>
            </a:pPr>
            <a:r>
              <a:rPr lang="de-DE"/>
              <a:t>Wikipedia</a:t>
            </a:r>
            <a:endParaRPr/>
          </a:p>
          <a:p>
            <a:pPr indent="-355600" lvl="0" marL="457200" marR="0" rtl="0" algn="l">
              <a:lnSpc>
                <a:spcPct val="115000"/>
              </a:lnSpc>
              <a:spcBef>
                <a:spcPts val="0"/>
              </a:spcBef>
              <a:spcAft>
                <a:spcPts val="0"/>
              </a:spcAft>
              <a:buSzPts val="2000"/>
              <a:buChar char="▪"/>
            </a:pPr>
            <a:r>
              <a:rPr lang="de-DE"/>
              <a:t>We are using interactions on the Discussion Forum as inspiration to improve Wikipedia articles (see for example </a:t>
            </a:r>
            <a:r>
              <a:rPr lang="de-DE" u="sng">
                <a:solidFill>
                  <a:schemeClr val="hlink"/>
                </a:solidFill>
                <a:hlinkClick r:id="rId3"/>
              </a:rPr>
              <a:t>here</a:t>
            </a:r>
            <a:r>
              <a:rPr lang="de-DE"/>
              <a:t> on the Forum).</a:t>
            </a:r>
            <a:endParaRPr/>
          </a:p>
          <a:p>
            <a:pPr indent="-355600" lvl="0" marL="457200" marR="0" rtl="0" algn="l">
              <a:lnSpc>
                <a:spcPct val="115000"/>
              </a:lnSpc>
              <a:spcBef>
                <a:spcPts val="0"/>
              </a:spcBef>
              <a:spcAft>
                <a:spcPts val="0"/>
              </a:spcAft>
              <a:buSzPts val="2000"/>
              <a:buChar char="▪"/>
            </a:pPr>
            <a:r>
              <a:rPr lang="de-DE"/>
              <a:t>Therefore, we are helping the public find information about WASH topics.</a:t>
            </a:r>
            <a:endParaRPr/>
          </a:p>
          <a:p>
            <a:pPr indent="-44450" lvl="0" marL="171450" rtl="0" algn="l">
              <a:lnSpc>
                <a:spcPct val="90000"/>
              </a:lnSpc>
              <a:spcBef>
                <a:spcPts val="600"/>
              </a:spcBef>
              <a:spcAft>
                <a:spcPts val="0"/>
              </a:spcAft>
              <a:buClr>
                <a:schemeClr val="dk1"/>
              </a:buClr>
              <a:buSzPts val="2000"/>
              <a:buFont typeface="Noto Sans Symbols"/>
              <a:buNone/>
            </a:pPr>
            <a:r>
              <a:t/>
            </a:r>
            <a:endParaRPr/>
          </a:p>
        </p:txBody>
      </p:sp>
      <p:sp>
        <p:nvSpPr>
          <p:cNvPr id="325" name="Google Shape;325;p53"/>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SzPts val="3360"/>
              <a:buFont typeface="Times"/>
              <a:buNone/>
            </a:pPr>
            <a:r>
              <a:rPr lang="de-DE"/>
              <a:t>Contributions of the Forum beyond the WASH sector</a:t>
            </a:r>
            <a:r>
              <a:rPr lang="de-DE"/>
              <a:t> (benefits for the general public)</a:t>
            </a:r>
            <a:endParaRPr/>
          </a:p>
        </p:txBody>
      </p:sp>
      <p:sp>
        <p:nvSpPr>
          <p:cNvPr id="326" name="Google Shape;326;p53"/>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4"/>
          <p:cNvSpPr txBox="1"/>
          <p:nvPr>
            <p:ph idx="2" type="body"/>
          </p:nvPr>
        </p:nvSpPr>
        <p:spPr>
          <a:xfrm>
            <a:off x="2119780" y="2435679"/>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sz="2800"/>
              <a:t>2. Latest developments </a:t>
            </a:r>
            <a:r>
              <a:rPr lang="de-DE"/>
              <a:t>this year</a:t>
            </a:r>
            <a:endParaRPr/>
          </a:p>
        </p:txBody>
      </p:sp>
      <p:sp>
        <p:nvSpPr>
          <p:cNvPr id="332" name="Google Shape;332;p54"/>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
        <p:nvSpPr>
          <p:cNvPr id="333" name="Google Shape;333;p54"/>
          <p:cNvSpPr txBox="1"/>
          <p:nvPr/>
        </p:nvSpPr>
        <p:spPr>
          <a:xfrm>
            <a:off x="542725" y="1203850"/>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u="sng">
                <a:solidFill>
                  <a:schemeClr val="hlink"/>
                </a:solidFill>
                <a:latin typeface="Calibri"/>
                <a:ea typeface="Calibri"/>
                <a:cs typeface="Calibri"/>
                <a:sym typeface="Calibri"/>
                <a:hlinkClick action="ppaction://hlinksldjump" r:id="rId3"/>
              </a:rPr>
              <a:t>back</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5"/>
          <p:cNvSpPr txBox="1"/>
          <p:nvPr>
            <p:ph idx="1" type="body"/>
          </p:nvPr>
        </p:nvSpPr>
        <p:spPr>
          <a:xfrm>
            <a:off x="1187624" y="1700739"/>
            <a:ext cx="7632900" cy="46086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de-DE"/>
              <a:t>Funding of forum moderators and IT work provided by WSSCC via a grant to Skat Foundation</a:t>
            </a:r>
            <a:endParaRPr/>
          </a:p>
          <a:p>
            <a:pPr indent="-171450" lvl="1" marL="628650" rtl="0" algn="l">
              <a:lnSpc>
                <a:spcPct val="90000"/>
              </a:lnSpc>
              <a:spcBef>
                <a:spcPts val="0"/>
              </a:spcBef>
              <a:spcAft>
                <a:spcPts val="0"/>
              </a:spcAft>
              <a:buSzPts val="1440"/>
              <a:buChar char="⮚"/>
            </a:pPr>
            <a:r>
              <a:rPr lang="de-DE"/>
              <a:t>Closer and renewed cooperation between SuSanA and WSSCC (</a:t>
            </a:r>
            <a:r>
              <a:rPr lang="de-DE" u="sng">
                <a:solidFill>
                  <a:schemeClr val="hlink"/>
                </a:solidFill>
                <a:hlinkClick r:id="rId3"/>
              </a:rPr>
              <a:t>forum thread</a:t>
            </a:r>
            <a:r>
              <a:rPr lang="de-DE"/>
              <a:t>)</a:t>
            </a:r>
            <a:endParaRPr/>
          </a:p>
          <a:p>
            <a:pPr indent="-171450" lvl="1" marL="628650" rtl="0" algn="l">
              <a:lnSpc>
                <a:spcPct val="90000"/>
              </a:lnSpc>
              <a:spcBef>
                <a:spcPts val="0"/>
              </a:spcBef>
              <a:spcAft>
                <a:spcPts val="0"/>
              </a:spcAft>
              <a:buSzPts val="1440"/>
              <a:buChar char="⮚"/>
            </a:pPr>
            <a:r>
              <a:rPr lang="de-DE"/>
              <a:t>New moderators and various other outputs, see next slides</a:t>
            </a:r>
            <a:endParaRPr/>
          </a:p>
          <a:p>
            <a:pPr indent="0" lvl="0" marL="0" rtl="0" algn="l">
              <a:lnSpc>
                <a:spcPct val="90000"/>
              </a:lnSpc>
              <a:spcBef>
                <a:spcPts val="0"/>
              </a:spcBef>
              <a:spcAft>
                <a:spcPts val="0"/>
              </a:spcAft>
              <a:buSzPts val="2000"/>
              <a:buNone/>
            </a:pPr>
            <a:r>
              <a:t/>
            </a:r>
            <a:endParaRPr/>
          </a:p>
          <a:p>
            <a:pPr indent="-171450" lvl="0" marL="171450" rtl="0" algn="l">
              <a:lnSpc>
                <a:spcPct val="90000"/>
              </a:lnSpc>
              <a:spcBef>
                <a:spcPts val="0"/>
              </a:spcBef>
              <a:spcAft>
                <a:spcPts val="0"/>
              </a:spcAft>
              <a:buSzPts val="2000"/>
              <a:buChar char="▪"/>
            </a:pPr>
            <a:r>
              <a:rPr lang="de-DE"/>
              <a:t>Cooperation between SuSanA and FSMA with some funded hours of forum moderation (</a:t>
            </a:r>
            <a:r>
              <a:rPr lang="de-DE" u="sng">
                <a:solidFill>
                  <a:schemeClr val="hlink"/>
                </a:solidFill>
                <a:hlinkClick r:id="rId4"/>
              </a:rPr>
              <a:t>forum thread</a:t>
            </a:r>
            <a:r>
              <a:rPr lang="de-DE"/>
              <a:t>)</a:t>
            </a:r>
            <a:endParaRPr/>
          </a:p>
          <a:p>
            <a:pPr indent="-44450" lvl="0" marL="171450" rtl="0" algn="l">
              <a:lnSpc>
                <a:spcPct val="90000"/>
              </a:lnSpc>
              <a:spcBef>
                <a:spcPts val="0"/>
              </a:spcBef>
              <a:spcAft>
                <a:spcPts val="0"/>
              </a:spcAft>
              <a:buSzPts val="2000"/>
              <a:buNone/>
            </a:pPr>
            <a:r>
              <a:t/>
            </a:r>
            <a:endParaRPr/>
          </a:p>
          <a:p>
            <a:pPr indent="-44450" lvl="0" marL="171450" rtl="0" algn="l">
              <a:lnSpc>
                <a:spcPct val="90000"/>
              </a:lnSpc>
              <a:spcBef>
                <a:spcPts val="600"/>
              </a:spcBef>
              <a:spcAft>
                <a:spcPts val="0"/>
              </a:spcAft>
              <a:buClr>
                <a:schemeClr val="dk1"/>
              </a:buClr>
              <a:buSzPts val="2000"/>
              <a:buFont typeface="Noto Sans Symbols"/>
              <a:buNone/>
            </a:pPr>
            <a:r>
              <a:t/>
            </a:r>
            <a:endParaRPr/>
          </a:p>
        </p:txBody>
      </p:sp>
      <p:sp>
        <p:nvSpPr>
          <p:cNvPr id="339" name="Google Shape;339;p55"/>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SzPts val="3360"/>
              <a:buFont typeface="Times"/>
              <a:buNone/>
            </a:pPr>
            <a:r>
              <a:rPr lang="de-DE"/>
              <a:t>What's</a:t>
            </a:r>
            <a:r>
              <a:rPr lang="de-DE"/>
              <a:t> new in 2020 with the forum?</a:t>
            </a:r>
            <a:endParaRPr/>
          </a:p>
        </p:txBody>
      </p:sp>
      <p:sp>
        <p:nvSpPr>
          <p:cNvPr id="340" name="Google Shape;340;p55"/>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6"/>
          <p:cNvSpPr txBox="1"/>
          <p:nvPr>
            <p:ph idx="1" type="body"/>
          </p:nvPr>
        </p:nvSpPr>
        <p:spPr>
          <a:xfrm>
            <a:off x="1187624" y="1700738"/>
            <a:ext cx="7632900" cy="507292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2000"/>
              <a:buChar char="▪"/>
            </a:pPr>
            <a:r>
              <a:rPr lang="de-DE"/>
              <a:t>Three </a:t>
            </a:r>
            <a:r>
              <a:rPr lang="de-DE">
                <a:solidFill>
                  <a:srgbClr val="FF0000"/>
                </a:solidFill>
              </a:rPr>
              <a:t>new part-time co-moderators from Global South </a:t>
            </a:r>
            <a:r>
              <a:rPr lang="de-DE"/>
              <a:t>recruited and trained (see later)</a:t>
            </a:r>
            <a:endParaRPr/>
          </a:p>
          <a:p>
            <a:pPr indent="-355600" lvl="0" marL="457200" rtl="0" algn="l">
              <a:spcBef>
                <a:spcPts val="0"/>
              </a:spcBef>
              <a:spcAft>
                <a:spcPts val="0"/>
              </a:spcAft>
              <a:buSzPts val="2000"/>
              <a:buChar char="▪"/>
            </a:pPr>
            <a:r>
              <a:rPr lang="de-DE" sz="1600">
                <a:latin typeface="Arial"/>
                <a:ea typeface="Arial"/>
                <a:cs typeface="Arial"/>
                <a:sym typeface="Arial"/>
              </a:rPr>
              <a:t>Our hypothesis is that the forum would work better with several moderators, and even better if the moderators were from developing countries</a:t>
            </a:r>
            <a:endParaRPr sz="1800"/>
          </a:p>
          <a:p>
            <a:pPr indent="0" lvl="0" marL="0" rtl="0" algn="l">
              <a:lnSpc>
                <a:spcPct val="90000"/>
              </a:lnSpc>
              <a:spcBef>
                <a:spcPts val="0"/>
              </a:spcBef>
              <a:spcAft>
                <a:spcPts val="0"/>
              </a:spcAft>
              <a:buNone/>
            </a:pPr>
            <a:r>
              <a:t/>
            </a:r>
            <a:endParaRPr/>
          </a:p>
          <a:p>
            <a:pPr indent="-171450" lvl="0" marL="171450" rtl="0" algn="l">
              <a:lnSpc>
                <a:spcPct val="90000"/>
              </a:lnSpc>
              <a:spcBef>
                <a:spcPts val="0"/>
              </a:spcBef>
              <a:spcAft>
                <a:spcPts val="0"/>
              </a:spcAft>
              <a:buSzPts val="2000"/>
              <a:buChar char="▪"/>
            </a:pPr>
            <a:r>
              <a:rPr lang="de-DE"/>
              <a:t>Continued funding of main moderator (Elisabeth von Muench)</a:t>
            </a:r>
            <a:endParaRPr/>
          </a:p>
          <a:p>
            <a:pPr indent="0" lvl="0" marL="0" rtl="0" algn="l">
              <a:lnSpc>
                <a:spcPct val="90000"/>
              </a:lnSpc>
              <a:spcBef>
                <a:spcPts val="0"/>
              </a:spcBef>
              <a:spcAft>
                <a:spcPts val="0"/>
              </a:spcAft>
              <a:buNone/>
            </a:pPr>
            <a:r>
              <a:t/>
            </a:r>
            <a:endParaRPr/>
          </a:p>
          <a:p>
            <a:pPr indent="-171450" lvl="0" marL="171450" rtl="0" algn="l">
              <a:lnSpc>
                <a:spcPct val="90000"/>
              </a:lnSpc>
              <a:spcBef>
                <a:spcPts val="0"/>
              </a:spcBef>
              <a:spcAft>
                <a:spcPts val="0"/>
              </a:spcAft>
              <a:buSzPts val="2000"/>
              <a:buChar char="▪"/>
            </a:pPr>
            <a:r>
              <a:rPr lang="de-DE"/>
              <a:t>New forum category on „</a:t>
            </a:r>
            <a:r>
              <a:rPr lang="de-DE" u="sng">
                <a:solidFill>
                  <a:schemeClr val="hlink"/>
                </a:solidFill>
                <a:hlinkClick r:id="rId3"/>
              </a:rPr>
              <a:t>Equity and inclusion</a:t>
            </a:r>
            <a:r>
              <a:rPr lang="de-DE"/>
              <a:t>“ (259 threads so far; some existing sub-categories moved to there)</a:t>
            </a:r>
            <a:endParaRPr/>
          </a:p>
          <a:p>
            <a:pPr indent="0" lvl="0" marL="0" rtl="0" algn="l">
              <a:lnSpc>
                <a:spcPct val="90000"/>
              </a:lnSpc>
              <a:spcBef>
                <a:spcPts val="0"/>
              </a:spcBef>
              <a:spcAft>
                <a:spcPts val="0"/>
              </a:spcAft>
              <a:buNone/>
            </a:pPr>
            <a:r>
              <a:t/>
            </a:r>
            <a:endParaRPr/>
          </a:p>
          <a:p>
            <a:pPr indent="-171450" lvl="0" marL="171450" rtl="0" algn="l">
              <a:lnSpc>
                <a:spcPct val="90000"/>
              </a:lnSpc>
              <a:spcBef>
                <a:spcPts val="0"/>
              </a:spcBef>
              <a:spcAft>
                <a:spcPts val="0"/>
              </a:spcAft>
              <a:buSzPts val="2000"/>
              <a:buChar char="▪"/>
            </a:pPr>
            <a:r>
              <a:rPr lang="de-DE"/>
              <a:t>New sub-category on </a:t>
            </a:r>
            <a:r>
              <a:rPr lang="de-DE" u="sng">
                <a:solidFill>
                  <a:schemeClr val="hlink"/>
                </a:solidFill>
                <a:hlinkClick r:id="rId4"/>
              </a:rPr>
              <a:t>Covid and WASH</a:t>
            </a:r>
            <a:r>
              <a:rPr lang="de-DE"/>
              <a:t> (33 threads so far)</a:t>
            </a:r>
            <a:endParaRPr/>
          </a:p>
          <a:p>
            <a:pPr indent="0" lvl="0" marL="0" rtl="0" algn="l">
              <a:lnSpc>
                <a:spcPct val="90000"/>
              </a:lnSpc>
              <a:spcBef>
                <a:spcPts val="0"/>
              </a:spcBef>
              <a:spcAft>
                <a:spcPts val="0"/>
              </a:spcAft>
              <a:buNone/>
            </a:pPr>
            <a:r>
              <a:t/>
            </a:r>
            <a:endParaRPr/>
          </a:p>
          <a:p>
            <a:pPr indent="-171450" lvl="0" marL="171450" marR="0" rtl="0" algn="l">
              <a:lnSpc>
                <a:spcPct val="90000"/>
              </a:lnSpc>
              <a:spcBef>
                <a:spcPts val="0"/>
              </a:spcBef>
              <a:spcAft>
                <a:spcPts val="0"/>
              </a:spcAft>
              <a:buClr>
                <a:schemeClr val="dk1"/>
              </a:buClr>
              <a:buSzPts val="2000"/>
              <a:buFont typeface="Noto Sans Symbols"/>
              <a:buChar char="▪"/>
            </a:pPr>
            <a:r>
              <a:rPr lang="de-DE"/>
              <a:t>Monthly meetings of Forum Practice Group for all matters that are forum-related</a:t>
            </a:r>
            <a:endParaRPr/>
          </a:p>
          <a:p>
            <a:pPr indent="0" lvl="0" marL="457200" marR="0" rtl="0" algn="l">
              <a:lnSpc>
                <a:spcPct val="90000"/>
              </a:lnSpc>
              <a:spcBef>
                <a:spcPts val="0"/>
              </a:spcBef>
              <a:spcAft>
                <a:spcPts val="0"/>
              </a:spcAft>
              <a:buNone/>
            </a:pPr>
            <a:r>
              <a:t/>
            </a:r>
            <a:endParaRPr/>
          </a:p>
          <a:p>
            <a:pPr indent="-171450" lvl="0" marL="171450" marR="0" rtl="0" algn="l">
              <a:lnSpc>
                <a:spcPct val="90000"/>
              </a:lnSpc>
              <a:spcBef>
                <a:spcPts val="0"/>
              </a:spcBef>
              <a:spcAft>
                <a:spcPts val="0"/>
              </a:spcAft>
              <a:buClr>
                <a:schemeClr val="dk1"/>
              </a:buClr>
              <a:buSzPts val="2000"/>
              <a:buFont typeface="Noto Sans Symbols"/>
              <a:buChar char="▪"/>
            </a:pPr>
            <a:r>
              <a:rPr lang="de-DE"/>
              <a:t>Discussion Forum user survey (</a:t>
            </a:r>
            <a:r>
              <a:rPr lang="de-DE" u="sng">
                <a:solidFill>
                  <a:schemeClr val="hlink"/>
                </a:solidFill>
                <a:hlinkClick r:id="rId5"/>
              </a:rPr>
              <a:t>forum thread</a:t>
            </a:r>
            <a:r>
              <a:rPr lang="de-DE"/>
              <a:t>) in August, six years after the first one in 2014.</a:t>
            </a:r>
            <a:endParaRPr/>
          </a:p>
          <a:p>
            <a:pPr indent="-44450" lvl="0" marL="171450" marR="0" rtl="0" algn="l">
              <a:lnSpc>
                <a:spcPct val="90000"/>
              </a:lnSpc>
              <a:spcBef>
                <a:spcPts val="0"/>
              </a:spcBef>
              <a:spcAft>
                <a:spcPts val="0"/>
              </a:spcAft>
              <a:buClr>
                <a:schemeClr val="dk1"/>
              </a:buClr>
              <a:buSzPts val="2000"/>
              <a:buFont typeface="Noto Sans Symbols"/>
              <a:buNone/>
            </a:pPr>
            <a:r>
              <a:t/>
            </a:r>
            <a:endParaRPr/>
          </a:p>
          <a:p>
            <a:pPr indent="-44450" lvl="0" marL="171450" rtl="0" algn="l">
              <a:lnSpc>
                <a:spcPct val="90000"/>
              </a:lnSpc>
              <a:spcBef>
                <a:spcPts val="600"/>
              </a:spcBef>
              <a:spcAft>
                <a:spcPts val="0"/>
              </a:spcAft>
              <a:buClr>
                <a:schemeClr val="dk1"/>
              </a:buClr>
              <a:buSzPts val="2000"/>
              <a:buFont typeface="Noto Sans Symbols"/>
              <a:buNone/>
            </a:pPr>
            <a:r>
              <a:t/>
            </a:r>
            <a:endParaRPr/>
          </a:p>
        </p:txBody>
      </p:sp>
      <p:sp>
        <p:nvSpPr>
          <p:cNvPr id="346" name="Google Shape;346;p56"/>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SzPts val="3360"/>
              <a:buFont typeface="Times"/>
              <a:buNone/>
            </a:pPr>
            <a:r>
              <a:rPr lang="de-DE"/>
              <a:t>Work carried out in 2020 (1 of 2) </a:t>
            </a:r>
            <a:endParaRPr/>
          </a:p>
          <a:p>
            <a:pPr indent="0" lvl="0" marL="0" marR="0" rtl="0" algn="l">
              <a:lnSpc>
                <a:spcPct val="100000"/>
              </a:lnSpc>
              <a:spcBef>
                <a:spcPts val="0"/>
              </a:spcBef>
              <a:spcAft>
                <a:spcPts val="0"/>
              </a:spcAft>
              <a:buClr>
                <a:schemeClr val="folHlink"/>
              </a:buClr>
              <a:buSzPts val="3360"/>
              <a:buFont typeface="Times"/>
              <a:buNone/>
            </a:pPr>
            <a:r>
              <a:rPr lang="de-DE" sz="1600"/>
              <a:t>(made possible due to WSSCC funding)</a:t>
            </a:r>
            <a:endParaRPr sz="1600"/>
          </a:p>
        </p:txBody>
      </p:sp>
      <p:sp>
        <p:nvSpPr>
          <p:cNvPr id="347" name="Google Shape;347;p56"/>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descr="A picture containing drawing&#10;&#10;Description automatically generated" id="353" name="Google Shape;353;p57"/>
          <p:cNvPicPr preferRelativeResize="0"/>
          <p:nvPr/>
        </p:nvPicPr>
        <p:blipFill rotWithShape="1">
          <a:blip r:embed="rId3">
            <a:alphaModFix amt="43000"/>
          </a:blip>
          <a:srcRect b="0" l="0" r="0" t="0"/>
          <a:stretch/>
        </p:blipFill>
        <p:spPr>
          <a:xfrm>
            <a:off x="2126202" y="1484720"/>
            <a:ext cx="4891595" cy="4891595"/>
          </a:xfrm>
          <a:prstGeom prst="rect">
            <a:avLst/>
          </a:prstGeom>
          <a:noFill/>
          <a:ln>
            <a:noFill/>
          </a:ln>
        </p:spPr>
      </p:pic>
      <p:sp>
        <p:nvSpPr>
          <p:cNvPr id="354" name="Google Shape;354;p57"/>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60"/>
              <a:buFont typeface="Times"/>
              <a:buNone/>
            </a:pPr>
            <a:r>
              <a:rPr lang="de-DE" sz="2400"/>
              <a:t>Sub-categories within the new category: “Equity and inclusion”</a:t>
            </a:r>
            <a:endParaRPr sz="2400"/>
          </a:p>
        </p:txBody>
      </p:sp>
      <p:sp>
        <p:nvSpPr>
          <p:cNvPr id="355" name="Google Shape;355;p57"/>
          <p:cNvSpPr txBox="1"/>
          <p:nvPr/>
        </p:nvSpPr>
        <p:spPr>
          <a:xfrm>
            <a:off x="1187624" y="6021050"/>
            <a:ext cx="6225300" cy="3765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 The number of discussion threads (or topics) is cumulative up until 18 Aug 2020</a:t>
            </a:r>
            <a:endParaRPr b="0" i="0" sz="1400" u="none" cap="none" strike="noStrike">
              <a:solidFill>
                <a:srgbClr val="000000"/>
              </a:solidFill>
              <a:latin typeface="Calibri"/>
              <a:ea typeface="Calibri"/>
              <a:cs typeface="Calibri"/>
              <a:sym typeface="Calibri"/>
            </a:endParaRPr>
          </a:p>
        </p:txBody>
      </p:sp>
      <p:sp>
        <p:nvSpPr>
          <p:cNvPr id="356" name="Google Shape;356;p57"/>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graphicFrame>
        <p:nvGraphicFramePr>
          <p:cNvPr id="357" name="Google Shape;357;p57"/>
          <p:cNvGraphicFramePr/>
          <p:nvPr/>
        </p:nvGraphicFramePr>
        <p:xfrm>
          <a:off x="1187625" y="1987288"/>
          <a:ext cx="3000000" cy="3000000"/>
        </p:xfrm>
        <a:graphic>
          <a:graphicData uri="http://schemas.openxmlformats.org/drawingml/2006/table">
            <a:tbl>
              <a:tblPr>
                <a:noFill/>
                <a:tableStyleId>{860EA8BE-5B20-4E0A-8755-FC6464A0C769}</a:tableStyleId>
              </a:tblPr>
              <a:tblGrid>
                <a:gridCol w="6056100"/>
                <a:gridCol w="1179300"/>
              </a:tblGrid>
              <a:tr h="518875">
                <a:tc>
                  <a:txBody>
                    <a:bodyPr/>
                    <a:lstStyle/>
                    <a:p>
                      <a:pPr indent="0" lvl="0" marL="0" marR="0" rtl="0" algn="l">
                        <a:lnSpc>
                          <a:spcPct val="90000"/>
                        </a:lnSpc>
                        <a:spcBef>
                          <a:spcPts val="0"/>
                        </a:spcBef>
                        <a:spcAft>
                          <a:spcPts val="0"/>
                        </a:spcAft>
                        <a:buClr>
                          <a:srgbClr val="000000"/>
                        </a:buClr>
                        <a:buSzPts val="1800"/>
                        <a:buFont typeface="Arial"/>
                        <a:buNone/>
                      </a:pPr>
                      <a:r>
                        <a:rPr b="1" lang="de-DE" sz="1800" u="none" cap="none" strike="noStrike">
                          <a:solidFill>
                            <a:schemeClr val="dk1"/>
                          </a:solidFill>
                          <a:latin typeface="Calibri"/>
                          <a:ea typeface="Calibri"/>
                          <a:cs typeface="Calibri"/>
                          <a:sym typeface="Calibri"/>
                        </a:rPr>
                        <a:t>Sub-category title</a:t>
                      </a:r>
                      <a:endParaRPr b="1" sz="1800" u="none" cap="none" strike="noStrike">
                        <a:solidFill>
                          <a:schemeClr val="dk1"/>
                        </a:solidFill>
                        <a:latin typeface="Calibri"/>
                        <a:ea typeface="Calibri"/>
                        <a:cs typeface="Calibri"/>
                        <a:sym typeface="Calibri"/>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rgbClr val="000000"/>
                        </a:buClr>
                        <a:buSzPts val="1800"/>
                        <a:buFont typeface="Arial"/>
                        <a:buNone/>
                      </a:pPr>
                      <a:r>
                        <a:rPr b="1" lang="de-DE" sz="1800" u="none" cap="none" strike="noStrike">
                          <a:solidFill>
                            <a:schemeClr val="dk1"/>
                          </a:solidFill>
                          <a:latin typeface="Calibri"/>
                          <a:ea typeface="Calibri"/>
                          <a:cs typeface="Calibri"/>
                          <a:sym typeface="Calibri"/>
                        </a:rPr>
                        <a:t>Threads *</a:t>
                      </a:r>
                      <a:endParaRPr b="1" sz="1800" u="none" cap="none" strike="noStrike">
                        <a:solidFill>
                          <a:schemeClr val="dk1"/>
                        </a:solidFill>
                        <a:latin typeface="Calibri"/>
                        <a:ea typeface="Calibri"/>
                        <a:cs typeface="Calibri"/>
                        <a:sym typeface="Calibri"/>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0775">
                <a:tc>
                  <a:txBody>
                    <a:bodyPr/>
                    <a:lstStyle/>
                    <a:p>
                      <a:pPr indent="0" lvl="0" marL="0" marR="0" rtl="0" algn="l">
                        <a:lnSpc>
                          <a:spcPct val="90000"/>
                        </a:lnSpc>
                        <a:spcBef>
                          <a:spcPts val="0"/>
                        </a:spcBef>
                        <a:spcAft>
                          <a:spcPts val="0"/>
                        </a:spcAft>
                        <a:buClr>
                          <a:schemeClr val="dk1"/>
                        </a:buClr>
                        <a:buSzPts val="1100"/>
                        <a:buFont typeface="Arial"/>
                        <a:buNone/>
                      </a:pPr>
                      <a:r>
                        <a:rPr lang="de-DE" sz="1800" u="none" cap="none" strike="noStrike">
                          <a:solidFill>
                            <a:schemeClr val="dk1"/>
                          </a:solidFill>
                          <a:latin typeface="Calibri"/>
                          <a:ea typeface="Calibri"/>
                          <a:cs typeface="Calibri"/>
                          <a:sym typeface="Calibri"/>
                        </a:rPr>
                        <a:t>People with disabilities</a:t>
                      </a:r>
                      <a:endParaRPr sz="1800" u="none" cap="none" strike="noStrike">
                        <a:solidFill>
                          <a:schemeClr val="dk1"/>
                        </a:solidFill>
                        <a:latin typeface="Calibri"/>
                        <a:ea typeface="Calibri"/>
                        <a:cs typeface="Calibri"/>
                        <a:sym typeface="Calibri"/>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rgbClr val="000000"/>
                        </a:buClr>
                        <a:buSzPts val="1800"/>
                        <a:buFont typeface="Arial"/>
                        <a:buNone/>
                      </a:pPr>
                      <a:r>
                        <a:rPr lang="de-DE" sz="1800" u="none" cap="none" strike="noStrike">
                          <a:solidFill>
                            <a:schemeClr val="dk1"/>
                          </a:solidFill>
                          <a:latin typeface="Calibri"/>
                          <a:ea typeface="Calibri"/>
                          <a:cs typeface="Calibri"/>
                          <a:sym typeface="Calibri"/>
                        </a:rPr>
                        <a:t>27</a:t>
                      </a:r>
                      <a:endParaRPr sz="1800" u="none" cap="none" strike="noStrike">
                        <a:solidFill>
                          <a:schemeClr val="dk1"/>
                        </a:solidFill>
                        <a:latin typeface="Calibri"/>
                        <a:ea typeface="Calibri"/>
                        <a:cs typeface="Calibri"/>
                        <a:sym typeface="Calibri"/>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l">
                        <a:lnSpc>
                          <a:spcPct val="90000"/>
                        </a:lnSpc>
                        <a:spcBef>
                          <a:spcPts val="0"/>
                        </a:spcBef>
                        <a:spcAft>
                          <a:spcPts val="0"/>
                        </a:spcAft>
                        <a:buClr>
                          <a:schemeClr val="dk1"/>
                        </a:buClr>
                        <a:buSzPts val="1100"/>
                        <a:buFont typeface="Arial"/>
                        <a:buNone/>
                      </a:pPr>
                      <a:r>
                        <a:rPr lang="de-DE" sz="1800" u="none" cap="none" strike="noStrike">
                          <a:solidFill>
                            <a:schemeClr val="dk1"/>
                          </a:solidFill>
                          <a:latin typeface="Calibri"/>
                          <a:ea typeface="Calibri"/>
                          <a:cs typeface="Calibri"/>
                          <a:sym typeface="Calibri"/>
                        </a:rPr>
                        <a:t>Menstrual hygiene and health</a:t>
                      </a:r>
                      <a:endParaRPr sz="1800" u="none" cap="none" strike="noStrike"/>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rgbClr val="000000"/>
                        </a:buClr>
                        <a:buSzPts val="1800"/>
                        <a:buFont typeface="Arial"/>
                        <a:buNone/>
                      </a:pPr>
                      <a:r>
                        <a:rPr lang="de-DE" sz="1800" u="none" cap="none" strike="noStrike">
                          <a:solidFill>
                            <a:schemeClr val="dk1"/>
                          </a:solidFill>
                          <a:latin typeface="Calibri"/>
                          <a:ea typeface="Calibri"/>
                          <a:cs typeface="Calibri"/>
                          <a:sym typeface="Calibri"/>
                        </a:rPr>
                        <a:t>150</a:t>
                      </a:r>
                      <a:endParaRPr sz="1800" u="none" cap="none" strike="noStrike">
                        <a:solidFill>
                          <a:schemeClr val="dk1"/>
                        </a:solidFill>
                        <a:latin typeface="Calibri"/>
                        <a:ea typeface="Calibri"/>
                        <a:cs typeface="Calibri"/>
                        <a:sym typeface="Calibri"/>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l">
                        <a:lnSpc>
                          <a:spcPct val="90000"/>
                        </a:lnSpc>
                        <a:spcBef>
                          <a:spcPts val="0"/>
                        </a:spcBef>
                        <a:spcAft>
                          <a:spcPts val="0"/>
                        </a:spcAft>
                        <a:buClr>
                          <a:schemeClr val="dk1"/>
                        </a:buClr>
                        <a:buSzPts val="1100"/>
                        <a:buFont typeface="Arial"/>
                        <a:buNone/>
                      </a:pPr>
                      <a:r>
                        <a:rPr lang="de-DE" sz="1800" u="none" cap="none" strike="noStrike">
                          <a:solidFill>
                            <a:schemeClr val="dk1"/>
                          </a:solidFill>
                          <a:latin typeface="Calibri"/>
                          <a:ea typeface="Calibri"/>
                          <a:cs typeface="Calibri"/>
                          <a:sym typeface="Calibri"/>
                        </a:rPr>
                        <a:t>Gender issues</a:t>
                      </a:r>
                      <a:endParaRPr sz="1800" u="none" cap="none" strike="noStrike"/>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rgbClr val="000000"/>
                        </a:buClr>
                        <a:buSzPts val="1800"/>
                        <a:buFont typeface="Arial"/>
                        <a:buNone/>
                      </a:pPr>
                      <a:r>
                        <a:rPr lang="de-DE" sz="1800" u="none" cap="none" strike="noStrike">
                          <a:solidFill>
                            <a:schemeClr val="dk1"/>
                          </a:solidFill>
                          <a:latin typeface="Calibri"/>
                          <a:ea typeface="Calibri"/>
                          <a:cs typeface="Calibri"/>
                          <a:sym typeface="Calibri"/>
                        </a:rPr>
                        <a:t>26</a:t>
                      </a:r>
                      <a:endParaRPr sz="1800" u="none" cap="none" strike="noStrike">
                        <a:solidFill>
                          <a:schemeClr val="dk1"/>
                        </a:solidFill>
                        <a:latin typeface="Calibri"/>
                        <a:ea typeface="Calibri"/>
                        <a:cs typeface="Calibri"/>
                        <a:sym typeface="Calibri"/>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l">
                        <a:lnSpc>
                          <a:spcPct val="90000"/>
                        </a:lnSpc>
                        <a:spcBef>
                          <a:spcPts val="0"/>
                        </a:spcBef>
                        <a:spcAft>
                          <a:spcPts val="0"/>
                        </a:spcAft>
                        <a:buClr>
                          <a:schemeClr val="dk1"/>
                        </a:buClr>
                        <a:buSzPts val="1100"/>
                        <a:buFont typeface="Arial"/>
                        <a:buNone/>
                      </a:pPr>
                      <a:r>
                        <a:rPr lang="de-DE" sz="1800" u="none" cap="none" strike="noStrike">
                          <a:solidFill>
                            <a:schemeClr val="dk1"/>
                          </a:solidFill>
                          <a:latin typeface="Calibri"/>
                          <a:ea typeface="Calibri"/>
                          <a:cs typeface="Calibri"/>
                          <a:sym typeface="Calibri"/>
                        </a:rPr>
                        <a:t>Human right to water and sanitation</a:t>
                      </a:r>
                      <a:endParaRPr sz="1800" u="none" cap="none" strike="noStrike"/>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rgbClr val="000000"/>
                        </a:buClr>
                        <a:buSzPts val="1800"/>
                        <a:buFont typeface="Arial"/>
                        <a:buNone/>
                      </a:pPr>
                      <a:r>
                        <a:rPr lang="de-DE" sz="1800" u="none" cap="none" strike="noStrike">
                          <a:solidFill>
                            <a:schemeClr val="dk1"/>
                          </a:solidFill>
                          <a:latin typeface="Calibri"/>
                          <a:ea typeface="Calibri"/>
                          <a:cs typeface="Calibri"/>
                          <a:sym typeface="Calibri"/>
                        </a:rPr>
                        <a:t>18</a:t>
                      </a:r>
                      <a:endParaRPr sz="1800" u="none" cap="none" strike="noStrike">
                        <a:solidFill>
                          <a:schemeClr val="dk1"/>
                        </a:solidFill>
                        <a:latin typeface="Calibri"/>
                        <a:ea typeface="Calibri"/>
                        <a:cs typeface="Calibri"/>
                        <a:sym typeface="Calibri"/>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l">
                        <a:lnSpc>
                          <a:spcPct val="90000"/>
                        </a:lnSpc>
                        <a:spcBef>
                          <a:spcPts val="0"/>
                        </a:spcBef>
                        <a:spcAft>
                          <a:spcPts val="0"/>
                        </a:spcAft>
                        <a:buClr>
                          <a:schemeClr val="dk1"/>
                        </a:buClr>
                        <a:buSzPts val="1100"/>
                        <a:buFont typeface="Arial"/>
                        <a:buNone/>
                      </a:pPr>
                      <a:r>
                        <a:rPr lang="de-DE" sz="1800" u="none" cap="none" strike="noStrike">
                          <a:solidFill>
                            <a:schemeClr val="dk1"/>
                          </a:solidFill>
                          <a:latin typeface="Calibri"/>
                          <a:ea typeface="Calibri"/>
                          <a:cs typeface="Calibri"/>
                          <a:sym typeface="Calibri"/>
                        </a:rPr>
                        <a:t>Sanitation workers</a:t>
                      </a:r>
                      <a:endParaRPr sz="1800" u="none" cap="none" strike="noStrike"/>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rgbClr val="000000"/>
                        </a:buClr>
                        <a:buSzPts val="1800"/>
                        <a:buFont typeface="Arial"/>
                        <a:buNone/>
                      </a:pPr>
                      <a:r>
                        <a:rPr lang="de-DE" sz="1800" u="none" cap="none" strike="noStrike">
                          <a:solidFill>
                            <a:schemeClr val="dk1"/>
                          </a:solidFill>
                          <a:latin typeface="Calibri"/>
                          <a:ea typeface="Calibri"/>
                          <a:cs typeface="Calibri"/>
                          <a:sym typeface="Calibri"/>
                        </a:rPr>
                        <a:t>30</a:t>
                      </a:r>
                      <a:endParaRPr sz="1800" u="none" cap="none" strike="noStrike">
                        <a:solidFill>
                          <a:schemeClr val="dk1"/>
                        </a:solidFill>
                        <a:latin typeface="Calibri"/>
                        <a:ea typeface="Calibri"/>
                        <a:cs typeface="Calibri"/>
                        <a:sym typeface="Calibri"/>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None/>
                      </a:pPr>
                      <a:r>
                        <a:rPr b="0" i="0" lang="de-DE" sz="1800" u="none" cap="none" strike="noStrike">
                          <a:solidFill>
                            <a:schemeClr val="dk1"/>
                          </a:solidFill>
                          <a:latin typeface="Calibri"/>
                          <a:ea typeface="Calibri"/>
                          <a:cs typeface="Calibri"/>
                          <a:sym typeface="Calibri"/>
                        </a:rPr>
                        <a:t>Inclusive programming and other topics under equity and inclusion </a:t>
                      </a:r>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rgbClr val="000000"/>
                        </a:buClr>
                        <a:buSzPts val="1800"/>
                        <a:buFont typeface="Arial"/>
                        <a:buNone/>
                      </a:pPr>
                      <a:r>
                        <a:rPr lang="de-DE" sz="1800" u="none" cap="none" strike="noStrike">
                          <a:solidFill>
                            <a:schemeClr val="dk1"/>
                          </a:solidFill>
                          <a:latin typeface="Calibri"/>
                          <a:ea typeface="Calibri"/>
                          <a:cs typeface="Calibri"/>
                          <a:sym typeface="Calibri"/>
                        </a:rPr>
                        <a:t>8</a:t>
                      </a:r>
                      <a:endParaRPr sz="1800" u="none" cap="none" strike="noStrike">
                        <a:solidFill>
                          <a:schemeClr val="dk1"/>
                        </a:solidFill>
                        <a:latin typeface="Calibri"/>
                        <a:ea typeface="Calibri"/>
                        <a:cs typeface="Calibri"/>
                        <a:sym typeface="Calibri"/>
                      </a:endParaRPr>
                    </a:p>
                  </a:txBody>
                  <a:tcPr marT="54000" marB="54000"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8"/>
          <p:cNvSpPr txBox="1"/>
          <p:nvPr>
            <p:ph idx="1" type="body"/>
          </p:nvPr>
        </p:nvSpPr>
        <p:spPr>
          <a:xfrm>
            <a:off x="1187624" y="1700738"/>
            <a:ext cx="7632900" cy="49221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dk1"/>
              </a:buClr>
              <a:buSzPts val="2000"/>
              <a:buFont typeface="Noto Sans Symbols"/>
              <a:buChar char="▪"/>
            </a:pPr>
            <a:r>
              <a:rPr lang="de-DE"/>
              <a:t>Various IT improvements:</a:t>
            </a:r>
            <a:endParaRPr/>
          </a:p>
          <a:p>
            <a:pPr indent="-171450" lvl="1" marL="628650" rtl="0" algn="l">
              <a:lnSpc>
                <a:spcPct val="90000"/>
              </a:lnSpc>
              <a:spcBef>
                <a:spcPts val="0"/>
              </a:spcBef>
              <a:spcAft>
                <a:spcPts val="0"/>
              </a:spcAft>
              <a:buSzPts val="2000"/>
              <a:buFont typeface="Noto Sans Symbols"/>
              <a:buChar char="▪"/>
            </a:pPr>
            <a:r>
              <a:rPr lang="de-DE"/>
              <a:t>Upgrade of discussion forum software (Kunena) to latest version</a:t>
            </a:r>
            <a:endParaRPr/>
          </a:p>
          <a:p>
            <a:pPr indent="-171450" lvl="1" marL="628650" rtl="0" algn="l">
              <a:lnSpc>
                <a:spcPct val="90000"/>
              </a:lnSpc>
              <a:spcBef>
                <a:spcPts val="0"/>
              </a:spcBef>
              <a:spcAft>
                <a:spcPts val="0"/>
              </a:spcAft>
              <a:buSzPts val="2000"/>
              <a:buFont typeface="Noto Sans Symbols"/>
              <a:buChar char="▪"/>
            </a:pPr>
            <a:r>
              <a:rPr lang="de-DE"/>
              <a:t>Forum posts can now – finally!-  be written in a Word-like editor (WYSIWYG) (</a:t>
            </a:r>
            <a:r>
              <a:rPr lang="de-DE" u="sng">
                <a:solidFill>
                  <a:schemeClr val="hlink"/>
                </a:solidFill>
                <a:hlinkClick r:id="rId3"/>
              </a:rPr>
              <a:t>forum thread</a:t>
            </a:r>
            <a:r>
              <a:rPr lang="de-DE"/>
              <a:t>)</a:t>
            </a:r>
            <a:endParaRPr/>
          </a:p>
          <a:p>
            <a:pPr indent="-171450" lvl="1" marL="628650" rtl="0" algn="l">
              <a:lnSpc>
                <a:spcPct val="90000"/>
              </a:lnSpc>
              <a:spcBef>
                <a:spcPts val="0"/>
              </a:spcBef>
              <a:spcAft>
                <a:spcPts val="0"/>
              </a:spcAft>
              <a:buSzPts val="2000"/>
              <a:buFont typeface="Noto Sans Symbols"/>
              <a:buChar char="▪"/>
            </a:pPr>
            <a:r>
              <a:rPr lang="de-DE"/>
              <a:t>New </a:t>
            </a:r>
            <a:r>
              <a:rPr lang="de-DE" u="sng">
                <a:solidFill>
                  <a:schemeClr val="hlink"/>
                </a:solidFill>
                <a:hlinkClick r:id="rId4"/>
              </a:rPr>
              <a:t>statistics pages</a:t>
            </a:r>
            <a:endParaRPr/>
          </a:p>
          <a:p>
            <a:pPr indent="-171450" lvl="1" marL="628650" rtl="0" algn="l">
              <a:lnSpc>
                <a:spcPct val="90000"/>
              </a:lnSpc>
              <a:spcBef>
                <a:spcPts val="0"/>
              </a:spcBef>
              <a:spcAft>
                <a:spcPts val="0"/>
              </a:spcAft>
              <a:buSzPts val="2000"/>
              <a:buFont typeface="Noto Sans Symbols"/>
              <a:buChar char="▪"/>
            </a:pPr>
            <a:r>
              <a:rPr lang="de-DE"/>
              <a:t>Added events from events calendar to forum digest</a:t>
            </a:r>
            <a:endParaRPr/>
          </a:p>
          <a:p>
            <a:pPr indent="-171450" lvl="1" marL="628650" rtl="0" algn="l">
              <a:lnSpc>
                <a:spcPct val="90000"/>
              </a:lnSpc>
              <a:spcBef>
                <a:spcPts val="0"/>
              </a:spcBef>
              <a:spcAft>
                <a:spcPts val="0"/>
              </a:spcAft>
              <a:buSzPts val="2000"/>
              <a:buFont typeface="Noto Sans Symbols"/>
              <a:buChar char="▪"/>
            </a:pPr>
            <a:r>
              <a:rPr lang="de-DE"/>
              <a:t>Added a gender field to the registration form to understand better the member diversity</a:t>
            </a:r>
            <a:endParaRPr/>
          </a:p>
          <a:p>
            <a:pPr indent="-44450" lvl="1" marL="628650" rtl="0" algn="l">
              <a:lnSpc>
                <a:spcPct val="90000"/>
              </a:lnSpc>
              <a:spcBef>
                <a:spcPts val="0"/>
              </a:spcBef>
              <a:spcAft>
                <a:spcPts val="0"/>
              </a:spcAft>
              <a:buSzPts val="2000"/>
              <a:buFont typeface="Noto Sans Symbols"/>
              <a:buNone/>
            </a:pPr>
            <a:r>
              <a:t/>
            </a:r>
            <a:endParaRPr/>
          </a:p>
          <a:p>
            <a:pPr indent="-171450" lvl="0" marL="171450" rtl="0" algn="l">
              <a:lnSpc>
                <a:spcPct val="90000"/>
              </a:lnSpc>
              <a:spcBef>
                <a:spcPts val="0"/>
              </a:spcBef>
              <a:spcAft>
                <a:spcPts val="0"/>
              </a:spcAft>
              <a:buSzPts val="2000"/>
              <a:buChar char="▪"/>
            </a:pPr>
            <a:r>
              <a:rPr lang="de-DE"/>
              <a:t>Continued Wikipedia editing, e.g. </a:t>
            </a:r>
            <a:r>
              <a:rPr lang="de-DE" u="sng">
                <a:solidFill>
                  <a:schemeClr val="hlink"/>
                </a:solidFill>
                <a:hlinkClick r:id="rId5"/>
              </a:rPr>
              <a:t>Sanitation worker</a:t>
            </a:r>
            <a:r>
              <a:rPr lang="de-DE"/>
              <a:t>, </a:t>
            </a:r>
            <a:r>
              <a:rPr lang="de-DE" u="sng">
                <a:solidFill>
                  <a:schemeClr val="hlink"/>
                </a:solidFill>
                <a:hlinkClick r:id="rId6"/>
              </a:rPr>
              <a:t>WASH</a:t>
            </a:r>
            <a:r>
              <a:rPr lang="de-DE"/>
              <a:t>, </a:t>
            </a:r>
            <a:r>
              <a:rPr lang="de-DE" u="sng">
                <a:solidFill>
                  <a:schemeClr val="hlink"/>
                </a:solidFill>
                <a:hlinkClick r:id="rId7"/>
              </a:rPr>
              <a:t>SBM</a:t>
            </a:r>
            <a:endParaRPr/>
          </a:p>
          <a:p>
            <a:pPr indent="-44450" lvl="0" marL="171450" rtl="0" algn="l">
              <a:lnSpc>
                <a:spcPct val="90000"/>
              </a:lnSpc>
              <a:spcBef>
                <a:spcPts val="600"/>
              </a:spcBef>
              <a:spcAft>
                <a:spcPts val="0"/>
              </a:spcAft>
              <a:buClr>
                <a:schemeClr val="dk1"/>
              </a:buClr>
              <a:buSzPts val="2000"/>
              <a:buFont typeface="Noto Sans Symbols"/>
              <a:buNone/>
            </a:pPr>
            <a:r>
              <a:t/>
            </a:r>
            <a:endParaRPr/>
          </a:p>
        </p:txBody>
      </p:sp>
      <p:sp>
        <p:nvSpPr>
          <p:cNvPr id="363" name="Google Shape;363;p58"/>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SzPts val="3360"/>
              <a:buFont typeface="Times"/>
              <a:buNone/>
            </a:pPr>
            <a:r>
              <a:rPr lang="de-DE"/>
              <a:t>Work carried out in</a:t>
            </a:r>
            <a:r>
              <a:rPr lang="de-DE"/>
              <a:t> 2020 (2 of 2) </a:t>
            </a:r>
            <a:endParaRPr/>
          </a:p>
          <a:p>
            <a:pPr indent="0" lvl="0" marL="0" marR="0" rtl="0" algn="l">
              <a:lnSpc>
                <a:spcPct val="100000"/>
              </a:lnSpc>
              <a:spcBef>
                <a:spcPts val="0"/>
              </a:spcBef>
              <a:spcAft>
                <a:spcPts val="0"/>
              </a:spcAft>
              <a:buClr>
                <a:schemeClr val="folHlink"/>
              </a:buClr>
              <a:buSzPts val="3360"/>
              <a:buFont typeface="Times"/>
              <a:buNone/>
            </a:pPr>
            <a:r>
              <a:rPr lang="de-DE" sz="1600"/>
              <a:t>(made possible due to WSSCC funding)</a:t>
            </a:r>
            <a:endParaRPr sz="1600"/>
          </a:p>
        </p:txBody>
      </p:sp>
      <p:sp>
        <p:nvSpPr>
          <p:cNvPr id="364" name="Google Shape;364;p58"/>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9"/>
          <p:cNvSpPr txBox="1"/>
          <p:nvPr>
            <p:ph idx="1" type="body"/>
          </p:nvPr>
        </p:nvSpPr>
        <p:spPr>
          <a:xfrm>
            <a:off x="1353819" y="1917580"/>
            <a:ext cx="4700752" cy="6792803"/>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300"/>
              </a:spcBef>
              <a:spcAft>
                <a:spcPts val="0"/>
              </a:spcAft>
              <a:buClr>
                <a:schemeClr val="dk1"/>
              </a:buClr>
              <a:buSzPts val="2000"/>
              <a:buFont typeface="Noto Sans Symbols"/>
              <a:buChar char="▪"/>
            </a:pPr>
            <a:r>
              <a:rPr lang="de-DE" sz="1800">
                <a:latin typeface="Calibri"/>
                <a:ea typeface="Calibri"/>
                <a:cs typeface="Calibri"/>
                <a:sym typeface="Calibri"/>
              </a:rPr>
              <a:t>Paresh Chhajed-Picha in Mumbai, India (February to current), also a PhD student</a:t>
            </a:r>
            <a:endParaRPr/>
          </a:p>
          <a:p>
            <a:pPr indent="-228600" lvl="0" marL="457200" rtl="0" algn="l">
              <a:lnSpc>
                <a:spcPct val="90000"/>
              </a:lnSpc>
              <a:spcBef>
                <a:spcPts val="300"/>
              </a:spcBef>
              <a:spcAft>
                <a:spcPts val="0"/>
              </a:spcAft>
              <a:buClr>
                <a:schemeClr val="dk1"/>
              </a:buClr>
              <a:buSzPts val="2000"/>
              <a:buFont typeface="Noto Sans Symbols"/>
              <a:buNone/>
            </a:pPr>
            <a:r>
              <a:t/>
            </a:r>
            <a:endParaRPr b="1" i="0" sz="1800">
              <a:solidFill>
                <a:srgbClr val="222222"/>
              </a:solidFill>
              <a:latin typeface="Calibri"/>
              <a:ea typeface="Calibri"/>
              <a:cs typeface="Calibri"/>
              <a:sym typeface="Calibri"/>
            </a:endParaRPr>
          </a:p>
          <a:p>
            <a:pPr indent="0" lvl="0" marL="228600" rtl="0" algn="l">
              <a:lnSpc>
                <a:spcPct val="90000"/>
              </a:lnSpc>
              <a:spcBef>
                <a:spcPts val="300"/>
              </a:spcBef>
              <a:spcAft>
                <a:spcPts val="0"/>
              </a:spcAft>
              <a:buClr>
                <a:schemeClr val="dk1"/>
              </a:buClr>
              <a:buSzPts val="2000"/>
              <a:buFont typeface="Noto Sans Symbols"/>
              <a:buNone/>
            </a:pPr>
            <a:r>
              <a:t/>
            </a:r>
            <a:endParaRPr b="1" i="0">
              <a:solidFill>
                <a:srgbClr val="222222"/>
              </a:solidFill>
              <a:latin typeface="Lato"/>
              <a:ea typeface="Lato"/>
              <a:cs typeface="Lato"/>
              <a:sym typeface="Lato"/>
            </a:endParaRPr>
          </a:p>
          <a:p>
            <a:pPr indent="-355600" lvl="0" marL="457200" rtl="0" algn="l">
              <a:lnSpc>
                <a:spcPct val="90000"/>
              </a:lnSpc>
              <a:spcBef>
                <a:spcPts val="300"/>
              </a:spcBef>
              <a:spcAft>
                <a:spcPts val="0"/>
              </a:spcAft>
              <a:buClr>
                <a:schemeClr val="dk1"/>
              </a:buClr>
              <a:buSzPts val="2000"/>
              <a:buFont typeface="Noto Sans Symbols"/>
              <a:buChar char="▪"/>
            </a:pPr>
            <a:r>
              <a:rPr lang="de-DE" sz="1800">
                <a:latin typeface="Calibri"/>
                <a:ea typeface="Calibri"/>
                <a:cs typeface="Calibri"/>
                <a:sym typeface="Calibri"/>
              </a:rPr>
              <a:t>Charlotte Mong-ina Maua in Nairobi, Kenya (February to May), also a WASH consultant</a:t>
            </a:r>
            <a:endParaRPr/>
          </a:p>
          <a:p>
            <a:pPr indent="0" lvl="0" marL="101600" rtl="0" algn="l">
              <a:lnSpc>
                <a:spcPct val="90000"/>
              </a:lnSpc>
              <a:spcBef>
                <a:spcPts val="300"/>
              </a:spcBef>
              <a:spcAft>
                <a:spcPts val="0"/>
              </a:spcAft>
              <a:buSzPts val="2000"/>
              <a:buNone/>
            </a:pPr>
            <a:r>
              <a:t/>
            </a:r>
            <a:endParaRPr sz="1800">
              <a:latin typeface="Calibri"/>
              <a:ea typeface="Calibri"/>
              <a:cs typeface="Calibri"/>
              <a:sym typeface="Calibri"/>
            </a:endParaRPr>
          </a:p>
          <a:p>
            <a:pPr indent="-228600" lvl="0" marL="457200" rtl="0" algn="l">
              <a:lnSpc>
                <a:spcPct val="90000"/>
              </a:lnSpc>
              <a:spcBef>
                <a:spcPts val="300"/>
              </a:spcBef>
              <a:spcAft>
                <a:spcPts val="0"/>
              </a:spcAft>
              <a:buClr>
                <a:schemeClr val="dk1"/>
              </a:buClr>
              <a:buSzPts val="2000"/>
              <a:buFont typeface="Noto Sans Symbols"/>
              <a:buNone/>
            </a:pPr>
            <a:r>
              <a:t/>
            </a:r>
            <a:endParaRPr sz="1800">
              <a:latin typeface="Calibri"/>
              <a:ea typeface="Calibri"/>
              <a:cs typeface="Calibri"/>
              <a:sym typeface="Calibri"/>
            </a:endParaRPr>
          </a:p>
          <a:p>
            <a:pPr indent="-355600" lvl="0" marL="457200" rtl="0" algn="l">
              <a:lnSpc>
                <a:spcPct val="115000"/>
              </a:lnSpc>
              <a:spcBef>
                <a:spcPts val="300"/>
              </a:spcBef>
              <a:spcAft>
                <a:spcPts val="0"/>
              </a:spcAft>
              <a:buSzPts val="2000"/>
              <a:buChar char="▪"/>
            </a:pPr>
            <a:r>
              <a:rPr lang="de-DE" sz="1800"/>
              <a:t>Chaiwe Mushauko-Sanderse in Lusaka, Zambia (June to current), also a WASH consultant</a:t>
            </a:r>
            <a:endParaRPr sz="1800"/>
          </a:p>
          <a:p>
            <a:pPr indent="0" lvl="0" marL="457200" rtl="0" algn="l">
              <a:lnSpc>
                <a:spcPct val="115000"/>
              </a:lnSpc>
              <a:spcBef>
                <a:spcPts val="300"/>
              </a:spcBef>
              <a:spcAft>
                <a:spcPts val="0"/>
              </a:spcAft>
              <a:buNone/>
            </a:pPr>
            <a:r>
              <a:t/>
            </a:r>
            <a:endParaRPr sz="1800"/>
          </a:p>
          <a:p>
            <a:pPr indent="-342900" lvl="0" marL="457200" rtl="0" algn="l">
              <a:lnSpc>
                <a:spcPct val="90000"/>
              </a:lnSpc>
              <a:spcBef>
                <a:spcPts val="300"/>
              </a:spcBef>
              <a:spcAft>
                <a:spcPts val="0"/>
              </a:spcAft>
              <a:buClr>
                <a:schemeClr val="dk1"/>
              </a:buClr>
              <a:buSzPts val="1800"/>
              <a:buFont typeface="Noto Sans Symbols"/>
              <a:buChar char="▪"/>
            </a:pPr>
            <a:r>
              <a:rPr i="1" lang="de-DE" sz="1800"/>
              <a:t>and Elisabeth von Muench continues as main moderator since 2011, currently 1 day per week</a:t>
            </a:r>
            <a:endParaRPr i="1" sz="1800"/>
          </a:p>
        </p:txBody>
      </p:sp>
      <p:sp>
        <p:nvSpPr>
          <p:cNvPr id="370" name="Google Shape;370;p59"/>
          <p:cNvSpPr txBox="1"/>
          <p:nvPr>
            <p:ph idx="2" type="body"/>
          </p:nvPr>
        </p:nvSpPr>
        <p:spPr>
          <a:xfrm>
            <a:off x="841395" y="953084"/>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New part-time co-moderators in 2020 </a:t>
            </a:r>
            <a:endParaRPr/>
          </a:p>
          <a:p>
            <a:pPr indent="-228600" lvl="0" marL="457200" marR="0" rtl="0" algn="l">
              <a:lnSpc>
                <a:spcPct val="100000"/>
              </a:lnSpc>
              <a:spcBef>
                <a:spcPts val="560"/>
              </a:spcBef>
              <a:spcAft>
                <a:spcPts val="0"/>
              </a:spcAft>
              <a:buClr>
                <a:schemeClr val="folHlink"/>
              </a:buClr>
              <a:buSzPts val="3360"/>
              <a:buFont typeface="Times"/>
              <a:buNone/>
            </a:pPr>
            <a:r>
              <a:rPr lang="de-DE"/>
              <a:t>(1-2 days per week)</a:t>
            </a:r>
            <a:endParaRPr/>
          </a:p>
        </p:txBody>
      </p:sp>
      <p:sp>
        <p:nvSpPr>
          <p:cNvPr id="371" name="Google Shape;371;p59"/>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pic>
        <p:nvPicPr>
          <p:cNvPr descr="A person wearing a blue shirt&#10;&#10;Description automatically generated" id="372" name="Google Shape;372;p59"/>
          <p:cNvPicPr preferRelativeResize="0"/>
          <p:nvPr/>
        </p:nvPicPr>
        <p:blipFill rotWithShape="1">
          <a:blip r:embed="rId3">
            <a:alphaModFix/>
          </a:blip>
          <a:srcRect b="0" l="0" r="0" t="0"/>
          <a:stretch/>
        </p:blipFill>
        <p:spPr>
          <a:xfrm>
            <a:off x="7270823" y="1213970"/>
            <a:ext cx="1182825" cy="1778707"/>
          </a:xfrm>
          <a:prstGeom prst="rect">
            <a:avLst/>
          </a:prstGeom>
          <a:noFill/>
          <a:ln>
            <a:noFill/>
          </a:ln>
        </p:spPr>
      </p:pic>
      <p:pic>
        <p:nvPicPr>
          <p:cNvPr descr="A person posing for the camera&#10;&#10;Description automatically generated" id="373" name="Google Shape;373;p59"/>
          <p:cNvPicPr preferRelativeResize="0"/>
          <p:nvPr/>
        </p:nvPicPr>
        <p:blipFill rotWithShape="1">
          <a:blip r:embed="rId4">
            <a:alphaModFix/>
          </a:blip>
          <a:srcRect b="0" l="0" r="0" t="0"/>
          <a:stretch/>
        </p:blipFill>
        <p:spPr>
          <a:xfrm>
            <a:off x="6910426" y="4712775"/>
            <a:ext cx="1543225" cy="1668352"/>
          </a:xfrm>
          <a:prstGeom prst="rect">
            <a:avLst/>
          </a:prstGeom>
          <a:noFill/>
          <a:ln>
            <a:noFill/>
          </a:ln>
        </p:spPr>
      </p:pic>
      <p:pic>
        <p:nvPicPr>
          <p:cNvPr descr="A person smiling for the camera&#10;&#10;Description automatically generated" id="374" name="Google Shape;374;p59"/>
          <p:cNvPicPr preferRelativeResize="0"/>
          <p:nvPr/>
        </p:nvPicPr>
        <p:blipFill rotWithShape="1">
          <a:blip r:embed="rId5">
            <a:alphaModFix/>
          </a:blip>
          <a:srcRect b="0" l="0" r="0" t="0"/>
          <a:stretch/>
        </p:blipFill>
        <p:spPr>
          <a:xfrm>
            <a:off x="6910425" y="3274014"/>
            <a:ext cx="1543227" cy="1157425"/>
          </a:xfrm>
          <a:prstGeom prst="rect">
            <a:avLst/>
          </a:prstGeom>
          <a:noFill/>
          <a:ln>
            <a:noFill/>
          </a:ln>
        </p:spPr>
      </p:pic>
      <p:pic>
        <p:nvPicPr>
          <p:cNvPr descr="A person posing for the camera&#10;&#10;Description automatically generated" id="375" name="Google Shape;375;p59"/>
          <p:cNvPicPr preferRelativeResize="0"/>
          <p:nvPr/>
        </p:nvPicPr>
        <p:blipFill rotWithShape="1">
          <a:blip r:embed="rId6">
            <a:alphaModFix/>
          </a:blip>
          <a:srcRect b="0" l="0" r="0" t="0"/>
          <a:stretch/>
        </p:blipFill>
        <p:spPr>
          <a:xfrm>
            <a:off x="170989" y="4899389"/>
            <a:ext cx="1182839" cy="14337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0"/>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2000"/>
              <a:buChar char="▪"/>
            </a:pPr>
            <a:r>
              <a:rPr lang="de-DE"/>
              <a:t>Ensure the Forum meets its goal: </a:t>
            </a:r>
            <a:r>
              <a:rPr i="1" lang="de-DE"/>
              <a:t>“The Forum makes knowledge, ideas, and debates around sustainable sanitation accessible to everyone within the network and beyond.”</a:t>
            </a:r>
            <a:endParaRPr i="1"/>
          </a:p>
          <a:p>
            <a:pPr indent="-171450" lvl="0" marL="171450" marR="0" rtl="0" algn="l">
              <a:lnSpc>
                <a:spcPct val="100000"/>
              </a:lnSpc>
              <a:spcBef>
                <a:spcPts val="0"/>
              </a:spcBef>
              <a:spcAft>
                <a:spcPts val="0"/>
              </a:spcAft>
              <a:buSzPts val="2000"/>
              <a:buChar char="▪"/>
            </a:pPr>
            <a:r>
              <a:rPr lang="de-DE"/>
              <a:t>Ensure integrity and quality</a:t>
            </a:r>
            <a:endParaRPr/>
          </a:p>
          <a:p>
            <a:pPr indent="-171450" lvl="0" marL="171450" marR="0" rtl="0" algn="l">
              <a:lnSpc>
                <a:spcPct val="100000"/>
              </a:lnSpc>
              <a:spcBef>
                <a:spcPts val="0"/>
              </a:spcBef>
              <a:spcAft>
                <a:spcPts val="0"/>
              </a:spcAft>
              <a:buSzPts val="2000"/>
              <a:buChar char="▪"/>
            </a:pPr>
            <a:r>
              <a:rPr lang="de-DE"/>
              <a:t>Encourage activity on the Forum</a:t>
            </a:r>
            <a:endParaRPr/>
          </a:p>
          <a:p>
            <a:pPr indent="-320040" lvl="1" marL="914400" rtl="0" algn="l">
              <a:spcBef>
                <a:spcPts val="0"/>
              </a:spcBef>
              <a:spcAft>
                <a:spcPts val="0"/>
              </a:spcAft>
              <a:buSzPts val="1440"/>
              <a:buChar char="⮚"/>
            </a:pPr>
            <a:r>
              <a:rPr lang="de-DE"/>
              <a:t>aim for lots of high quality posts from a diverse range of people </a:t>
            </a:r>
            <a:endParaRPr/>
          </a:p>
          <a:p>
            <a:pPr indent="-171450" lvl="0" marL="171450" marR="0" rtl="0" algn="l">
              <a:lnSpc>
                <a:spcPct val="100000"/>
              </a:lnSpc>
              <a:spcBef>
                <a:spcPts val="0"/>
              </a:spcBef>
              <a:spcAft>
                <a:spcPts val="0"/>
              </a:spcAft>
              <a:buSzPts val="2000"/>
              <a:buChar char="▪"/>
            </a:pPr>
            <a:r>
              <a:rPr lang="de-DE"/>
              <a:t>P</a:t>
            </a:r>
            <a:r>
              <a:rPr lang="de-DE"/>
              <a:t>rovide a friendly, fun and supportive online space</a:t>
            </a:r>
            <a:r>
              <a:rPr lang="de-DE"/>
              <a:t> for all users</a:t>
            </a:r>
            <a:endParaRPr/>
          </a:p>
          <a:p>
            <a:pPr indent="-184150" lvl="0" marL="171450" marR="0" rtl="0" algn="l">
              <a:lnSpc>
                <a:spcPct val="100000"/>
              </a:lnSpc>
              <a:spcBef>
                <a:spcPts val="0"/>
              </a:spcBef>
              <a:spcAft>
                <a:spcPts val="0"/>
              </a:spcAft>
              <a:buSzPts val="2200"/>
              <a:buChar char="▪"/>
            </a:pPr>
            <a:r>
              <a:rPr lang="de-DE"/>
              <a:t>Ensure users adhere to the Forum rules</a:t>
            </a:r>
            <a:endParaRPr sz="2200"/>
          </a:p>
          <a:p>
            <a:pPr indent="-355600" lvl="1" marL="914400" marR="0" rtl="0" algn="l">
              <a:lnSpc>
                <a:spcPct val="100000"/>
              </a:lnSpc>
              <a:spcBef>
                <a:spcPts val="0"/>
              </a:spcBef>
              <a:spcAft>
                <a:spcPts val="0"/>
              </a:spcAft>
              <a:buSzPts val="2000"/>
              <a:buChar char="⮚"/>
            </a:pPr>
            <a:r>
              <a:rPr lang="de-DE"/>
              <a:t>Prevent take over from spammers</a:t>
            </a:r>
            <a:endParaRPr/>
          </a:p>
          <a:p>
            <a:pPr indent="-171450" lvl="0" marL="171450" marR="0" rtl="0" algn="l">
              <a:lnSpc>
                <a:spcPct val="100000"/>
              </a:lnSpc>
              <a:spcBef>
                <a:spcPts val="0"/>
              </a:spcBef>
              <a:spcAft>
                <a:spcPts val="0"/>
              </a:spcAft>
              <a:buSzPts val="2000"/>
              <a:buChar char="▪"/>
            </a:pPr>
            <a:r>
              <a:rPr lang="de-DE"/>
              <a:t>Ensure ongoing improvements to IT infrastructure</a:t>
            </a:r>
            <a:endParaRPr/>
          </a:p>
          <a:p>
            <a:pPr indent="-171450" lvl="0" marL="171450" marR="0" rtl="0" algn="l">
              <a:lnSpc>
                <a:spcPct val="100000"/>
              </a:lnSpc>
              <a:spcBef>
                <a:spcPts val="0"/>
              </a:spcBef>
              <a:spcAft>
                <a:spcPts val="0"/>
              </a:spcAft>
              <a:buSzPts val="2000"/>
              <a:buChar char="▪"/>
            </a:pPr>
            <a:r>
              <a:rPr lang="de-DE"/>
              <a:t>Raise profile of the Forum in the sector</a:t>
            </a:r>
            <a:endParaRPr/>
          </a:p>
          <a:p>
            <a:pPr indent="-320040" lvl="1" marL="914400" rtl="0" algn="l">
              <a:spcBef>
                <a:spcPts val="0"/>
              </a:spcBef>
              <a:spcAft>
                <a:spcPts val="0"/>
              </a:spcAft>
              <a:buSzPts val="1440"/>
              <a:buChar char="⮚"/>
            </a:pPr>
            <a:r>
              <a:rPr lang="de-DE"/>
              <a:t>M</a:t>
            </a:r>
            <a:r>
              <a:rPr lang="de-DE"/>
              <a:t>ake the forum into a “buzzing” space that everyone in the WASH sector knows about and loves</a:t>
            </a:r>
            <a:endParaRPr/>
          </a:p>
          <a:p>
            <a:pPr indent="-171450" lvl="0" marL="171450" rtl="0" algn="l">
              <a:lnSpc>
                <a:spcPct val="100000"/>
              </a:lnSpc>
              <a:spcBef>
                <a:spcPts val="0"/>
              </a:spcBef>
              <a:spcAft>
                <a:spcPts val="0"/>
              </a:spcAft>
              <a:buSzPts val="2000"/>
              <a:buChar char="▪"/>
            </a:pPr>
            <a:r>
              <a:rPr lang="de-DE"/>
              <a:t>Interlink with other activities of SuSanA</a:t>
            </a:r>
            <a:endParaRPr/>
          </a:p>
          <a:p>
            <a:pPr indent="0" lvl="0" marL="171450" marR="0" rtl="0" algn="l">
              <a:lnSpc>
                <a:spcPct val="100000"/>
              </a:lnSpc>
              <a:spcBef>
                <a:spcPts val="0"/>
              </a:spcBef>
              <a:spcAft>
                <a:spcPts val="0"/>
              </a:spcAft>
              <a:buSzPts val="2000"/>
              <a:buNone/>
            </a:pPr>
            <a:r>
              <a:t/>
            </a:r>
            <a:endParaRPr/>
          </a:p>
          <a:p>
            <a:pPr indent="0" lvl="0" marL="0" marR="0" rtl="0" algn="l">
              <a:lnSpc>
                <a:spcPct val="100000"/>
              </a:lnSpc>
              <a:spcBef>
                <a:spcPts val="0"/>
              </a:spcBef>
              <a:spcAft>
                <a:spcPts val="0"/>
              </a:spcAft>
              <a:buSzPts val="2000"/>
              <a:buNone/>
            </a:pPr>
            <a:r>
              <a:t/>
            </a:r>
            <a:endParaRPr/>
          </a:p>
          <a:p>
            <a:pPr indent="0" lvl="0" marL="0" marR="0" rtl="0" algn="l">
              <a:lnSpc>
                <a:spcPct val="100000"/>
              </a:lnSpc>
              <a:spcBef>
                <a:spcPts val="0"/>
              </a:spcBef>
              <a:spcAft>
                <a:spcPts val="0"/>
              </a:spcAft>
              <a:buSzPts val="2000"/>
              <a:buNone/>
            </a:pPr>
            <a:r>
              <a:rPr lang="de-DE" sz="1800"/>
              <a:t> </a:t>
            </a:r>
            <a:endParaRPr sz="1800"/>
          </a:p>
        </p:txBody>
      </p:sp>
      <p:sp>
        <p:nvSpPr>
          <p:cNvPr id="382" name="Google Shape;382;p60"/>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560"/>
              </a:spcBef>
              <a:spcAft>
                <a:spcPts val="0"/>
              </a:spcAft>
              <a:buSzPts val="3360"/>
              <a:buNone/>
            </a:pPr>
            <a:r>
              <a:rPr lang="de-DE"/>
              <a:t>What is the job of the Forum moderators all about?</a:t>
            </a:r>
            <a:endParaRPr/>
          </a:p>
        </p:txBody>
      </p:sp>
      <p:sp>
        <p:nvSpPr>
          <p:cNvPr id="383" name="Google Shape;383;p60"/>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1"/>
          <p:cNvSpPr txBox="1"/>
          <p:nvPr>
            <p:ph idx="1" type="body"/>
          </p:nvPr>
        </p:nvSpPr>
        <p:spPr>
          <a:xfrm>
            <a:off x="1187624" y="1851728"/>
            <a:ext cx="7632900" cy="4608600"/>
          </a:xfrm>
          <a:prstGeom prst="rect">
            <a:avLst/>
          </a:prstGeom>
          <a:noFill/>
          <a:ln>
            <a:noFill/>
          </a:ln>
        </p:spPr>
        <p:txBody>
          <a:bodyPr anchorCtr="0" anchor="t" bIns="45700" lIns="91425" spcFirstLastPara="1" rIns="91425" wrap="square" tIns="45700">
            <a:noAutofit/>
          </a:bodyPr>
          <a:lstStyle/>
          <a:p>
            <a:pPr indent="-177800" lvl="0" marL="171450" rtl="0" algn="l">
              <a:lnSpc>
                <a:spcPct val="115000"/>
              </a:lnSpc>
              <a:spcBef>
                <a:spcPts val="0"/>
              </a:spcBef>
              <a:spcAft>
                <a:spcPts val="0"/>
              </a:spcAft>
              <a:buSzPts val="2100"/>
              <a:buChar char="▪"/>
            </a:pPr>
            <a:r>
              <a:rPr b="1" lang="de-DE" sz="2100"/>
              <a:t>Broaden the content</a:t>
            </a:r>
            <a:r>
              <a:rPr lang="de-DE" sz="2100"/>
              <a:t> – more </a:t>
            </a:r>
            <a:r>
              <a:rPr lang="de-DE" sz="2100"/>
              <a:t>brain power</a:t>
            </a:r>
            <a:r>
              <a:rPr lang="de-DE" sz="2100"/>
              <a:t>, bigger range of ideas </a:t>
            </a:r>
            <a:endParaRPr sz="2300"/>
          </a:p>
          <a:p>
            <a:pPr indent="-177800" lvl="0" marL="171450" rtl="0" algn="l">
              <a:lnSpc>
                <a:spcPct val="115000"/>
              </a:lnSpc>
              <a:spcBef>
                <a:spcPts val="0"/>
              </a:spcBef>
              <a:spcAft>
                <a:spcPts val="0"/>
              </a:spcAft>
              <a:buSzPts val="2100"/>
              <a:buChar char="▪"/>
            </a:pPr>
            <a:r>
              <a:rPr b="1" lang="de-DE" sz="2100"/>
              <a:t>Add variety in style</a:t>
            </a:r>
            <a:r>
              <a:rPr lang="de-DE" sz="2100"/>
              <a:t> – it can be boring for participants to read too many posts of the same person </a:t>
            </a:r>
            <a:endParaRPr sz="2300"/>
          </a:p>
          <a:p>
            <a:pPr indent="-177800" lvl="0" marL="171450" marR="0" rtl="0" algn="l">
              <a:lnSpc>
                <a:spcPct val="115000"/>
              </a:lnSpc>
              <a:spcBef>
                <a:spcPts val="0"/>
              </a:spcBef>
              <a:spcAft>
                <a:spcPts val="0"/>
              </a:spcAft>
              <a:buSzPts val="2100"/>
              <a:buChar char="▪"/>
            </a:pPr>
            <a:r>
              <a:rPr b="1" lang="de-DE" sz="2100"/>
              <a:t>Grow the network </a:t>
            </a:r>
            <a:r>
              <a:rPr lang="de-DE" sz="2100"/>
              <a:t>– moderators to tap into their own networks </a:t>
            </a:r>
            <a:endParaRPr sz="2100"/>
          </a:p>
          <a:p>
            <a:pPr indent="-177800" lvl="0" marL="171450" rtl="0" algn="l">
              <a:lnSpc>
                <a:spcPct val="115000"/>
              </a:lnSpc>
              <a:spcBef>
                <a:spcPts val="0"/>
              </a:spcBef>
              <a:spcAft>
                <a:spcPts val="0"/>
              </a:spcAft>
              <a:buSzPts val="2100"/>
              <a:buChar char="▪"/>
            </a:pPr>
            <a:r>
              <a:rPr b="1" lang="de-DE" sz="2100"/>
              <a:t>Spread the risk</a:t>
            </a:r>
            <a:r>
              <a:rPr lang="de-DE" sz="2100"/>
              <a:t> – if main moderator disappears then other moderators will know what to do.</a:t>
            </a:r>
            <a:endParaRPr sz="2300"/>
          </a:p>
          <a:p>
            <a:pPr indent="-177800" lvl="0" marL="171450" marR="0" rtl="0" algn="l">
              <a:lnSpc>
                <a:spcPct val="115000"/>
              </a:lnSpc>
              <a:spcBef>
                <a:spcPts val="0"/>
              </a:spcBef>
              <a:spcAft>
                <a:spcPts val="0"/>
              </a:spcAft>
              <a:buSzPts val="2100"/>
              <a:buChar char="▪"/>
            </a:pPr>
            <a:r>
              <a:rPr b="1" lang="de-DE" sz="2100"/>
              <a:t>Increase funding options</a:t>
            </a:r>
            <a:r>
              <a:rPr lang="de-DE" sz="2100"/>
              <a:t> – some of the co-moderators could be self-funded, funded as an in-kind contribution by their employer or even plain volunteers</a:t>
            </a:r>
            <a:endParaRPr sz="2100"/>
          </a:p>
          <a:p>
            <a:pPr indent="-177800" lvl="0" marL="171450" marR="0" rtl="0" algn="l">
              <a:lnSpc>
                <a:spcPct val="115000"/>
              </a:lnSpc>
              <a:spcBef>
                <a:spcPts val="0"/>
              </a:spcBef>
              <a:spcAft>
                <a:spcPts val="0"/>
              </a:spcAft>
              <a:buSzPts val="2100"/>
              <a:buChar char="▪"/>
            </a:pPr>
            <a:r>
              <a:rPr b="1" lang="de-DE" sz="2100"/>
              <a:t>Reach out to users with other languages</a:t>
            </a:r>
            <a:r>
              <a:rPr lang="de-DE" sz="2100"/>
              <a:t> </a:t>
            </a:r>
            <a:endParaRPr sz="2100"/>
          </a:p>
          <a:p>
            <a:pPr indent="0" lvl="0" marL="0" rtl="0" algn="l">
              <a:lnSpc>
                <a:spcPct val="115000"/>
              </a:lnSpc>
              <a:spcBef>
                <a:spcPts val="300"/>
              </a:spcBef>
              <a:spcAft>
                <a:spcPts val="0"/>
              </a:spcAft>
              <a:buSzPts val="2000"/>
              <a:buNone/>
            </a:pPr>
            <a:r>
              <a:t/>
            </a:r>
            <a:endParaRPr sz="2100"/>
          </a:p>
          <a:p>
            <a:pPr indent="0" lvl="0" marL="0" marR="0" rtl="0" algn="l">
              <a:lnSpc>
                <a:spcPct val="115000"/>
              </a:lnSpc>
              <a:spcBef>
                <a:spcPts val="600"/>
              </a:spcBef>
              <a:spcAft>
                <a:spcPts val="0"/>
              </a:spcAft>
              <a:buSzPts val="2000"/>
              <a:buNone/>
            </a:pPr>
            <a:r>
              <a:t/>
            </a:r>
            <a:endParaRPr sz="2100"/>
          </a:p>
          <a:p>
            <a:pPr indent="0" lvl="0" marL="0" marR="0" rtl="0" algn="l">
              <a:lnSpc>
                <a:spcPct val="115000"/>
              </a:lnSpc>
              <a:spcBef>
                <a:spcPts val="600"/>
              </a:spcBef>
              <a:spcAft>
                <a:spcPts val="0"/>
              </a:spcAft>
              <a:buSzPts val="2000"/>
              <a:buNone/>
            </a:pPr>
            <a:r>
              <a:t/>
            </a:r>
            <a:endParaRPr sz="2100"/>
          </a:p>
        </p:txBody>
      </p:sp>
      <p:sp>
        <p:nvSpPr>
          <p:cNvPr id="390" name="Google Shape;390;p61"/>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560"/>
              </a:spcBef>
              <a:spcAft>
                <a:spcPts val="0"/>
              </a:spcAft>
              <a:buSzPts val="3360"/>
              <a:buNone/>
            </a:pPr>
            <a:r>
              <a:rPr lang="de-DE"/>
              <a:t>Advantages of having several, and diverse moderators (especially from Global South)</a:t>
            </a:r>
            <a:endParaRPr/>
          </a:p>
        </p:txBody>
      </p:sp>
      <p:sp>
        <p:nvSpPr>
          <p:cNvPr id="391" name="Google Shape;391;p61"/>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p>
            <a:pPr indent="-457200" lvl="0" marL="558800" rtl="0" algn="l">
              <a:lnSpc>
                <a:spcPct val="90000"/>
              </a:lnSpc>
              <a:spcBef>
                <a:spcPts val="300"/>
              </a:spcBef>
              <a:spcAft>
                <a:spcPts val="0"/>
              </a:spcAft>
              <a:buSzPts val="2000"/>
              <a:buFont typeface="Arial"/>
              <a:buAutoNum type="arabicPeriod"/>
            </a:pPr>
            <a:r>
              <a:rPr lang="de-DE" sz="2400" u="sng">
                <a:solidFill>
                  <a:schemeClr val="hlink"/>
                </a:solidFill>
                <a:hlinkClick action="ppaction://hlinkshowjump?jump=nextslide"/>
              </a:rPr>
              <a:t>Introduction to</a:t>
            </a:r>
            <a:r>
              <a:rPr lang="de-DE" sz="2400" u="sng">
                <a:solidFill>
                  <a:schemeClr val="hlink"/>
                </a:solidFill>
                <a:hlinkClick action="ppaction://hlinkshowjump?jump=nextslide"/>
              </a:rPr>
              <a:t> the discussion forum</a:t>
            </a:r>
            <a:r>
              <a:rPr lang="de-DE" sz="2400"/>
              <a:t> *</a:t>
            </a:r>
            <a:endParaRPr/>
          </a:p>
          <a:p>
            <a:pPr indent="-457200" lvl="0" marL="558800" rtl="0" algn="l">
              <a:lnSpc>
                <a:spcPct val="90000"/>
              </a:lnSpc>
              <a:spcBef>
                <a:spcPts val="300"/>
              </a:spcBef>
              <a:spcAft>
                <a:spcPts val="0"/>
              </a:spcAft>
              <a:buSzPts val="2000"/>
              <a:buFont typeface="Arial"/>
              <a:buAutoNum type="arabicPeriod"/>
            </a:pPr>
            <a:r>
              <a:rPr lang="de-DE" sz="2400" u="sng">
                <a:solidFill>
                  <a:schemeClr val="hlink"/>
                </a:solidFill>
                <a:hlinkClick action="ppaction://hlinksldjump" r:id="rId3"/>
              </a:rPr>
              <a:t>Latest developments this year</a:t>
            </a:r>
            <a:endParaRPr/>
          </a:p>
          <a:p>
            <a:pPr indent="-457200" lvl="0" marL="558800" rtl="0" algn="l">
              <a:lnSpc>
                <a:spcPct val="90000"/>
              </a:lnSpc>
              <a:spcBef>
                <a:spcPts val="300"/>
              </a:spcBef>
              <a:spcAft>
                <a:spcPts val="0"/>
              </a:spcAft>
              <a:buSzPts val="2000"/>
              <a:buFont typeface="Arial"/>
              <a:buAutoNum type="arabicPeriod"/>
            </a:pPr>
            <a:r>
              <a:rPr lang="de-DE" sz="2400" u="sng">
                <a:solidFill>
                  <a:schemeClr val="hlink"/>
                </a:solidFill>
                <a:hlinkClick action="ppaction://hlinksldjump" r:id="rId4"/>
              </a:rPr>
              <a:t>R</a:t>
            </a:r>
            <a:r>
              <a:rPr lang="de-DE" sz="2400" u="sng">
                <a:solidFill>
                  <a:schemeClr val="hlink"/>
                </a:solidFill>
                <a:hlinkClick action="ppaction://hlinksldjump" r:id="rId5"/>
              </a:rPr>
              <a:t>esults from forum user survey</a:t>
            </a:r>
            <a:endParaRPr/>
          </a:p>
          <a:p>
            <a:pPr indent="-457200" lvl="0" marL="558800" rtl="0" algn="l">
              <a:lnSpc>
                <a:spcPct val="90000"/>
              </a:lnSpc>
              <a:spcBef>
                <a:spcPts val="300"/>
              </a:spcBef>
              <a:spcAft>
                <a:spcPts val="0"/>
              </a:spcAft>
              <a:buSzPts val="2000"/>
              <a:buFont typeface="Arial"/>
              <a:buAutoNum type="arabicPeriod"/>
            </a:pPr>
            <a:r>
              <a:rPr lang="de-DE" sz="2400" u="sng">
                <a:solidFill>
                  <a:schemeClr val="hlink"/>
                </a:solidFill>
                <a:hlinkClick action="ppaction://hlinksldjump" r:id="rId6"/>
              </a:rPr>
              <a:t>Results from member analysis</a:t>
            </a:r>
            <a:endParaRPr/>
          </a:p>
          <a:p>
            <a:pPr indent="-457200" lvl="0" marL="558800" rtl="0" algn="l">
              <a:lnSpc>
                <a:spcPct val="90000"/>
              </a:lnSpc>
              <a:spcBef>
                <a:spcPts val="300"/>
              </a:spcBef>
              <a:spcAft>
                <a:spcPts val="0"/>
              </a:spcAft>
              <a:buSzPts val="2000"/>
              <a:buFont typeface="Arial"/>
              <a:buAutoNum type="arabicPeriod"/>
            </a:pPr>
            <a:r>
              <a:rPr lang="de-DE" sz="2400" u="sng">
                <a:solidFill>
                  <a:schemeClr val="hlink"/>
                </a:solidFill>
                <a:hlinkClick action="ppaction://hlinksldjump" r:id="rId7"/>
              </a:rPr>
              <a:t>Plans and conversations</a:t>
            </a:r>
            <a:r>
              <a:rPr lang="de-DE" sz="2400" u="sng">
                <a:solidFill>
                  <a:schemeClr val="hlink"/>
                </a:solidFill>
                <a:hlinkClick action="ppaction://hlinksldjump" r:id="rId8"/>
              </a:rPr>
              <a:t> about the future of the discussion forum</a:t>
            </a:r>
            <a:endParaRPr/>
          </a:p>
          <a:p>
            <a:pPr indent="-457200" lvl="0" marL="558800" rtl="0" algn="l">
              <a:lnSpc>
                <a:spcPct val="90000"/>
              </a:lnSpc>
              <a:spcBef>
                <a:spcPts val="300"/>
              </a:spcBef>
              <a:spcAft>
                <a:spcPts val="0"/>
              </a:spcAft>
              <a:buSzPts val="2000"/>
              <a:buFont typeface="Arial"/>
              <a:buAutoNum type="arabicPeriod"/>
            </a:pPr>
            <a:r>
              <a:rPr lang="de-DE" sz="2400" u="sng">
                <a:solidFill>
                  <a:schemeClr val="hlink"/>
                </a:solidFill>
                <a:hlinkClick action="ppaction://hlinksldjump" r:id="rId9"/>
              </a:rPr>
              <a:t>Annex</a:t>
            </a:r>
            <a:endParaRPr/>
          </a:p>
          <a:p>
            <a:pPr indent="-228600" lvl="0" marL="457200" rtl="0" algn="l">
              <a:lnSpc>
                <a:spcPct val="90000"/>
              </a:lnSpc>
              <a:spcBef>
                <a:spcPts val="300"/>
              </a:spcBef>
              <a:spcAft>
                <a:spcPts val="0"/>
              </a:spcAft>
              <a:buClr>
                <a:schemeClr val="dk1"/>
              </a:buClr>
              <a:buSzPts val="2000"/>
              <a:buFont typeface="Noto Sans Symbols"/>
              <a:buNone/>
            </a:pPr>
            <a:r>
              <a:t/>
            </a:r>
            <a:endParaRPr/>
          </a:p>
          <a:p>
            <a:pPr indent="-228600" lvl="0" marL="457200" rtl="0" algn="l">
              <a:lnSpc>
                <a:spcPct val="90000"/>
              </a:lnSpc>
              <a:spcBef>
                <a:spcPts val="300"/>
              </a:spcBef>
              <a:spcAft>
                <a:spcPts val="0"/>
              </a:spcAft>
              <a:buClr>
                <a:schemeClr val="dk1"/>
              </a:buClr>
              <a:buSzPts val="2000"/>
              <a:buFont typeface="Noto Sans Symbols"/>
              <a:buNone/>
            </a:pPr>
            <a:r>
              <a:t/>
            </a:r>
            <a:endParaRPr/>
          </a:p>
          <a:p>
            <a:pPr indent="-228600" lvl="0" marL="457200" rtl="0" algn="l">
              <a:lnSpc>
                <a:spcPct val="90000"/>
              </a:lnSpc>
              <a:spcBef>
                <a:spcPts val="300"/>
              </a:spcBef>
              <a:spcAft>
                <a:spcPts val="0"/>
              </a:spcAft>
              <a:buClr>
                <a:schemeClr val="dk1"/>
              </a:buClr>
              <a:buSzPts val="2000"/>
              <a:buFont typeface="Noto Sans Symbols"/>
              <a:buNone/>
            </a:pPr>
            <a:r>
              <a:t/>
            </a:r>
            <a:endParaRPr/>
          </a:p>
          <a:p>
            <a:pPr indent="-228600" lvl="0" marL="457200" rtl="0" algn="l">
              <a:lnSpc>
                <a:spcPct val="90000"/>
              </a:lnSpc>
              <a:spcBef>
                <a:spcPts val="300"/>
              </a:spcBef>
              <a:spcAft>
                <a:spcPts val="0"/>
              </a:spcAft>
              <a:buClr>
                <a:schemeClr val="dk1"/>
              </a:buClr>
              <a:buSzPts val="2000"/>
              <a:buFont typeface="Noto Sans Symbols"/>
              <a:buNone/>
            </a:pPr>
            <a:r>
              <a:t/>
            </a:r>
            <a:endParaRPr/>
          </a:p>
          <a:p>
            <a:pPr indent="0" lvl="0" marL="101600" rtl="0" algn="l">
              <a:lnSpc>
                <a:spcPct val="90000"/>
              </a:lnSpc>
              <a:spcBef>
                <a:spcPts val="300"/>
              </a:spcBef>
              <a:spcAft>
                <a:spcPts val="0"/>
              </a:spcAft>
              <a:buSzPts val="2000"/>
              <a:buNone/>
            </a:pPr>
            <a:r>
              <a:rPr lang="de-DE" sz="1400"/>
              <a:t>* A longer powerpoint presentation with facts about the discussion forum and a moderator guide is available here: </a:t>
            </a:r>
            <a:r>
              <a:rPr lang="de-DE" sz="1400" u="sng">
                <a:solidFill>
                  <a:schemeClr val="hlink"/>
                </a:solidFill>
                <a:hlinkClick r:id="rId10"/>
              </a:rPr>
              <a:t>https://www.susana.org/en/knowledge-hub/resources-and-publications/library/details/3630</a:t>
            </a:r>
            <a:r>
              <a:rPr lang="de-DE" sz="1400"/>
              <a:t> </a:t>
            </a:r>
            <a:endParaRPr/>
          </a:p>
          <a:p>
            <a:pPr indent="-228600" lvl="0" marL="457200" rtl="0" algn="l">
              <a:lnSpc>
                <a:spcPct val="90000"/>
              </a:lnSpc>
              <a:spcBef>
                <a:spcPts val="300"/>
              </a:spcBef>
              <a:spcAft>
                <a:spcPts val="0"/>
              </a:spcAft>
              <a:buSzPts val="2000"/>
              <a:buFont typeface="Arial"/>
              <a:buNone/>
            </a:pPr>
            <a:r>
              <a:t/>
            </a:r>
            <a:endParaRPr sz="1800"/>
          </a:p>
        </p:txBody>
      </p:sp>
      <p:sp>
        <p:nvSpPr>
          <p:cNvPr id="240" name="Google Shape;240;p44"/>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Content</a:t>
            </a:r>
            <a:endParaRPr/>
          </a:p>
        </p:txBody>
      </p:sp>
      <p:sp>
        <p:nvSpPr>
          <p:cNvPr id="241" name="Google Shape;241;p44"/>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2"/>
          <p:cNvSpPr txBox="1"/>
          <p:nvPr/>
        </p:nvSpPr>
        <p:spPr>
          <a:xfrm>
            <a:off x="464925" y="4926450"/>
            <a:ext cx="5034300" cy="13569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Funding for moderation and IT development:</a:t>
            </a:r>
            <a:endParaRPr b="0" i="0" sz="1400" u="none" cap="none" strike="noStrike">
              <a:solidFill>
                <a:srgbClr val="000000"/>
              </a:solidFill>
              <a:latin typeface="Arial"/>
              <a:ea typeface="Arial"/>
              <a:cs typeface="Arial"/>
              <a:sym typeface="Arial"/>
            </a:endParaRPr>
          </a:p>
          <a:p>
            <a:pPr indent="-323850" lvl="0" marL="457200" marR="0" rtl="0" algn="l">
              <a:lnSpc>
                <a:spcPct val="115000"/>
              </a:lnSpc>
              <a:spcBef>
                <a:spcPts val="0"/>
              </a:spcBef>
              <a:spcAft>
                <a:spcPts val="0"/>
              </a:spcAft>
              <a:buClr>
                <a:srgbClr val="000000"/>
              </a:buClr>
              <a:buSzPts val="1500"/>
              <a:buChar char="●"/>
            </a:pPr>
            <a:r>
              <a:rPr b="0" i="0" lang="de-DE" sz="1500" u="none" cap="none" strike="noStrike">
                <a:solidFill>
                  <a:srgbClr val="000000"/>
                </a:solidFill>
                <a:latin typeface="Calibri"/>
                <a:ea typeface="Calibri"/>
                <a:cs typeface="Calibri"/>
                <a:sym typeface="Calibri"/>
              </a:rPr>
              <a:t>BMGF 1, 2, 3 (1: Nov. 2012 - Apr. 2014</a:t>
            </a:r>
            <a:r>
              <a:rPr b="0" i="0" lang="de-DE" sz="1500" u="none" cap="none" strike="noStrike">
                <a:solidFill>
                  <a:srgbClr val="000000"/>
                </a:solidFill>
                <a:latin typeface="Arial"/>
                <a:ea typeface="Arial"/>
                <a:cs typeface="Arial"/>
                <a:sym typeface="Arial"/>
              </a:rPr>
              <a:t>, 2</a:t>
            </a:r>
            <a:r>
              <a:rPr b="0" i="0" lang="de-DE" sz="1500" u="none" cap="none" strike="noStrike">
                <a:solidFill>
                  <a:srgbClr val="000000"/>
                </a:solidFill>
                <a:latin typeface="Calibri"/>
                <a:ea typeface="Calibri"/>
                <a:cs typeface="Calibri"/>
                <a:sym typeface="Calibri"/>
              </a:rPr>
              <a:t>: July 2014 - Dec. 2015</a:t>
            </a:r>
            <a:r>
              <a:rPr b="0" i="0" lang="de-DE" sz="1500" u="none" cap="none" strike="noStrike">
                <a:solidFill>
                  <a:srgbClr val="000000"/>
                </a:solidFill>
                <a:latin typeface="Arial"/>
                <a:ea typeface="Arial"/>
                <a:cs typeface="Arial"/>
                <a:sym typeface="Arial"/>
              </a:rPr>
              <a:t>, </a:t>
            </a:r>
            <a:r>
              <a:rPr b="0" i="0" lang="de-DE" sz="1500" u="none" cap="none" strike="noStrike">
                <a:solidFill>
                  <a:srgbClr val="000000"/>
                </a:solidFill>
                <a:latin typeface="Calibri"/>
                <a:ea typeface="Calibri"/>
                <a:cs typeface="Calibri"/>
                <a:sym typeface="Calibri"/>
              </a:rPr>
              <a:t>3: Oct. 2016 - Oct. 2018)</a:t>
            </a:r>
            <a:endParaRPr sz="1500"/>
          </a:p>
          <a:p>
            <a:pPr indent="-323850" lvl="0" marL="457200" marR="0" rtl="0" algn="l">
              <a:lnSpc>
                <a:spcPct val="115000"/>
              </a:lnSpc>
              <a:spcBef>
                <a:spcPts val="0"/>
              </a:spcBef>
              <a:spcAft>
                <a:spcPts val="0"/>
              </a:spcAft>
              <a:buClr>
                <a:srgbClr val="000000"/>
              </a:buClr>
              <a:buSzPts val="1500"/>
              <a:buFont typeface="Calibri"/>
              <a:buChar char="●"/>
            </a:pPr>
            <a:r>
              <a:rPr b="0" i="0" lang="de-DE" sz="1500" u="none" cap="none" strike="noStrike">
                <a:solidFill>
                  <a:srgbClr val="000000"/>
                </a:solidFill>
                <a:latin typeface="Calibri"/>
                <a:ea typeface="Calibri"/>
                <a:cs typeface="Calibri"/>
                <a:sym typeface="Calibri"/>
              </a:rPr>
              <a:t>GIZ (March to Oct 2019)</a:t>
            </a:r>
            <a:endParaRPr sz="1500"/>
          </a:p>
          <a:p>
            <a:pPr indent="-323850" lvl="0" marL="457200" marR="0" rtl="0" algn="l">
              <a:lnSpc>
                <a:spcPct val="115000"/>
              </a:lnSpc>
              <a:spcBef>
                <a:spcPts val="0"/>
              </a:spcBef>
              <a:spcAft>
                <a:spcPts val="0"/>
              </a:spcAft>
              <a:buClr>
                <a:srgbClr val="000000"/>
              </a:buClr>
              <a:buSzPts val="1500"/>
              <a:buFont typeface="Calibri"/>
              <a:buChar char="●"/>
            </a:pPr>
            <a:r>
              <a:rPr b="0" i="0" lang="de-DE" sz="1500" u="none" cap="none" strike="noStrike">
                <a:solidFill>
                  <a:srgbClr val="000000"/>
                </a:solidFill>
                <a:latin typeface="Calibri"/>
                <a:ea typeface="Calibri"/>
                <a:cs typeface="Calibri"/>
                <a:sym typeface="Calibri"/>
              </a:rPr>
              <a:t>WSSCC (Nov 2019 to Dec 2020)</a:t>
            </a:r>
            <a:endParaRPr b="0" i="0" sz="1500" u="none" cap="none" strike="noStrike">
              <a:solidFill>
                <a:srgbClr val="000000"/>
              </a:solidFill>
              <a:latin typeface="Arial"/>
              <a:ea typeface="Arial"/>
              <a:cs typeface="Arial"/>
              <a:sym typeface="Arial"/>
            </a:endParaRPr>
          </a:p>
        </p:txBody>
      </p:sp>
      <p:cxnSp>
        <p:nvCxnSpPr>
          <p:cNvPr id="398" name="Google Shape;398;p62"/>
          <p:cNvCxnSpPr/>
          <p:nvPr/>
        </p:nvCxnSpPr>
        <p:spPr>
          <a:xfrm flipH="1" rot="10800000">
            <a:off x="924370" y="2393160"/>
            <a:ext cx="1102800" cy="10800"/>
          </a:xfrm>
          <a:prstGeom prst="straightConnector1">
            <a:avLst/>
          </a:prstGeom>
          <a:noFill/>
          <a:ln cap="flat" cmpd="sng" w="31750">
            <a:solidFill>
              <a:schemeClr val="accent1"/>
            </a:solidFill>
            <a:prstDash val="solid"/>
            <a:miter lim="800000"/>
            <a:headEnd len="med" w="med" type="stealth"/>
            <a:tailEnd len="med" w="med" type="stealth"/>
          </a:ln>
        </p:spPr>
      </p:cxnSp>
      <p:cxnSp>
        <p:nvCxnSpPr>
          <p:cNvPr id="399" name="Google Shape;399;p62"/>
          <p:cNvCxnSpPr/>
          <p:nvPr/>
        </p:nvCxnSpPr>
        <p:spPr>
          <a:xfrm>
            <a:off x="2318020" y="2393194"/>
            <a:ext cx="1624500" cy="0"/>
          </a:xfrm>
          <a:prstGeom prst="straightConnector1">
            <a:avLst/>
          </a:prstGeom>
          <a:noFill/>
          <a:ln cap="flat" cmpd="sng" w="31750">
            <a:solidFill>
              <a:schemeClr val="accent1"/>
            </a:solidFill>
            <a:prstDash val="solid"/>
            <a:miter lim="800000"/>
            <a:headEnd len="med" w="med" type="stealth"/>
            <a:tailEnd len="med" w="med" type="stealth"/>
          </a:ln>
        </p:spPr>
      </p:cxnSp>
      <p:cxnSp>
        <p:nvCxnSpPr>
          <p:cNvPr id="400" name="Google Shape;400;p62"/>
          <p:cNvCxnSpPr/>
          <p:nvPr/>
        </p:nvCxnSpPr>
        <p:spPr>
          <a:xfrm>
            <a:off x="4839297" y="2383817"/>
            <a:ext cx="2253900" cy="0"/>
          </a:xfrm>
          <a:prstGeom prst="straightConnector1">
            <a:avLst/>
          </a:prstGeom>
          <a:noFill/>
          <a:ln cap="flat" cmpd="sng" w="31750">
            <a:solidFill>
              <a:schemeClr val="accent1"/>
            </a:solidFill>
            <a:prstDash val="solid"/>
            <a:miter lim="800000"/>
            <a:headEnd len="med" w="med" type="stealth"/>
            <a:tailEnd len="med" w="med" type="stealth"/>
          </a:ln>
        </p:spPr>
      </p:cxnSp>
      <p:sp>
        <p:nvSpPr>
          <p:cNvPr id="401" name="Google Shape;401;p62"/>
          <p:cNvSpPr txBox="1"/>
          <p:nvPr/>
        </p:nvSpPr>
        <p:spPr>
          <a:xfrm>
            <a:off x="1155054" y="2034378"/>
            <a:ext cx="8403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u="none" cap="none" strike="noStrike">
                <a:solidFill>
                  <a:srgbClr val="4472C4"/>
                </a:solidFill>
                <a:latin typeface="Calibri"/>
                <a:ea typeface="Calibri"/>
                <a:cs typeface="Calibri"/>
                <a:sym typeface="Calibri"/>
              </a:rPr>
              <a:t>BMGF 1</a:t>
            </a:r>
            <a:endParaRPr b="0" i="0" u="none" cap="none" strike="noStrike">
              <a:solidFill>
                <a:srgbClr val="4472C4"/>
              </a:solidFill>
              <a:latin typeface="Calibri"/>
              <a:ea typeface="Calibri"/>
              <a:cs typeface="Calibri"/>
              <a:sym typeface="Calibri"/>
            </a:endParaRPr>
          </a:p>
        </p:txBody>
      </p:sp>
      <p:sp>
        <p:nvSpPr>
          <p:cNvPr id="402" name="Google Shape;402;p62"/>
          <p:cNvSpPr txBox="1"/>
          <p:nvPr/>
        </p:nvSpPr>
        <p:spPr>
          <a:xfrm>
            <a:off x="2686739" y="2034378"/>
            <a:ext cx="8403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u="none" cap="none" strike="noStrike">
                <a:solidFill>
                  <a:srgbClr val="4472C4"/>
                </a:solidFill>
                <a:latin typeface="Calibri"/>
                <a:ea typeface="Calibri"/>
                <a:cs typeface="Calibri"/>
                <a:sym typeface="Calibri"/>
              </a:rPr>
              <a:t>BMGF 2</a:t>
            </a:r>
            <a:endParaRPr b="0" i="0" u="none" cap="none" strike="noStrike">
              <a:solidFill>
                <a:srgbClr val="4472C4"/>
              </a:solidFill>
              <a:latin typeface="Calibri"/>
              <a:ea typeface="Calibri"/>
              <a:cs typeface="Calibri"/>
              <a:sym typeface="Calibri"/>
            </a:endParaRPr>
          </a:p>
        </p:txBody>
      </p:sp>
      <p:sp>
        <p:nvSpPr>
          <p:cNvPr id="403" name="Google Shape;403;p62"/>
          <p:cNvSpPr txBox="1"/>
          <p:nvPr/>
        </p:nvSpPr>
        <p:spPr>
          <a:xfrm>
            <a:off x="5754138" y="2030717"/>
            <a:ext cx="7599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u="none" cap="none" strike="noStrike">
                <a:solidFill>
                  <a:srgbClr val="4472C4"/>
                </a:solidFill>
                <a:latin typeface="Calibri"/>
                <a:ea typeface="Calibri"/>
                <a:cs typeface="Calibri"/>
                <a:sym typeface="Calibri"/>
              </a:rPr>
              <a:t>BMGF 3</a:t>
            </a:r>
            <a:endParaRPr b="0" i="0" u="none" cap="none" strike="noStrike">
              <a:solidFill>
                <a:srgbClr val="4472C4"/>
              </a:solidFill>
              <a:latin typeface="Calibri"/>
              <a:ea typeface="Calibri"/>
              <a:cs typeface="Calibri"/>
              <a:sym typeface="Calibri"/>
            </a:endParaRPr>
          </a:p>
        </p:txBody>
      </p:sp>
      <p:cxnSp>
        <p:nvCxnSpPr>
          <p:cNvPr id="404" name="Google Shape;404;p62"/>
          <p:cNvCxnSpPr/>
          <p:nvPr/>
        </p:nvCxnSpPr>
        <p:spPr>
          <a:xfrm rot="10800000">
            <a:off x="7384349" y="3684040"/>
            <a:ext cx="0" cy="525600"/>
          </a:xfrm>
          <a:prstGeom prst="straightConnector1">
            <a:avLst/>
          </a:prstGeom>
          <a:noFill/>
          <a:ln cap="flat" cmpd="sng" w="19050">
            <a:solidFill>
              <a:schemeClr val="accent2"/>
            </a:solidFill>
            <a:prstDash val="solid"/>
            <a:miter lim="800000"/>
            <a:headEnd len="sm" w="sm" type="none"/>
            <a:tailEnd len="med" w="med" type="stealth"/>
          </a:ln>
        </p:spPr>
      </p:cxnSp>
      <p:sp>
        <p:nvSpPr>
          <p:cNvPr id="405" name="Google Shape;405;p62"/>
          <p:cNvSpPr txBox="1"/>
          <p:nvPr/>
        </p:nvSpPr>
        <p:spPr>
          <a:xfrm>
            <a:off x="1092530" y="855023"/>
            <a:ext cx="7728000" cy="867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54F72"/>
              </a:buClr>
              <a:buSzPts val="3108"/>
              <a:buFont typeface="Times"/>
              <a:buNone/>
            </a:pPr>
            <a:r>
              <a:rPr b="1" lang="de-DE" sz="2590">
                <a:latin typeface="Calibri"/>
                <a:ea typeface="Calibri"/>
                <a:cs typeface="Calibri"/>
                <a:sym typeface="Calibri"/>
              </a:rPr>
              <a:t>F</a:t>
            </a:r>
            <a:r>
              <a:rPr b="1" i="0" lang="de-DE" sz="2590" u="none" cap="none" strike="noStrike">
                <a:solidFill>
                  <a:srgbClr val="000000"/>
                </a:solidFill>
                <a:latin typeface="Calibri"/>
                <a:ea typeface="Calibri"/>
                <a:cs typeface="Calibri"/>
                <a:sym typeface="Calibri"/>
              </a:rPr>
              <a:t>orum posts </a:t>
            </a:r>
            <a:r>
              <a:rPr b="1" lang="de-DE" sz="2590">
                <a:latin typeface="Calibri"/>
                <a:ea typeface="Calibri"/>
                <a:cs typeface="Calibri"/>
                <a:sym typeface="Calibri"/>
              </a:rPr>
              <a:t>and</a:t>
            </a:r>
            <a:r>
              <a:rPr b="1" i="0" lang="de-DE" sz="2590" u="none" cap="none" strike="noStrike">
                <a:solidFill>
                  <a:srgbClr val="000000"/>
                </a:solidFill>
                <a:latin typeface="Calibri"/>
                <a:ea typeface="Calibri"/>
                <a:cs typeface="Calibri"/>
                <a:sym typeface="Calibri"/>
              </a:rPr>
              <a:t> new members per month </a:t>
            </a:r>
            <a:endParaRPr b="1" i="0" sz="259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954F72"/>
              </a:buClr>
              <a:buSzPts val="3108"/>
              <a:buFont typeface="Times"/>
              <a:buNone/>
            </a:pPr>
            <a:r>
              <a:rPr b="1" i="0" lang="de-DE" sz="1600" u="none" cap="none" strike="noStrike">
                <a:solidFill>
                  <a:srgbClr val="000000"/>
                </a:solidFill>
                <a:latin typeface="Calibri"/>
                <a:ea typeface="Calibri"/>
                <a:cs typeface="Calibri"/>
                <a:sym typeface="Calibri"/>
              </a:rPr>
              <a:t>(during different funding phases, 2011-2020)</a:t>
            </a:r>
            <a:endParaRPr b="1" i="0" sz="1600" u="none" cap="none" strike="noStrike">
              <a:solidFill>
                <a:srgbClr val="000000"/>
              </a:solidFill>
              <a:latin typeface="Calibri"/>
              <a:ea typeface="Calibri"/>
              <a:cs typeface="Calibri"/>
              <a:sym typeface="Calibri"/>
            </a:endParaRPr>
          </a:p>
        </p:txBody>
      </p:sp>
      <p:sp>
        <p:nvSpPr>
          <p:cNvPr id="406" name="Google Shape;406;p62"/>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pic>
        <p:nvPicPr>
          <p:cNvPr descr="A screenshot of a cell phone&#10;&#10;Description automatically generated" id="407" name="Google Shape;407;p62"/>
          <p:cNvPicPr preferRelativeResize="0"/>
          <p:nvPr/>
        </p:nvPicPr>
        <p:blipFill rotWithShape="1">
          <a:blip r:embed="rId3">
            <a:alphaModFix/>
          </a:blip>
          <a:srcRect b="0" l="0" r="92136" t="0"/>
          <a:stretch/>
        </p:blipFill>
        <p:spPr>
          <a:xfrm>
            <a:off x="53277" y="2602350"/>
            <a:ext cx="835065" cy="2065527"/>
          </a:xfrm>
          <a:prstGeom prst="rect">
            <a:avLst/>
          </a:prstGeom>
          <a:noFill/>
          <a:ln>
            <a:noFill/>
          </a:ln>
        </p:spPr>
      </p:pic>
      <p:pic>
        <p:nvPicPr>
          <p:cNvPr descr="A screenshot of a cell phone&#10;&#10;Description automatically generated" id="408" name="Google Shape;408;p62"/>
          <p:cNvPicPr preferRelativeResize="0"/>
          <p:nvPr/>
        </p:nvPicPr>
        <p:blipFill rotWithShape="1">
          <a:blip r:embed="rId3">
            <a:alphaModFix/>
          </a:blip>
          <a:srcRect b="0" l="22654" r="0" t="0"/>
          <a:stretch/>
        </p:blipFill>
        <p:spPr>
          <a:xfrm>
            <a:off x="1064275" y="2624050"/>
            <a:ext cx="8035431" cy="2043827"/>
          </a:xfrm>
          <a:prstGeom prst="rect">
            <a:avLst/>
          </a:prstGeom>
          <a:noFill/>
          <a:ln>
            <a:noFill/>
          </a:ln>
        </p:spPr>
      </p:pic>
      <p:sp>
        <p:nvSpPr>
          <p:cNvPr id="409" name="Google Shape;409;p62"/>
          <p:cNvSpPr txBox="1"/>
          <p:nvPr/>
        </p:nvSpPr>
        <p:spPr>
          <a:xfrm>
            <a:off x="733404" y="2956309"/>
            <a:ext cx="7569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FF0000"/>
                </a:solidFill>
                <a:latin typeface="Calibri"/>
                <a:ea typeface="Calibri"/>
                <a:cs typeface="Calibri"/>
                <a:sym typeface="Calibri"/>
              </a:rPr>
              <a:t>[...]</a:t>
            </a:r>
            <a:endParaRPr b="0" i="0" sz="1600" u="none" cap="none" strike="noStrike">
              <a:solidFill>
                <a:srgbClr val="FF0000"/>
              </a:solidFill>
              <a:latin typeface="Calibri"/>
              <a:ea typeface="Calibri"/>
              <a:cs typeface="Calibri"/>
              <a:sym typeface="Calibri"/>
            </a:endParaRPr>
          </a:p>
        </p:txBody>
      </p:sp>
      <p:cxnSp>
        <p:nvCxnSpPr>
          <p:cNvPr id="410" name="Google Shape;410;p62"/>
          <p:cNvCxnSpPr/>
          <p:nvPr/>
        </p:nvCxnSpPr>
        <p:spPr>
          <a:xfrm rot="10800000">
            <a:off x="8325660" y="2392009"/>
            <a:ext cx="914700" cy="3600"/>
          </a:xfrm>
          <a:prstGeom prst="straightConnector1">
            <a:avLst/>
          </a:prstGeom>
          <a:noFill/>
          <a:ln cap="flat" cmpd="sng" w="38100">
            <a:solidFill>
              <a:schemeClr val="accent1"/>
            </a:solidFill>
            <a:prstDash val="solid"/>
            <a:round/>
            <a:headEnd len="sm" w="sm" type="none"/>
            <a:tailEnd len="med" w="med" type="stealth"/>
          </a:ln>
        </p:spPr>
      </p:cxnSp>
      <p:sp>
        <p:nvSpPr>
          <p:cNvPr id="411" name="Google Shape;411;p62"/>
          <p:cNvSpPr txBox="1"/>
          <p:nvPr/>
        </p:nvSpPr>
        <p:spPr>
          <a:xfrm>
            <a:off x="8334775" y="2007000"/>
            <a:ext cx="9147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u="none" cap="none" strike="noStrike">
                <a:solidFill>
                  <a:srgbClr val="4472C4"/>
                </a:solidFill>
                <a:latin typeface="Calibri"/>
                <a:ea typeface="Calibri"/>
                <a:cs typeface="Calibri"/>
                <a:sym typeface="Calibri"/>
              </a:rPr>
              <a:t>WSSCC 1</a:t>
            </a:r>
            <a:endParaRPr b="0" i="0" u="none" cap="none" strike="noStrike">
              <a:solidFill>
                <a:srgbClr val="4472C4"/>
              </a:solidFill>
              <a:latin typeface="Calibri"/>
              <a:ea typeface="Calibri"/>
              <a:cs typeface="Calibri"/>
              <a:sym typeface="Calibri"/>
            </a:endParaRPr>
          </a:p>
        </p:txBody>
      </p:sp>
      <p:sp>
        <p:nvSpPr>
          <p:cNvPr id="412" name="Google Shape;412;p62"/>
          <p:cNvSpPr txBox="1"/>
          <p:nvPr/>
        </p:nvSpPr>
        <p:spPr>
          <a:xfrm>
            <a:off x="7742157" y="2012384"/>
            <a:ext cx="7599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u="none" cap="none" strike="noStrike">
                <a:solidFill>
                  <a:srgbClr val="4472C4"/>
                </a:solidFill>
                <a:latin typeface="Calibri"/>
                <a:ea typeface="Calibri"/>
                <a:cs typeface="Calibri"/>
                <a:sym typeface="Calibri"/>
              </a:rPr>
              <a:t>GIZ</a:t>
            </a:r>
            <a:endParaRPr b="0" i="0" u="none" cap="none" strike="noStrike">
              <a:solidFill>
                <a:srgbClr val="4472C4"/>
              </a:solidFill>
              <a:latin typeface="Calibri"/>
              <a:ea typeface="Calibri"/>
              <a:cs typeface="Calibri"/>
              <a:sym typeface="Calibri"/>
            </a:endParaRPr>
          </a:p>
        </p:txBody>
      </p:sp>
      <p:cxnSp>
        <p:nvCxnSpPr>
          <p:cNvPr id="413" name="Google Shape;413;p62"/>
          <p:cNvCxnSpPr/>
          <p:nvPr/>
        </p:nvCxnSpPr>
        <p:spPr>
          <a:xfrm>
            <a:off x="7608991" y="2392116"/>
            <a:ext cx="647100" cy="0"/>
          </a:xfrm>
          <a:prstGeom prst="straightConnector1">
            <a:avLst/>
          </a:prstGeom>
          <a:noFill/>
          <a:ln cap="flat" cmpd="sng" w="31750">
            <a:solidFill>
              <a:schemeClr val="accent1"/>
            </a:solidFill>
            <a:prstDash val="solid"/>
            <a:miter lim="800000"/>
            <a:headEnd len="med" w="med" type="stealth"/>
            <a:tailEnd len="med" w="med" type="stealth"/>
          </a:ln>
        </p:spPr>
      </p:cxnSp>
      <p:sp>
        <p:nvSpPr>
          <p:cNvPr id="414" name="Google Shape;414;p62"/>
          <p:cNvSpPr txBox="1"/>
          <p:nvPr/>
        </p:nvSpPr>
        <p:spPr>
          <a:xfrm>
            <a:off x="5754150" y="4896325"/>
            <a:ext cx="3407700" cy="71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0000"/>
              </a:buClr>
              <a:buSzPts val="1400"/>
              <a:buFont typeface="Calibri"/>
              <a:buChar char="●"/>
            </a:pPr>
            <a:r>
              <a:rPr lang="de-DE">
                <a:solidFill>
                  <a:srgbClr val="FF0000"/>
                </a:solidFill>
                <a:latin typeface="Calibri"/>
                <a:ea typeface="Calibri"/>
                <a:cs typeface="Calibri"/>
                <a:sym typeface="Calibri"/>
              </a:rPr>
              <a:t>New members surprisingly constant</a:t>
            </a:r>
            <a:endParaRPr>
              <a:solidFill>
                <a:srgbClr val="FF0000"/>
              </a:solidFill>
              <a:latin typeface="Calibri"/>
              <a:ea typeface="Calibri"/>
              <a:cs typeface="Calibri"/>
              <a:sym typeface="Calibri"/>
            </a:endParaRPr>
          </a:p>
          <a:p>
            <a:pPr indent="-317500" lvl="0" marL="457200" rtl="0" algn="l">
              <a:spcBef>
                <a:spcPts val="0"/>
              </a:spcBef>
              <a:spcAft>
                <a:spcPts val="0"/>
              </a:spcAft>
              <a:buClr>
                <a:srgbClr val="FF0000"/>
              </a:buClr>
              <a:buSzPts val="1400"/>
              <a:buFont typeface="Calibri"/>
              <a:buChar char="●"/>
            </a:pPr>
            <a:r>
              <a:rPr lang="de-DE">
                <a:solidFill>
                  <a:srgbClr val="FF0000"/>
                </a:solidFill>
                <a:latin typeface="Calibri"/>
                <a:ea typeface="Calibri"/>
                <a:cs typeface="Calibri"/>
                <a:sym typeface="Calibri"/>
              </a:rPr>
              <a:t>Posts per month varies widely</a:t>
            </a:r>
            <a:endParaRPr>
              <a:solidFill>
                <a:srgbClr val="FF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63"/>
          <p:cNvPicPr preferRelativeResize="0"/>
          <p:nvPr/>
        </p:nvPicPr>
        <p:blipFill>
          <a:blip r:embed="rId3">
            <a:alphaModFix/>
          </a:blip>
          <a:stretch>
            <a:fillRect/>
          </a:stretch>
        </p:blipFill>
        <p:spPr>
          <a:xfrm>
            <a:off x="133550" y="1321694"/>
            <a:ext cx="8852800" cy="4444431"/>
          </a:xfrm>
          <a:prstGeom prst="rect">
            <a:avLst/>
          </a:prstGeom>
          <a:noFill/>
          <a:ln>
            <a:noFill/>
          </a:ln>
        </p:spPr>
      </p:pic>
      <p:sp>
        <p:nvSpPr>
          <p:cNvPr id="421" name="Google Shape;421;p63"/>
          <p:cNvSpPr txBox="1"/>
          <p:nvPr>
            <p:ph idx="2" type="body"/>
          </p:nvPr>
        </p:nvSpPr>
        <p:spPr>
          <a:xfrm>
            <a:off x="1187624" y="764704"/>
            <a:ext cx="7632600" cy="576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108"/>
              <a:buFont typeface="Times"/>
              <a:buNone/>
            </a:pPr>
            <a:r>
              <a:rPr lang="de-DE" sz="2590"/>
              <a:t>Forum page actions and visits per month (2011-2020)</a:t>
            </a:r>
            <a:endParaRPr/>
          </a:p>
        </p:txBody>
      </p:sp>
      <p:sp>
        <p:nvSpPr>
          <p:cNvPr id="422" name="Google Shape;422;p63"/>
          <p:cNvSpPr txBox="1"/>
          <p:nvPr/>
        </p:nvSpPr>
        <p:spPr>
          <a:xfrm>
            <a:off x="203200" y="6237288"/>
            <a:ext cx="3216300" cy="184200"/>
          </a:xfrm>
          <a:prstGeom prst="rect">
            <a:avLst/>
          </a:prstGeom>
          <a:solidFill>
            <a:schemeClr val="lt1"/>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Calibri"/>
              <a:ea typeface="Calibri"/>
              <a:cs typeface="Calibri"/>
              <a:sym typeface="Calibri"/>
            </a:endParaRPr>
          </a:p>
        </p:txBody>
      </p:sp>
      <p:sp>
        <p:nvSpPr>
          <p:cNvPr id="423" name="Google Shape;423;p63"/>
          <p:cNvSpPr txBox="1"/>
          <p:nvPr/>
        </p:nvSpPr>
        <p:spPr>
          <a:xfrm>
            <a:off x="4170701" y="5593550"/>
            <a:ext cx="4698900" cy="923400"/>
          </a:xfrm>
          <a:prstGeom prst="rect">
            <a:avLst/>
          </a:prstGeom>
          <a:solidFill>
            <a:schemeClr val="lt1"/>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Calibri"/>
                <a:ea typeface="Calibri"/>
                <a:cs typeface="Calibri"/>
                <a:sym typeface="Calibri"/>
              </a:rPr>
              <a:t>From 1 Nov 2014 onwards, the data shown here is by Piwik. Prior to that it was from Google Analytics.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cxnSp>
        <p:nvCxnSpPr>
          <p:cNvPr id="424" name="Google Shape;424;p63"/>
          <p:cNvCxnSpPr/>
          <p:nvPr/>
        </p:nvCxnSpPr>
        <p:spPr>
          <a:xfrm flipH="1" rot="10800000">
            <a:off x="1311400" y="5051075"/>
            <a:ext cx="994500" cy="796500"/>
          </a:xfrm>
          <a:prstGeom prst="straightConnector1">
            <a:avLst/>
          </a:prstGeom>
          <a:noFill/>
          <a:ln cap="flat" cmpd="sng" w="25400">
            <a:solidFill>
              <a:srgbClr val="FF0000"/>
            </a:solidFill>
            <a:prstDash val="solid"/>
            <a:miter lim="800000"/>
            <a:headEnd len="sm" w="sm" type="none"/>
            <a:tailEnd len="med" w="med" type="stealth"/>
          </a:ln>
        </p:spPr>
      </p:cxnSp>
      <p:sp>
        <p:nvSpPr>
          <p:cNvPr id="425" name="Google Shape;425;p63"/>
          <p:cNvSpPr txBox="1"/>
          <p:nvPr/>
        </p:nvSpPr>
        <p:spPr>
          <a:xfrm>
            <a:off x="506177" y="5716606"/>
            <a:ext cx="8586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0000"/>
                </a:solidFill>
                <a:latin typeface="Calibri"/>
                <a:ea typeface="Calibri"/>
                <a:cs typeface="Calibri"/>
                <a:sym typeface="Calibri"/>
              </a:rPr>
              <a:t>Technical problem with data collection</a:t>
            </a:r>
            <a:endParaRPr b="0" i="0" sz="1200" u="none" cap="none" strike="noStrike">
              <a:solidFill>
                <a:srgbClr val="FF0000"/>
              </a:solidFill>
              <a:latin typeface="Calibri"/>
              <a:ea typeface="Calibri"/>
              <a:cs typeface="Calibri"/>
              <a:sym typeface="Calibri"/>
            </a:endParaRPr>
          </a:p>
        </p:txBody>
      </p:sp>
      <p:sp>
        <p:nvSpPr>
          <p:cNvPr id="426" name="Google Shape;426;p63"/>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427" name="Google Shape;427;p63"/>
          <p:cNvSpPr txBox="1"/>
          <p:nvPr>
            <p:ph idx="1" type="body"/>
          </p:nvPr>
        </p:nvSpPr>
        <p:spPr>
          <a:xfrm>
            <a:off x="1503225" y="6315375"/>
            <a:ext cx="7240800" cy="525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de-DE" sz="1200"/>
              <a:t>Page actions</a:t>
            </a:r>
            <a:r>
              <a:rPr lang="de-DE" sz="1200"/>
              <a:t>: Counts any site loads, downloads, video playbacks etc. from any kind of users</a:t>
            </a:r>
            <a:endParaRPr sz="1200"/>
          </a:p>
          <a:p>
            <a:pPr indent="0" lvl="0" marL="0" rtl="0" algn="l">
              <a:lnSpc>
                <a:spcPct val="90000"/>
              </a:lnSpc>
              <a:spcBef>
                <a:spcPts val="600"/>
              </a:spcBef>
              <a:spcAft>
                <a:spcPts val="0"/>
              </a:spcAft>
              <a:buNone/>
            </a:pPr>
            <a:r>
              <a:rPr b="1" lang="de-DE" sz="1200"/>
              <a:t>Visits</a:t>
            </a:r>
            <a:r>
              <a:rPr lang="de-DE" sz="1200"/>
              <a:t>: Value of the sum of unique users from a defined location and device within a defined time period</a:t>
            </a:r>
            <a:endParaRPr sz="1200"/>
          </a:p>
        </p:txBody>
      </p:sp>
      <p:sp>
        <p:nvSpPr>
          <p:cNvPr id="428" name="Google Shape;428;p63"/>
          <p:cNvSpPr txBox="1"/>
          <p:nvPr/>
        </p:nvSpPr>
        <p:spPr>
          <a:xfrm>
            <a:off x="1836890" y="1978241"/>
            <a:ext cx="10851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0000"/>
                </a:solidFill>
                <a:latin typeface="Calibri"/>
                <a:ea typeface="Calibri"/>
                <a:cs typeface="Calibri"/>
                <a:sym typeface="Calibri"/>
              </a:rPr>
              <a:t>Page actions</a:t>
            </a:r>
            <a:endParaRPr b="0" i="0" sz="1200" u="none" cap="none" strike="noStrike">
              <a:solidFill>
                <a:srgbClr val="FF0000"/>
              </a:solidFill>
              <a:latin typeface="Calibri"/>
              <a:ea typeface="Calibri"/>
              <a:cs typeface="Calibri"/>
              <a:sym typeface="Calibri"/>
            </a:endParaRPr>
          </a:p>
        </p:txBody>
      </p:sp>
      <p:sp>
        <p:nvSpPr>
          <p:cNvPr id="429" name="Google Shape;429;p63"/>
          <p:cNvSpPr txBox="1"/>
          <p:nvPr/>
        </p:nvSpPr>
        <p:spPr>
          <a:xfrm>
            <a:off x="2458445" y="3707869"/>
            <a:ext cx="10851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FF0000"/>
                </a:solidFill>
                <a:latin typeface="Calibri"/>
                <a:ea typeface="Calibri"/>
                <a:cs typeface="Calibri"/>
                <a:sym typeface="Calibri"/>
              </a:rPr>
              <a:t>Visits</a:t>
            </a:r>
            <a:endParaRPr b="0" i="0" sz="1200" u="none" cap="none" strike="noStrike">
              <a:solidFill>
                <a:srgbClr val="FF0000"/>
              </a:solidFill>
              <a:latin typeface="Calibri"/>
              <a:ea typeface="Calibri"/>
              <a:cs typeface="Calibri"/>
              <a:sym typeface="Calibri"/>
            </a:endParaRPr>
          </a:p>
        </p:txBody>
      </p:sp>
      <p:cxnSp>
        <p:nvCxnSpPr>
          <p:cNvPr id="430" name="Google Shape;430;p63"/>
          <p:cNvCxnSpPr/>
          <p:nvPr/>
        </p:nvCxnSpPr>
        <p:spPr>
          <a:xfrm>
            <a:off x="2968065" y="3966712"/>
            <a:ext cx="381600" cy="245400"/>
          </a:xfrm>
          <a:prstGeom prst="straightConnector1">
            <a:avLst/>
          </a:prstGeom>
          <a:noFill/>
          <a:ln cap="flat" cmpd="sng" w="25400">
            <a:solidFill>
              <a:srgbClr val="FF0000"/>
            </a:solidFill>
            <a:prstDash val="solid"/>
            <a:miter lim="800000"/>
            <a:headEnd len="sm" w="sm" type="none"/>
            <a:tailEnd len="med" w="med" type="stealth"/>
          </a:ln>
        </p:spPr>
      </p:cxnSp>
      <p:cxnSp>
        <p:nvCxnSpPr>
          <p:cNvPr id="431" name="Google Shape;431;p63"/>
          <p:cNvCxnSpPr/>
          <p:nvPr/>
        </p:nvCxnSpPr>
        <p:spPr>
          <a:xfrm>
            <a:off x="2458453" y="2220110"/>
            <a:ext cx="463500" cy="249900"/>
          </a:xfrm>
          <a:prstGeom prst="straightConnector1">
            <a:avLst/>
          </a:prstGeom>
          <a:noFill/>
          <a:ln cap="flat" cmpd="sng" w="25400">
            <a:solidFill>
              <a:srgbClr val="FF0000"/>
            </a:solidFill>
            <a:prstDash val="solid"/>
            <a:miter lim="800000"/>
            <a:headEnd len="sm" w="sm" type="none"/>
            <a:tailEnd len="med" w="med" type="stealth"/>
          </a:ln>
        </p:spPr>
      </p:cxnSp>
      <p:sp>
        <p:nvSpPr>
          <p:cNvPr id="432" name="Google Shape;432;p63"/>
          <p:cNvSpPr/>
          <p:nvPr/>
        </p:nvSpPr>
        <p:spPr>
          <a:xfrm rot="10800000">
            <a:off x="7986750" y="2073600"/>
            <a:ext cx="999600" cy="25269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3" name="Google Shape;433;p63"/>
          <p:cNvSpPr txBox="1"/>
          <p:nvPr/>
        </p:nvSpPr>
        <p:spPr>
          <a:xfrm>
            <a:off x="7848900" y="1264800"/>
            <a:ext cx="1295100" cy="10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solidFill>
                  <a:srgbClr val="FF0000"/>
                </a:solidFill>
                <a:latin typeface="Calibri"/>
                <a:ea typeface="Calibri"/>
                <a:cs typeface="Calibri"/>
                <a:sym typeface="Calibri"/>
              </a:rPr>
              <a:t>More page actions and visits in 2020</a:t>
            </a:r>
            <a:endParaRPr>
              <a:solidFill>
                <a:srgbClr val="FF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4"/>
          <p:cNvSpPr txBox="1"/>
          <p:nvPr>
            <p:ph idx="2" type="body"/>
          </p:nvPr>
        </p:nvSpPr>
        <p:spPr>
          <a:xfrm>
            <a:off x="1347423" y="2267003"/>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sz="2800"/>
              <a:t>3. </a:t>
            </a:r>
            <a:r>
              <a:rPr lang="de-DE"/>
              <a:t>R</a:t>
            </a:r>
            <a:r>
              <a:rPr lang="de-DE" sz="2800"/>
              <a:t>esults from forum user survey</a:t>
            </a:r>
            <a:endParaRPr/>
          </a:p>
          <a:p>
            <a:pPr indent="-228600" lvl="0" marL="457200" marR="0" rtl="0" algn="l">
              <a:lnSpc>
                <a:spcPct val="100000"/>
              </a:lnSpc>
              <a:spcBef>
                <a:spcPts val="560"/>
              </a:spcBef>
              <a:spcAft>
                <a:spcPts val="0"/>
              </a:spcAft>
              <a:buClr>
                <a:schemeClr val="folHlink"/>
              </a:buClr>
              <a:buSzPts val="3360"/>
              <a:buFont typeface="Times"/>
              <a:buNone/>
            </a:pPr>
            <a:r>
              <a:t/>
            </a:r>
            <a:endParaRPr sz="2800"/>
          </a:p>
        </p:txBody>
      </p:sp>
      <p:sp>
        <p:nvSpPr>
          <p:cNvPr id="439" name="Google Shape;439;p64"/>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
        <p:nvSpPr>
          <p:cNvPr id="440" name="Google Shape;440;p64"/>
          <p:cNvSpPr txBox="1"/>
          <p:nvPr/>
        </p:nvSpPr>
        <p:spPr>
          <a:xfrm>
            <a:off x="542725" y="1203850"/>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u="sng">
                <a:solidFill>
                  <a:schemeClr val="hlink"/>
                </a:solidFill>
                <a:latin typeface="Calibri"/>
                <a:ea typeface="Calibri"/>
                <a:cs typeface="Calibri"/>
                <a:sym typeface="Calibri"/>
                <a:hlinkClick action="ppaction://hlinksldjump" r:id="rId3"/>
              </a:rPr>
              <a:t>back</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5"/>
          <p:cNvSpPr txBox="1"/>
          <p:nvPr>
            <p:ph idx="1" type="body"/>
          </p:nvPr>
        </p:nvSpPr>
        <p:spPr>
          <a:xfrm>
            <a:off x="709450" y="1472200"/>
            <a:ext cx="8260200" cy="4608600"/>
          </a:xfrm>
          <a:prstGeom prst="rect">
            <a:avLst/>
          </a:prstGeom>
        </p:spPr>
        <p:txBody>
          <a:bodyPr anchorCtr="0" anchor="t" bIns="45700" lIns="91425" spcFirstLastPara="1" rIns="91425" wrap="square" tIns="45700">
            <a:noAutofit/>
          </a:bodyPr>
          <a:lstStyle/>
          <a:p>
            <a:pPr indent="-330200" lvl="0" marL="457200" marR="0" rtl="0" algn="l">
              <a:lnSpc>
                <a:spcPct val="100000"/>
              </a:lnSpc>
              <a:spcBef>
                <a:spcPts val="0"/>
              </a:spcBef>
              <a:spcAft>
                <a:spcPts val="0"/>
              </a:spcAft>
              <a:buSzPts val="1600"/>
              <a:buAutoNum type="arabicPeriod"/>
            </a:pPr>
            <a:r>
              <a:rPr lang="de-DE" sz="1600"/>
              <a:t>538 people filled in the survey </a:t>
            </a:r>
            <a:r>
              <a:rPr lang="de-DE" sz="1600"/>
              <a:t>from 22 July - 16 Sept. 2020 (24% of respondents work for local NGO; 67% from developing countries; 33% female).</a:t>
            </a:r>
            <a:endParaRPr sz="1600"/>
          </a:p>
          <a:p>
            <a:pPr indent="-330200" lvl="0" marL="457200" marR="0" rtl="0" algn="l">
              <a:lnSpc>
                <a:spcPct val="100000"/>
              </a:lnSpc>
              <a:spcBef>
                <a:spcPts val="0"/>
              </a:spcBef>
              <a:spcAft>
                <a:spcPts val="0"/>
              </a:spcAft>
              <a:buSzPts val="1600"/>
              <a:buAutoNum type="arabicPeriod"/>
            </a:pPr>
            <a:r>
              <a:rPr lang="de-DE" sz="1600"/>
              <a:t>63% said the Forum is valuable or very valuable.</a:t>
            </a:r>
            <a:endParaRPr sz="1600"/>
          </a:p>
          <a:p>
            <a:pPr indent="-330200" lvl="0" marL="457200" marR="0" rtl="0" algn="l">
              <a:lnSpc>
                <a:spcPct val="100000"/>
              </a:lnSpc>
              <a:spcBef>
                <a:spcPts val="0"/>
              </a:spcBef>
              <a:spcAft>
                <a:spcPts val="0"/>
              </a:spcAft>
              <a:buSzPts val="1600"/>
              <a:buAutoNum type="arabicPeriod"/>
            </a:pPr>
            <a:r>
              <a:rPr lang="de-DE" sz="1600"/>
              <a:t>“Learning and gaining in-depth knowledge” was the most important activity when using the Forum.</a:t>
            </a:r>
            <a:endParaRPr sz="1600"/>
          </a:p>
          <a:p>
            <a:pPr indent="-330200" lvl="0" marL="457200" marR="0" rtl="0" algn="l">
              <a:lnSpc>
                <a:spcPct val="100000"/>
              </a:lnSpc>
              <a:spcBef>
                <a:spcPts val="0"/>
              </a:spcBef>
              <a:spcAft>
                <a:spcPts val="0"/>
              </a:spcAft>
              <a:buSzPts val="1600"/>
              <a:buAutoNum type="arabicPeriod"/>
            </a:pPr>
            <a:r>
              <a:rPr lang="de-DE" sz="1600"/>
              <a:t>97% of respondents read posts either often, fairly often or occasionally.</a:t>
            </a:r>
            <a:endParaRPr sz="1600"/>
          </a:p>
          <a:p>
            <a:pPr indent="-330200" lvl="0" marL="457200" marR="0" rtl="0" algn="l">
              <a:lnSpc>
                <a:spcPct val="100000"/>
              </a:lnSpc>
              <a:spcBef>
                <a:spcPts val="0"/>
              </a:spcBef>
              <a:spcAft>
                <a:spcPts val="0"/>
              </a:spcAft>
              <a:buSzPts val="1600"/>
              <a:buAutoNum type="arabicPeriod"/>
            </a:pPr>
            <a:r>
              <a:rPr lang="de-DE" sz="1600"/>
              <a:t>43% of survey respondents never write posts (compared to 80% of all SuSanA members who never write posts).</a:t>
            </a:r>
            <a:endParaRPr sz="1600"/>
          </a:p>
          <a:p>
            <a:pPr indent="-330200" lvl="0" marL="457200" marR="0" rtl="0" algn="l">
              <a:lnSpc>
                <a:spcPct val="100000"/>
              </a:lnSpc>
              <a:spcBef>
                <a:spcPts val="0"/>
              </a:spcBef>
              <a:spcAft>
                <a:spcPts val="0"/>
              </a:spcAft>
              <a:buSzPts val="1600"/>
              <a:buAutoNum type="arabicPeriod"/>
            </a:pPr>
            <a:r>
              <a:rPr lang="de-DE" sz="1600"/>
              <a:t>The main barriers to writing posts: “Users are unsure whether they can add anything of value compared to people with more expertise.” and “Users don't have time”.</a:t>
            </a:r>
            <a:endParaRPr sz="1600"/>
          </a:p>
          <a:p>
            <a:pPr indent="-330200" lvl="0" marL="457200" marR="0" rtl="0" algn="l">
              <a:lnSpc>
                <a:spcPct val="100000"/>
              </a:lnSpc>
              <a:spcBef>
                <a:spcPts val="0"/>
              </a:spcBef>
              <a:spcAft>
                <a:spcPts val="0"/>
              </a:spcAft>
              <a:buSzPts val="1600"/>
              <a:buAutoNum type="arabicPeriod"/>
            </a:pPr>
            <a:r>
              <a:rPr lang="de-DE" sz="1600"/>
              <a:t>The main activities that moderators should do: “Write posts to enrich discussions” and “Make newcomers feel welcome by replying to their posts”.</a:t>
            </a:r>
            <a:endParaRPr sz="1600"/>
          </a:p>
          <a:p>
            <a:pPr indent="-330200" lvl="0" marL="457200" marR="0" rtl="0" algn="l">
              <a:lnSpc>
                <a:spcPct val="100000"/>
              </a:lnSpc>
              <a:spcBef>
                <a:spcPts val="0"/>
              </a:spcBef>
              <a:spcAft>
                <a:spcPts val="0"/>
              </a:spcAft>
              <a:buSzPts val="1600"/>
              <a:buAutoNum type="arabicPeriod"/>
            </a:pPr>
            <a:r>
              <a:rPr lang="de-DE" sz="1600"/>
              <a:t>83%  of respondents said forum moderators are important or very important.</a:t>
            </a:r>
            <a:endParaRPr sz="1600"/>
          </a:p>
          <a:p>
            <a:pPr indent="-330200" lvl="0" marL="457200" rtl="0" algn="l">
              <a:lnSpc>
                <a:spcPct val="100000"/>
              </a:lnSpc>
              <a:spcBef>
                <a:spcPts val="0"/>
              </a:spcBef>
              <a:spcAft>
                <a:spcPts val="0"/>
              </a:spcAft>
              <a:buSzPts val="1600"/>
              <a:buFont typeface="Calibri"/>
              <a:buAutoNum type="arabicPeriod"/>
            </a:pPr>
            <a:r>
              <a:rPr lang="de-DE" sz="1600"/>
              <a:t>69% of respondents said they are satisfied or very satisfied with forum moderators.</a:t>
            </a:r>
            <a:endParaRPr sz="1600"/>
          </a:p>
          <a:p>
            <a:pPr indent="-330200" lvl="0" marL="457200" marR="0" rtl="0" algn="l">
              <a:lnSpc>
                <a:spcPct val="100000"/>
              </a:lnSpc>
              <a:spcBef>
                <a:spcPts val="0"/>
              </a:spcBef>
              <a:spcAft>
                <a:spcPts val="0"/>
              </a:spcAft>
              <a:buSzPts val="1600"/>
              <a:buAutoNum type="arabicPeriod"/>
            </a:pPr>
            <a:r>
              <a:rPr lang="de-DE" sz="1600"/>
              <a:t>There were few perceived shortcomings of forum posts but one that was mentioned a bit was “Too few posts from people in developing countries”.</a:t>
            </a:r>
            <a:endParaRPr sz="1600"/>
          </a:p>
          <a:p>
            <a:pPr indent="-330200" lvl="0" marL="457200" marR="0" rtl="0" algn="l">
              <a:lnSpc>
                <a:spcPct val="100000"/>
              </a:lnSpc>
              <a:spcBef>
                <a:spcPts val="0"/>
              </a:spcBef>
              <a:spcAft>
                <a:spcPts val="0"/>
              </a:spcAft>
              <a:buSzPts val="1600"/>
              <a:buAutoNum type="arabicPeriod"/>
            </a:pPr>
            <a:r>
              <a:rPr lang="de-DE" sz="1600"/>
              <a:t>More users want to expand topics to water supply topics (288 responses), compared to users who do not want expansion beyond the current scope (164).</a:t>
            </a:r>
            <a:endParaRPr sz="1600"/>
          </a:p>
          <a:p>
            <a:pPr indent="-330200" lvl="0" marL="457200" marR="0" rtl="0" algn="l">
              <a:lnSpc>
                <a:spcPct val="100000"/>
              </a:lnSpc>
              <a:spcBef>
                <a:spcPts val="0"/>
              </a:spcBef>
              <a:spcAft>
                <a:spcPts val="0"/>
              </a:spcAft>
              <a:buSzPts val="1600"/>
              <a:buAutoNum type="arabicPeriod"/>
            </a:pPr>
            <a:r>
              <a:rPr lang="de-DE" sz="1700"/>
              <a:t>With regards to regions: users had the most interest in Sub-Saharan Africa (248 responses), followed by Central Asia and Southern Asia (182 responses; includes India).</a:t>
            </a:r>
            <a:endParaRPr sz="1600"/>
          </a:p>
        </p:txBody>
      </p:sp>
      <p:sp>
        <p:nvSpPr>
          <p:cNvPr id="447" name="Google Shape;447;p65"/>
          <p:cNvSpPr txBox="1"/>
          <p:nvPr>
            <p:ph idx="2" type="body"/>
          </p:nvPr>
        </p:nvSpPr>
        <p:spPr>
          <a:xfrm>
            <a:off x="1187624" y="8325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Summary of Forum </a:t>
            </a:r>
            <a:r>
              <a:rPr lang="de-DE" u="sng"/>
              <a:t>survey results</a:t>
            </a:r>
            <a:r>
              <a:rPr lang="de-DE"/>
              <a:t> in a nutshell</a:t>
            </a:r>
            <a:endParaRPr/>
          </a:p>
        </p:txBody>
      </p:sp>
      <p:sp>
        <p:nvSpPr>
          <p:cNvPr id="448" name="Google Shape;448;p65"/>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6"/>
          <p:cNvSpPr txBox="1"/>
          <p:nvPr>
            <p:ph idx="1" type="body"/>
          </p:nvPr>
        </p:nvSpPr>
        <p:spPr>
          <a:xfrm>
            <a:off x="1187624" y="1700808"/>
            <a:ext cx="7632900" cy="4608600"/>
          </a:xfrm>
          <a:prstGeom prst="rect">
            <a:avLst/>
          </a:prstGeom>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SzPts val="2000"/>
              <a:buChar char="▪"/>
            </a:pPr>
            <a:r>
              <a:rPr lang="de-DE"/>
              <a:t>The survey consisted of 20 questions and took about 5-10 minutes to complete.</a:t>
            </a:r>
            <a:endParaRPr/>
          </a:p>
          <a:p>
            <a:pPr indent="-171450" lvl="0" marL="171450" marR="0" rtl="0" algn="l">
              <a:lnSpc>
                <a:spcPct val="100000"/>
              </a:lnSpc>
              <a:spcBef>
                <a:spcPts val="0"/>
              </a:spcBef>
              <a:spcAft>
                <a:spcPts val="0"/>
              </a:spcAft>
              <a:buSzPts val="2000"/>
              <a:buChar char="▪"/>
            </a:pPr>
            <a:r>
              <a:rPr lang="de-DE"/>
              <a:t>The survey ran from 22 July to 16 September 2020.</a:t>
            </a:r>
            <a:endParaRPr/>
          </a:p>
          <a:p>
            <a:pPr indent="-171450" lvl="0" marL="171450" marR="0" rtl="0" algn="l">
              <a:lnSpc>
                <a:spcPct val="100000"/>
              </a:lnSpc>
              <a:spcBef>
                <a:spcPts val="0"/>
              </a:spcBef>
              <a:spcAft>
                <a:spcPts val="0"/>
              </a:spcAft>
              <a:buSzPts val="2000"/>
              <a:buChar char="▪"/>
            </a:pPr>
            <a:r>
              <a:rPr b="1" lang="de-DE"/>
              <a:t>538 people</a:t>
            </a:r>
            <a:r>
              <a:rPr lang="de-DE"/>
              <a:t> filled in the survey (this is about 4% of SuSanA members*)</a:t>
            </a:r>
            <a:endParaRPr/>
          </a:p>
          <a:p>
            <a:pPr indent="-171450" lvl="0" marL="171450" marR="0" rtl="0" algn="l">
              <a:lnSpc>
                <a:spcPct val="100000"/>
              </a:lnSpc>
              <a:spcBef>
                <a:spcPts val="0"/>
              </a:spcBef>
              <a:spcAft>
                <a:spcPts val="0"/>
              </a:spcAft>
              <a:buSzPts val="2000"/>
              <a:buChar char="▪"/>
            </a:pPr>
            <a:r>
              <a:rPr lang="de-DE"/>
              <a:t>Our aim was to reach 10% of members but it turned out to be quite difficult to get to that number, despite a lot of advertising (due to August being a holiday period? Not enough incentives? Survey too long?)</a:t>
            </a:r>
            <a:endParaRPr/>
          </a:p>
        </p:txBody>
      </p:sp>
      <p:sp>
        <p:nvSpPr>
          <p:cNvPr id="455" name="Google Shape;455;p66"/>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Basic facts about the survey</a:t>
            </a:r>
            <a:endParaRPr/>
          </a:p>
        </p:txBody>
      </p:sp>
      <p:sp>
        <p:nvSpPr>
          <p:cNvPr id="456" name="Google Shape;456;p66"/>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
        <p:nvSpPr>
          <p:cNvPr id="457" name="Google Shape;457;p66"/>
          <p:cNvSpPr txBox="1"/>
          <p:nvPr/>
        </p:nvSpPr>
        <p:spPr>
          <a:xfrm>
            <a:off x="1226625" y="5181125"/>
            <a:ext cx="7707300" cy="7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 The survey was open to all Forum users. We don’t know how many respondents were SuSanA members. Most likely the majority of respondents were SuSanA members.</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67"/>
          <p:cNvPicPr preferRelativeResize="0"/>
          <p:nvPr/>
        </p:nvPicPr>
        <p:blipFill>
          <a:blip r:embed="rId3">
            <a:alphaModFix/>
          </a:blip>
          <a:stretch>
            <a:fillRect/>
          </a:stretch>
        </p:blipFill>
        <p:spPr>
          <a:xfrm>
            <a:off x="209838" y="2615700"/>
            <a:ext cx="8724324" cy="3045704"/>
          </a:xfrm>
          <a:prstGeom prst="rect">
            <a:avLst/>
          </a:prstGeom>
          <a:noFill/>
          <a:ln>
            <a:noFill/>
          </a:ln>
        </p:spPr>
      </p:pic>
      <p:sp>
        <p:nvSpPr>
          <p:cNvPr id="463" name="Google Shape;463;p67"/>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464" name="Google Shape;464;p67"/>
          <p:cNvSpPr txBox="1"/>
          <p:nvPr/>
        </p:nvSpPr>
        <p:spPr>
          <a:xfrm>
            <a:off x="937046" y="5919555"/>
            <a:ext cx="8073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1500" u="none" cap="none" strike="noStrike">
                <a:solidFill>
                  <a:schemeClr val="accent1"/>
                </a:solidFill>
                <a:latin typeface="Arial"/>
                <a:ea typeface="Arial"/>
                <a:cs typeface="Arial"/>
                <a:sym typeface="Arial"/>
              </a:rPr>
              <a:t>Very valuable                                                                                               Not valuable at all    </a:t>
            </a:r>
            <a:endParaRPr b="1" i="0" sz="1500" u="none" cap="none" strike="noStrike">
              <a:solidFill>
                <a:schemeClr val="accent1"/>
              </a:solidFill>
              <a:latin typeface="Arial"/>
              <a:ea typeface="Arial"/>
              <a:cs typeface="Arial"/>
              <a:sym typeface="Arial"/>
            </a:endParaRPr>
          </a:p>
        </p:txBody>
      </p:sp>
      <p:sp>
        <p:nvSpPr>
          <p:cNvPr id="465" name="Google Shape;465;p67"/>
          <p:cNvSpPr txBox="1"/>
          <p:nvPr/>
        </p:nvSpPr>
        <p:spPr>
          <a:xfrm>
            <a:off x="1446050" y="774350"/>
            <a:ext cx="7420800" cy="713400"/>
          </a:xfrm>
          <a:prstGeom prst="rect">
            <a:avLst/>
          </a:prstGeom>
          <a:noFill/>
          <a:ln>
            <a:noFill/>
          </a:ln>
        </p:spPr>
        <p:txBody>
          <a:bodyPr anchorCtr="0" anchor="t" bIns="91425" lIns="91425" spcFirstLastPara="1" rIns="91425" wrap="square" tIns="91425">
            <a:noAutofit/>
          </a:bodyPr>
          <a:lstStyle/>
          <a:p>
            <a:pPr indent="0" lvl="0" marL="228600" rtl="0" algn="l">
              <a:spcBef>
                <a:spcPts val="560"/>
              </a:spcBef>
              <a:spcAft>
                <a:spcPts val="0"/>
              </a:spcAft>
              <a:buNone/>
            </a:pPr>
            <a:r>
              <a:rPr b="1" lang="de-DE" sz="2600">
                <a:solidFill>
                  <a:schemeClr val="dk1"/>
                </a:solidFill>
                <a:latin typeface="Calibri"/>
                <a:ea typeface="Calibri"/>
                <a:cs typeface="Calibri"/>
                <a:sym typeface="Calibri"/>
              </a:rPr>
              <a:t>Q1: </a:t>
            </a:r>
            <a:r>
              <a:rPr b="1" lang="de-DE" sz="2800">
                <a:solidFill>
                  <a:schemeClr val="dk1"/>
                </a:solidFill>
                <a:latin typeface="Calibri"/>
                <a:ea typeface="Calibri"/>
                <a:cs typeface="Calibri"/>
                <a:sym typeface="Calibri"/>
              </a:rPr>
              <a:t>How valuable is the forum for you?</a:t>
            </a:r>
            <a:endParaRPr b="1" sz="2600">
              <a:solidFill>
                <a:schemeClr val="dk1"/>
              </a:solidFill>
              <a:latin typeface="Calibri"/>
              <a:ea typeface="Calibri"/>
              <a:cs typeface="Calibri"/>
              <a:sym typeface="Calibri"/>
            </a:endParaRPr>
          </a:p>
        </p:txBody>
      </p:sp>
      <p:sp>
        <p:nvSpPr>
          <p:cNvPr id="466" name="Google Shape;466;p67"/>
          <p:cNvSpPr txBox="1"/>
          <p:nvPr/>
        </p:nvSpPr>
        <p:spPr>
          <a:xfrm>
            <a:off x="759800" y="1636375"/>
            <a:ext cx="5683800" cy="8307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Calibri"/>
              <a:buChar char="●"/>
            </a:pPr>
            <a:r>
              <a:rPr lang="de-DE" sz="1900">
                <a:latin typeface="Calibri"/>
                <a:ea typeface="Calibri"/>
                <a:cs typeface="Calibri"/>
                <a:sym typeface="Calibri"/>
              </a:rPr>
              <a:t>63% said valuable or very valuable</a:t>
            </a:r>
            <a:endParaRPr sz="1900">
              <a:latin typeface="Calibri"/>
              <a:ea typeface="Calibri"/>
              <a:cs typeface="Calibri"/>
              <a:sym typeface="Calibri"/>
            </a:endParaRPr>
          </a:p>
          <a:p>
            <a:pPr indent="-349250" lvl="0" marL="457200" rtl="0" algn="l">
              <a:spcBef>
                <a:spcPts val="0"/>
              </a:spcBef>
              <a:spcAft>
                <a:spcPts val="0"/>
              </a:spcAft>
              <a:buSzPts val="1900"/>
              <a:buFont typeface="Calibri"/>
              <a:buChar char="●"/>
            </a:pPr>
            <a:r>
              <a:rPr lang="de-DE" sz="1900">
                <a:latin typeface="Calibri"/>
                <a:ea typeface="Calibri"/>
                <a:cs typeface="Calibri"/>
                <a:sym typeface="Calibri"/>
              </a:rPr>
              <a:t>18% said not valuable</a:t>
            </a:r>
            <a:endParaRPr sz="19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Forms response chart. Question title: 3. When you use the discussion forum, how important is each of following activity to you?. Number of responses: ." id="471" name="Google Shape;471;p68"/>
          <p:cNvPicPr preferRelativeResize="0"/>
          <p:nvPr/>
        </p:nvPicPr>
        <p:blipFill rotWithShape="1">
          <a:blip r:embed="rId3">
            <a:alphaModFix/>
          </a:blip>
          <a:srcRect b="0" l="0" r="0" t="23159"/>
          <a:stretch/>
        </p:blipFill>
        <p:spPr>
          <a:xfrm>
            <a:off x="29600" y="1341975"/>
            <a:ext cx="9075876" cy="3102041"/>
          </a:xfrm>
          <a:prstGeom prst="rect">
            <a:avLst/>
          </a:prstGeom>
          <a:noFill/>
          <a:ln>
            <a:noFill/>
          </a:ln>
        </p:spPr>
      </p:pic>
      <p:sp>
        <p:nvSpPr>
          <p:cNvPr id="472" name="Google Shape;472;p68"/>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473" name="Google Shape;473;p68"/>
          <p:cNvSpPr txBox="1"/>
          <p:nvPr/>
        </p:nvSpPr>
        <p:spPr>
          <a:xfrm>
            <a:off x="260196" y="4522975"/>
            <a:ext cx="4811400" cy="46086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90000"/>
              </a:lnSpc>
              <a:spcBef>
                <a:spcPts val="300"/>
              </a:spcBef>
              <a:spcAft>
                <a:spcPts val="0"/>
              </a:spcAft>
              <a:buClr>
                <a:srgbClr val="4A86E8"/>
              </a:buClr>
              <a:buSzPts val="2000"/>
              <a:buFont typeface="Noto Sans Symbols"/>
              <a:buChar char="▪"/>
            </a:pPr>
            <a:r>
              <a:rPr b="1" i="0" lang="de-DE" sz="2000" u="none" cap="none" strike="noStrike">
                <a:solidFill>
                  <a:srgbClr val="4A86E8"/>
                </a:solidFill>
                <a:latin typeface="Calibri"/>
                <a:ea typeface="Calibri"/>
                <a:cs typeface="Calibri"/>
                <a:sym typeface="Calibri"/>
              </a:rPr>
              <a:t>Learning and gaining in-depth knowledge (important)</a:t>
            </a:r>
            <a:endParaRPr b="1">
              <a:solidFill>
                <a:srgbClr val="4A86E8"/>
              </a:solidFill>
            </a:endParaRPr>
          </a:p>
          <a:p>
            <a:pPr indent="-355600" lvl="0" marL="457200" marR="0" rtl="0" algn="l">
              <a:lnSpc>
                <a:spcPct val="90000"/>
              </a:lnSpc>
              <a:spcBef>
                <a:spcPts val="300"/>
              </a:spcBef>
              <a:spcAft>
                <a:spcPts val="0"/>
              </a:spcAft>
              <a:buClr>
                <a:schemeClr val="dk1"/>
              </a:buClr>
              <a:buSzPts val="2000"/>
              <a:buFont typeface="Noto Sans Symbols"/>
              <a:buChar char="▪"/>
            </a:pPr>
            <a:r>
              <a:rPr b="0" i="0" lang="de-DE" sz="2000" u="none" cap="none" strike="noStrike">
                <a:solidFill>
                  <a:schemeClr val="dk1"/>
                </a:solidFill>
                <a:latin typeface="Calibri"/>
                <a:ea typeface="Calibri"/>
                <a:cs typeface="Calibri"/>
                <a:sym typeface="Calibri"/>
              </a:rPr>
              <a:t>Finding out about upcoming events and jobs, reading announcements</a:t>
            </a:r>
            <a:endParaRPr/>
          </a:p>
          <a:p>
            <a:pPr indent="-355600" lvl="0" marL="457200" marR="0" rtl="0" algn="l">
              <a:lnSpc>
                <a:spcPct val="90000"/>
              </a:lnSpc>
              <a:spcBef>
                <a:spcPts val="300"/>
              </a:spcBef>
              <a:spcAft>
                <a:spcPts val="0"/>
              </a:spcAft>
              <a:buClr>
                <a:srgbClr val="4A86E8"/>
              </a:buClr>
              <a:buSzPts val="2000"/>
              <a:buFont typeface="Noto Sans Symbols"/>
              <a:buChar char="▪"/>
            </a:pPr>
            <a:r>
              <a:rPr b="1" i="0" lang="de-DE" sz="2000" u="none" cap="none" strike="noStrike">
                <a:solidFill>
                  <a:srgbClr val="4A86E8"/>
                </a:solidFill>
                <a:latin typeface="Calibri"/>
                <a:ea typeface="Calibri"/>
                <a:cs typeface="Calibri"/>
                <a:sym typeface="Calibri"/>
              </a:rPr>
              <a:t>Sharing and disseminating information (important)</a:t>
            </a:r>
            <a:endParaRPr b="1">
              <a:solidFill>
                <a:srgbClr val="4A86E8"/>
              </a:solidFill>
            </a:endParaRPr>
          </a:p>
          <a:p>
            <a:pPr indent="-228600" lvl="0" marL="457200" marR="0" rtl="0" algn="l">
              <a:lnSpc>
                <a:spcPct val="90000"/>
              </a:lnSpc>
              <a:spcBef>
                <a:spcPts val="300"/>
              </a:spcBef>
              <a:spcAft>
                <a:spcPts val="0"/>
              </a:spcAft>
              <a:buClr>
                <a:schemeClr val="dk1"/>
              </a:buClr>
              <a:buSzPts val="2000"/>
              <a:buFont typeface="Noto Sans Symbols"/>
              <a:buNone/>
            </a:pPr>
            <a:r>
              <a:t/>
            </a:r>
            <a:endParaRPr b="0" i="0" sz="2000" u="none" cap="none" strike="noStrike">
              <a:solidFill>
                <a:schemeClr val="dk1"/>
              </a:solidFill>
              <a:latin typeface="Calibri"/>
              <a:ea typeface="Calibri"/>
              <a:cs typeface="Calibri"/>
              <a:sym typeface="Calibri"/>
            </a:endParaRPr>
          </a:p>
        </p:txBody>
      </p:sp>
      <p:sp>
        <p:nvSpPr>
          <p:cNvPr id="474" name="Google Shape;474;p68"/>
          <p:cNvSpPr txBox="1"/>
          <p:nvPr/>
        </p:nvSpPr>
        <p:spPr>
          <a:xfrm>
            <a:off x="1293650" y="621950"/>
            <a:ext cx="7686000" cy="713400"/>
          </a:xfrm>
          <a:prstGeom prst="rect">
            <a:avLst/>
          </a:prstGeom>
          <a:noFill/>
          <a:ln>
            <a:noFill/>
          </a:ln>
        </p:spPr>
        <p:txBody>
          <a:bodyPr anchorCtr="0" anchor="t" bIns="91425" lIns="91425" spcFirstLastPara="1" rIns="91425" wrap="square" tIns="91425">
            <a:noAutofit/>
          </a:bodyPr>
          <a:lstStyle/>
          <a:p>
            <a:pPr indent="0" lvl="0" marL="228600" rtl="0" algn="l">
              <a:spcBef>
                <a:spcPts val="560"/>
              </a:spcBef>
              <a:spcAft>
                <a:spcPts val="0"/>
              </a:spcAft>
              <a:buNone/>
            </a:pPr>
            <a:r>
              <a:rPr b="1" lang="de-DE" sz="2600">
                <a:solidFill>
                  <a:schemeClr val="dk1"/>
                </a:solidFill>
                <a:latin typeface="Calibri"/>
                <a:ea typeface="Calibri"/>
                <a:cs typeface="Calibri"/>
                <a:sym typeface="Calibri"/>
              </a:rPr>
              <a:t>Q3: </a:t>
            </a:r>
            <a:r>
              <a:rPr b="1" lang="de-DE" sz="2800">
                <a:solidFill>
                  <a:schemeClr val="dk1"/>
                </a:solidFill>
                <a:latin typeface="Calibri"/>
                <a:ea typeface="Calibri"/>
                <a:cs typeface="Calibri"/>
                <a:sym typeface="Calibri"/>
              </a:rPr>
              <a:t>Importance of activities as a forum user</a:t>
            </a:r>
            <a:endParaRPr b="1" sz="2600">
              <a:solidFill>
                <a:schemeClr val="dk1"/>
              </a:solidFill>
              <a:latin typeface="Calibri"/>
              <a:ea typeface="Calibri"/>
              <a:cs typeface="Calibri"/>
              <a:sym typeface="Calibri"/>
            </a:endParaRPr>
          </a:p>
        </p:txBody>
      </p:sp>
      <p:sp>
        <p:nvSpPr>
          <p:cNvPr id="475" name="Google Shape;475;p68"/>
          <p:cNvSpPr txBox="1"/>
          <p:nvPr/>
        </p:nvSpPr>
        <p:spPr>
          <a:xfrm>
            <a:off x="5160050" y="4446825"/>
            <a:ext cx="3554400" cy="3000000"/>
          </a:xfrm>
          <a:prstGeom prst="rect">
            <a:avLst/>
          </a:prstGeom>
          <a:noFill/>
          <a:ln>
            <a:noFill/>
          </a:ln>
        </p:spPr>
        <p:txBody>
          <a:bodyPr anchorCtr="0" anchor="t" bIns="91425" lIns="91425" spcFirstLastPara="1" rIns="91425" wrap="square" tIns="91425">
            <a:noAutofit/>
          </a:bodyPr>
          <a:lstStyle/>
          <a:p>
            <a:pPr indent="-355600" lvl="0" marL="457200" rtl="0" algn="l">
              <a:lnSpc>
                <a:spcPct val="90000"/>
              </a:lnSpc>
              <a:spcBef>
                <a:spcPts val="300"/>
              </a:spcBef>
              <a:spcAft>
                <a:spcPts val="0"/>
              </a:spcAft>
              <a:buClr>
                <a:schemeClr val="dk1"/>
              </a:buClr>
              <a:buSzPts val="2000"/>
              <a:buFont typeface="Noto Sans Symbols"/>
              <a:buChar char="▪"/>
            </a:pPr>
            <a:r>
              <a:rPr lang="de-DE" sz="2000">
                <a:solidFill>
                  <a:schemeClr val="dk1"/>
                </a:solidFill>
                <a:latin typeface="Calibri"/>
                <a:ea typeface="Calibri"/>
                <a:cs typeface="Calibri"/>
                <a:sym typeface="Calibri"/>
              </a:rPr>
              <a:t>Getting answers to my own questions</a:t>
            </a:r>
            <a:endParaRPr>
              <a:solidFill>
                <a:schemeClr val="dk1"/>
              </a:solidFill>
            </a:endParaRPr>
          </a:p>
          <a:p>
            <a:pPr indent="-355600" lvl="0" marL="457200" rtl="0" algn="l">
              <a:lnSpc>
                <a:spcPct val="90000"/>
              </a:lnSpc>
              <a:spcBef>
                <a:spcPts val="300"/>
              </a:spcBef>
              <a:spcAft>
                <a:spcPts val="0"/>
              </a:spcAft>
              <a:buClr>
                <a:schemeClr val="dk1"/>
              </a:buClr>
              <a:buSzPts val="2000"/>
              <a:buFont typeface="Noto Sans Symbols"/>
              <a:buChar char="▪"/>
            </a:pPr>
            <a:r>
              <a:rPr lang="de-DE" sz="2000">
                <a:solidFill>
                  <a:schemeClr val="dk1"/>
                </a:solidFill>
                <a:latin typeface="Calibri"/>
                <a:ea typeface="Calibri"/>
                <a:cs typeface="Calibri"/>
                <a:sym typeface="Calibri"/>
              </a:rPr>
              <a:t>Networking</a:t>
            </a:r>
            <a:endParaRPr>
              <a:solidFill>
                <a:schemeClr val="dk1"/>
              </a:solidFill>
            </a:endParaRPr>
          </a:p>
          <a:p>
            <a:pPr indent="-355600" lvl="0" marL="457200" rtl="0" algn="l">
              <a:lnSpc>
                <a:spcPct val="90000"/>
              </a:lnSpc>
              <a:spcBef>
                <a:spcPts val="300"/>
              </a:spcBef>
              <a:spcAft>
                <a:spcPts val="0"/>
              </a:spcAft>
              <a:buClr>
                <a:srgbClr val="FF9900"/>
              </a:buClr>
              <a:buSzPts val="2000"/>
              <a:buFont typeface="Noto Sans Symbols"/>
              <a:buChar char="▪"/>
            </a:pPr>
            <a:r>
              <a:rPr lang="de-DE" sz="2000">
                <a:solidFill>
                  <a:srgbClr val="FF9900"/>
                </a:solidFill>
                <a:latin typeface="Calibri"/>
                <a:ea typeface="Calibri"/>
                <a:cs typeface="Calibri"/>
                <a:sym typeface="Calibri"/>
              </a:rPr>
              <a:t>Taking part in discussions (less important)</a:t>
            </a:r>
            <a:endParaRPr>
              <a:solidFill>
                <a:srgbClr val="FF9900"/>
              </a:solidFill>
            </a:endParaRPr>
          </a:p>
          <a:p>
            <a:pPr indent="-355600" lvl="0" marL="457200" rtl="0" algn="l">
              <a:lnSpc>
                <a:spcPct val="90000"/>
              </a:lnSpc>
              <a:spcBef>
                <a:spcPts val="300"/>
              </a:spcBef>
              <a:spcAft>
                <a:spcPts val="0"/>
              </a:spcAft>
              <a:buClr>
                <a:schemeClr val="dk1"/>
              </a:buClr>
              <a:buSzPts val="2000"/>
              <a:buFont typeface="Noto Sans Symbols"/>
              <a:buChar char="▪"/>
            </a:pPr>
            <a:r>
              <a:rPr lang="de-DE" sz="2000">
                <a:solidFill>
                  <a:schemeClr val="dk1"/>
                </a:solidFill>
                <a:latin typeface="Calibri"/>
                <a:ea typeface="Calibri"/>
                <a:cs typeface="Calibri"/>
                <a:sym typeface="Calibri"/>
              </a:rPr>
              <a:t>Helping others</a:t>
            </a:r>
            <a:endParaRPr>
              <a:solidFill>
                <a:schemeClr val="dk1"/>
              </a:solidFill>
            </a:endParaRPr>
          </a:p>
        </p:txBody>
      </p:sp>
      <p:cxnSp>
        <p:nvCxnSpPr>
          <p:cNvPr id="476" name="Google Shape;476;p68"/>
          <p:cNvCxnSpPr/>
          <p:nvPr/>
        </p:nvCxnSpPr>
        <p:spPr>
          <a:xfrm rot="10800000">
            <a:off x="1010800" y="3975575"/>
            <a:ext cx="178800" cy="603000"/>
          </a:xfrm>
          <a:prstGeom prst="straightConnector1">
            <a:avLst/>
          </a:prstGeom>
          <a:noFill/>
          <a:ln cap="flat" cmpd="sng" w="28575">
            <a:solidFill>
              <a:srgbClr val="0000FF"/>
            </a:solidFill>
            <a:prstDash val="solid"/>
            <a:round/>
            <a:headEnd len="med" w="med" type="none"/>
            <a:tailEnd len="med" w="med" type="triangle"/>
          </a:ln>
        </p:spPr>
      </p:cxnSp>
      <p:cxnSp>
        <p:nvCxnSpPr>
          <p:cNvPr id="477" name="Google Shape;477;p68"/>
          <p:cNvCxnSpPr/>
          <p:nvPr/>
        </p:nvCxnSpPr>
        <p:spPr>
          <a:xfrm rot="10800000">
            <a:off x="3512875" y="3828775"/>
            <a:ext cx="793800" cy="2037000"/>
          </a:xfrm>
          <a:prstGeom prst="straightConnector1">
            <a:avLst/>
          </a:prstGeom>
          <a:noFill/>
          <a:ln cap="flat" cmpd="sng" w="28575">
            <a:solidFill>
              <a:srgbClr val="0000FF"/>
            </a:solidFill>
            <a:prstDash val="solid"/>
            <a:round/>
            <a:headEnd len="med" w="med" type="none"/>
            <a:tailEnd len="med" w="med" type="triangle"/>
          </a:ln>
        </p:spPr>
      </p:cxnSp>
      <p:cxnSp>
        <p:nvCxnSpPr>
          <p:cNvPr id="478" name="Google Shape;478;p68"/>
          <p:cNvCxnSpPr/>
          <p:nvPr/>
        </p:nvCxnSpPr>
        <p:spPr>
          <a:xfrm rot="10800000">
            <a:off x="7519200" y="3690625"/>
            <a:ext cx="69000" cy="1785900"/>
          </a:xfrm>
          <a:prstGeom prst="straightConnector1">
            <a:avLst/>
          </a:prstGeom>
          <a:noFill/>
          <a:ln cap="flat" cmpd="sng" w="28575">
            <a:solidFill>
              <a:srgbClr val="FF9900"/>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9"/>
          <p:cNvSpPr txBox="1"/>
          <p:nvPr>
            <p:ph idx="1" type="body"/>
          </p:nvPr>
        </p:nvSpPr>
        <p:spPr>
          <a:xfrm>
            <a:off x="1187624" y="1876933"/>
            <a:ext cx="7632900" cy="4608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300"/>
              </a:spcBef>
              <a:spcAft>
                <a:spcPts val="0"/>
              </a:spcAft>
              <a:buClr>
                <a:srgbClr val="000000"/>
              </a:buClr>
              <a:buSzPts val="2000"/>
              <a:buFont typeface="Noto Sans Symbols"/>
              <a:buAutoNum type="arabicPeriod"/>
            </a:pPr>
            <a:r>
              <a:rPr i="1" lang="de-DE">
                <a:solidFill>
                  <a:srgbClr val="000000"/>
                </a:solidFill>
              </a:rPr>
              <a:t>Learning and gaining in-depth knowledge</a:t>
            </a:r>
            <a:r>
              <a:rPr lang="de-DE">
                <a:solidFill>
                  <a:srgbClr val="000000"/>
                </a:solidFill>
              </a:rPr>
              <a:t> (436 responses said “important”)</a:t>
            </a:r>
            <a:endParaRPr>
              <a:solidFill>
                <a:srgbClr val="000000"/>
              </a:solidFill>
            </a:endParaRPr>
          </a:p>
          <a:p>
            <a:pPr indent="-355600" lvl="0" marL="457200" rtl="0" algn="l">
              <a:spcBef>
                <a:spcPts val="300"/>
              </a:spcBef>
              <a:spcAft>
                <a:spcPts val="0"/>
              </a:spcAft>
              <a:buClr>
                <a:srgbClr val="000000"/>
              </a:buClr>
              <a:buSzPts val="2000"/>
              <a:buAutoNum type="arabicPeriod"/>
            </a:pPr>
            <a:r>
              <a:rPr i="1" lang="de-DE">
                <a:solidFill>
                  <a:srgbClr val="000000"/>
                </a:solidFill>
              </a:rPr>
              <a:t>Sharing and disseminating information</a:t>
            </a:r>
            <a:r>
              <a:rPr lang="de-DE">
                <a:solidFill>
                  <a:srgbClr val="000000"/>
                </a:solidFill>
              </a:rPr>
              <a:t> (363)</a:t>
            </a:r>
            <a:endParaRPr>
              <a:solidFill>
                <a:srgbClr val="000000"/>
              </a:solidFill>
            </a:endParaRPr>
          </a:p>
          <a:p>
            <a:pPr indent="-355600" lvl="0" marL="457200" rtl="0" algn="l">
              <a:lnSpc>
                <a:spcPct val="90000"/>
              </a:lnSpc>
              <a:spcBef>
                <a:spcPts val="300"/>
              </a:spcBef>
              <a:spcAft>
                <a:spcPts val="0"/>
              </a:spcAft>
              <a:buClr>
                <a:srgbClr val="000000"/>
              </a:buClr>
              <a:buSzPts val="2000"/>
              <a:buAutoNum type="arabicPeriod"/>
            </a:pPr>
            <a:r>
              <a:rPr i="1" lang="de-DE">
                <a:solidFill>
                  <a:srgbClr val="000000"/>
                </a:solidFill>
              </a:rPr>
              <a:t>Finding out about upcoming events and jobs, reading announcements</a:t>
            </a:r>
            <a:r>
              <a:rPr lang="de-DE">
                <a:solidFill>
                  <a:srgbClr val="000000"/>
                </a:solidFill>
              </a:rPr>
              <a:t> (305)</a:t>
            </a:r>
            <a:endParaRPr>
              <a:solidFill>
                <a:srgbClr val="000000"/>
              </a:solidFill>
            </a:endParaRPr>
          </a:p>
          <a:p>
            <a:pPr indent="-355600" lvl="0" marL="457200" rtl="0" algn="l">
              <a:lnSpc>
                <a:spcPct val="90000"/>
              </a:lnSpc>
              <a:spcBef>
                <a:spcPts val="300"/>
              </a:spcBef>
              <a:spcAft>
                <a:spcPts val="0"/>
              </a:spcAft>
              <a:buClr>
                <a:srgbClr val="000000"/>
              </a:buClr>
              <a:buSzPts val="2000"/>
              <a:buAutoNum type="arabicPeriod"/>
            </a:pPr>
            <a:r>
              <a:rPr i="1" lang="de-DE">
                <a:solidFill>
                  <a:srgbClr val="000000"/>
                </a:solidFill>
              </a:rPr>
              <a:t>Helping others</a:t>
            </a:r>
            <a:r>
              <a:rPr lang="de-DE">
                <a:solidFill>
                  <a:srgbClr val="000000"/>
                </a:solidFill>
              </a:rPr>
              <a:t> (284)</a:t>
            </a:r>
            <a:endParaRPr>
              <a:solidFill>
                <a:srgbClr val="000000"/>
              </a:solidFill>
            </a:endParaRPr>
          </a:p>
          <a:p>
            <a:pPr indent="-355600" lvl="0" marL="457200" rtl="0" algn="l">
              <a:lnSpc>
                <a:spcPct val="90000"/>
              </a:lnSpc>
              <a:spcBef>
                <a:spcPts val="300"/>
              </a:spcBef>
              <a:spcAft>
                <a:spcPts val="0"/>
              </a:spcAft>
              <a:buClr>
                <a:srgbClr val="000000"/>
              </a:buClr>
              <a:buSzPts val="2000"/>
              <a:buAutoNum type="arabicPeriod"/>
            </a:pPr>
            <a:r>
              <a:rPr i="1" lang="de-DE">
                <a:solidFill>
                  <a:srgbClr val="000000"/>
                </a:solidFill>
              </a:rPr>
              <a:t>Networking</a:t>
            </a:r>
            <a:r>
              <a:rPr lang="de-DE">
                <a:solidFill>
                  <a:srgbClr val="000000"/>
                </a:solidFill>
              </a:rPr>
              <a:t> (284)</a:t>
            </a:r>
            <a:endParaRPr>
              <a:solidFill>
                <a:srgbClr val="000000"/>
              </a:solidFill>
            </a:endParaRPr>
          </a:p>
          <a:p>
            <a:pPr indent="-355600" lvl="0" marL="457200" rtl="0" algn="l">
              <a:lnSpc>
                <a:spcPct val="90000"/>
              </a:lnSpc>
              <a:spcBef>
                <a:spcPts val="300"/>
              </a:spcBef>
              <a:spcAft>
                <a:spcPts val="0"/>
              </a:spcAft>
              <a:buClr>
                <a:srgbClr val="000000"/>
              </a:buClr>
              <a:buSzPts val="2000"/>
              <a:buAutoNum type="arabicPeriod"/>
            </a:pPr>
            <a:r>
              <a:rPr i="1" lang="de-DE">
                <a:solidFill>
                  <a:srgbClr val="000000"/>
                </a:solidFill>
              </a:rPr>
              <a:t>Getting answers to my own questions</a:t>
            </a:r>
            <a:r>
              <a:rPr lang="de-DE">
                <a:solidFill>
                  <a:srgbClr val="000000"/>
                </a:solidFill>
              </a:rPr>
              <a:t> (270)</a:t>
            </a:r>
            <a:endParaRPr>
              <a:solidFill>
                <a:srgbClr val="000000"/>
              </a:solidFill>
            </a:endParaRPr>
          </a:p>
          <a:p>
            <a:pPr indent="-355600" lvl="0" marL="457200" rtl="0" algn="l">
              <a:lnSpc>
                <a:spcPct val="90000"/>
              </a:lnSpc>
              <a:spcBef>
                <a:spcPts val="300"/>
              </a:spcBef>
              <a:spcAft>
                <a:spcPts val="0"/>
              </a:spcAft>
              <a:buClr>
                <a:srgbClr val="000000"/>
              </a:buClr>
              <a:buSzPts val="2000"/>
              <a:buAutoNum type="arabicPeriod"/>
            </a:pPr>
            <a:r>
              <a:rPr i="1" lang="de-DE">
                <a:solidFill>
                  <a:srgbClr val="000000"/>
                </a:solidFill>
              </a:rPr>
              <a:t>Taking part in discussions</a:t>
            </a:r>
            <a:r>
              <a:rPr lang="de-DE">
                <a:solidFill>
                  <a:srgbClr val="000000"/>
                </a:solidFill>
              </a:rPr>
              <a:t> (223)</a:t>
            </a:r>
            <a:endParaRPr>
              <a:solidFill>
                <a:srgbClr val="000000"/>
              </a:solidFill>
            </a:endParaRPr>
          </a:p>
          <a:p>
            <a:pPr indent="0" lvl="0" marL="0" rtl="0" algn="l">
              <a:lnSpc>
                <a:spcPct val="90000"/>
              </a:lnSpc>
              <a:spcBef>
                <a:spcPts val="300"/>
              </a:spcBef>
              <a:spcAft>
                <a:spcPts val="0"/>
              </a:spcAft>
              <a:buNone/>
            </a:pPr>
            <a:r>
              <a:t/>
            </a:r>
            <a:endParaRPr>
              <a:solidFill>
                <a:srgbClr val="000000"/>
              </a:solidFill>
            </a:endParaRPr>
          </a:p>
          <a:p>
            <a:pPr indent="0" lvl="0" marL="0" rtl="0" algn="l">
              <a:lnSpc>
                <a:spcPct val="90000"/>
              </a:lnSpc>
              <a:spcBef>
                <a:spcPts val="300"/>
              </a:spcBef>
              <a:spcAft>
                <a:spcPts val="0"/>
              </a:spcAft>
              <a:buNone/>
            </a:pPr>
            <a:r>
              <a:t/>
            </a:r>
            <a:endParaRPr>
              <a:solidFill>
                <a:srgbClr val="000000"/>
              </a:solidFill>
            </a:endParaRPr>
          </a:p>
          <a:p>
            <a:pPr indent="0" lvl="0" marL="0" rtl="0" algn="l">
              <a:lnSpc>
                <a:spcPct val="90000"/>
              </a:lnSpc>
              <a:spcBef>
                <a:spcPts val="300"/>
              </a:spcBef>
              <a:spcAft>
                <a:spcPts val="0"/>
              </a:spcAft>
              <a:buNone/>
            </a:pPr>
            <a:r>
              <a:rPr lang="de-DE">
                <a:solidFill>
                  <a:srgbClr val="000000"/>
                </a:solidFill>
              </a:rPr>
              <a:t>→ Discussions “for the sake of discussions” is seen as less important compared to the other activities.</a:t>
            </a:r>
            <a:endParaRPr>
              <a:solidFill>
                <a:srgbClr val="000000"/>
              </a:solidFill>
            </a:endParaRPr>
          </a:p>
          <a:p>
            <a:pPr indent="0" lvl="0" marL="0" rtl="0" algn="l">
              <a:lnSpc>
                <a:spcPct val="90000"/>
              </a:lnSpc>
              <a:spcBef>
                <a:spcPts val="300"/>
              </a:spcBef>
              <a:spcAft>
                <a:spcPts val="0"/>
              </a:spcAft>
              <a:buNone/>
            </a:pPr>
            <a:r>
              <a:t/>
            </a:r>
            <a:endParaRPr>
              <a:solidFill>
                <a:srgbClr val="000000"/>
              </a:solidFill>
            </a:endParaRPr>
          </a:p>
          <a:p>
            <a:pPr indent="0" lvl="0" marL="0" rtl="0" algn="l">
              <a:lnSpc>
                <a:spcPct val="90000"/>
              </a:lnSpc>
              <a:spcBef>
                <a:spcPts val="300"/>
              </a:spcBef>
              <a:spcAft>
                <a:spcPts val="0"/>
              </a:spcAft>
              <a:buNone/>
            </a:pPr>
            <a:r>
              <a:t/>
            </a:r>
            <a:endParaRPr>
              <a:solidFill>
                <a:srgbClr val="000000"/>
              </a:solidFill>
            </a:endParaRPr>
          </a:p>
          <a:p>
            <a:pPr indent="-228600" lvl="0" marL="457200" rtl="0" algn="l">
              <a:lnSpc>
                <a:spcPct val="90000"/>
              </a:lnSpc>
              <a:spcBef>
                <a:spcPts val="300"/>
              </a:spcBef>
              <a:spcAft>
                <a:spcPts val="0"/>
              </a:spcAft>
              <a:buClr>
                <a:schemeClr val="dk1"/>
              </a:buClr>
              <a:buSzPts val="2000"/>
              <a:buFont typeface="Noto Sans Symbols"/>
              <a:buNone/>
            </a:pPr>
            <a:r>
              <a:t/>
            </a:r>
            <a:endParaRPr/>
          </a:p>
          <a:p>
            <a:pPr indent="0" lvl="0" marL="0" rtl="0" algn="l">
              <a:lnSpc>
                <a:spcPct val="90000"/>
              </a:lnSpc>
              <a:spcBef>
                <a:spcPts val="300"/>
              </a:spcBef>
              <a:spcAft>
                <a:spcPts val="0"/>
              </a:spcAft>
              <a:buNone/>
            </a:pPr>
            <a:r>
              <a:t/>
            </a:r>
            <a:endParaRPr/>
          </a:p>
        </p:txBody>
      </p:sp>
      <p:sp>
        <p:nvSpPr>
          <p:cNvPr id="484" name="Google Shape;484;p69"/>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Q3: Summary: </a:t>
            </a:r>
            <a:r>
              <a:rPr lang="de-DE"/>
              <a:t>Importance of activities as a forum user (most common answer first)</a:t>
            </a:r>
            <a:endParaRPr/>
          </a:p>
        </p:txBody>
      </p:sp>
      <p:sp>
        <p:nvSpPr>
          <p:cNvPr id="485" name="Google Shape;485;p69"/>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70" title="Chart"/>
          <p:cNvPicPr preferRelativeResize="0"/>
          <p:nvPr/>
        </p:nvPicPr>
        <p:blipFill>
          <a:blip r:embed="rId3">
            <a:alphaModFix/>
          </a:blip>
          <a:stretch>
            <a:fillRect/>
          </a:stretch>
        </p:blipFill>
        <p:spPr>
          <a:xfrm>
            <a:off x="152400" y="3152850"/>
            <a:ext cx="8839202" cy="3408882"/>
          </a:xfrm>
          <a:prstGeom prst="rect">
            <a:avLst/>
          </a:prstGeom>
          <a:noFill/>
          <a:ln>
            <a:noFill/>
          </a:ln>
        </p:spPr>
      </p:pic>
      <p:sp>
        <p:nvSpPr>
          <p:cNvPr id="491" name="Google Shape;491;p70"/>
          <p:cNvSpPr txBox="1"/>
          <p:nvPr>
            <p:ph idx="2" type="body"/>
          </p:nvPr>
        </p:nvSpPr>
        <p:spPr>
          <a:xfrm>
            <a:off x="1187625" y="908725"/>
            <a:ext cx="76590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i="0" lang="de-DE">
                <a:solidFill>
                  <a:srgbClr val="202124"/>
                </a:solidFill>
              </a:rPr>
              <a:t>Q</a:t>
            </a:r>
            <a:r>
              <a:rPr lang="de-DE">
                <a:solidFill>
                  <a:srgbClr val="202124"/>
                </a:solidFill>
              </a:rPr>
              <a:t>2</a:t>
            </a:r>
            <a:r>
              <a:rPr i="0" lang="de-DE">
                <a:solidFill>
                  <a:srgbClr val="202124"/>
                </a:solidFill>
              </a:rPr>
              <a:t>: </a:t>
            </a:r>
            <a:r>
              <a:rPr lang="de-DE">
                <a:solidFill>
                  <a:srgbClr val="202124"/>
                </a:solidFill>
              </a:rPr>
              <a:t>How often do you read posts on the SuSanA discussion forum or in the e-mail digest?</a:t>
            </a:r>
            <a:endParaRPr/>
          </a:p>
        </p:txBody>
      </p:sp>
      <p:sp>
        <p:nvSpPr>
          <p:cNvPr id="492" name="Google Shape;492;p70"/>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493" name="Google Shape;493;p70"/>
          <p:cNvSpPr txBox="1"/>
          <p:nvPr/>
        </p:nvSpPr>
        <p:spPr>
          <a:xfrm>
            <a:off x="305900" y="6058725"/>
            <a:ext cx="15033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530 responses</a:t>
            </a:r>
            <a:endParaRPr>
              <a:latin typeface="Calibri"/>
              <a:ea typeface="Calibri"/>
              <a:cs typeface="Calibri"/>
              <a:sym typeface="Calibri"/>
            </a:endParaRPr>
          </a:p>
        </p:txBody>
      </p:sp>
      <p:sp>
        <p:nvSpPr>
          <p:cNvPr id="494" name="Google Shape;494;p70"/>
          <p:cNvSpPr txBox="1"/>
          <p:nvPr/>
        </p:nvSpPr>
        <p:spPr>
          <a:xfrm>
            <a:off x="639075" y="1819075"/>
            <a:ext cx="7775700" cy="919500"/>
          </a:xfrm>
          <a:prstGeom prst="rect">
            <a:avLst/>
          </a:prstGeom>
          <a:noFill/>
          <a:ln>
            <a:noFill/>
          </a:ln>
        </p:spPr>
        <p:txBody>
          <a:bodyPr anchorCtr="0" anchor="t" bIns="91425" lIns="91425" spcFirstLastPara="1" rIns="91425" wrap="square" tIns="91425">
            <a:noAutofit/>
          </a:bodyPr>
          <a:lstStyle/>
          <a:p>
            <a:pPr indent="-298450" lvl="0" marL="285750" marR="0" rtl="0" algn="l">
              <a:lnSpc>
                <a:spcPct val="100000"/>
              </a:lnSpc>
              <a:spcBef>
                <a:spcPts val="0"/>
              </a:spcBef>
              <a:spcAft>
                <a:spcPts val="0"/>
              </a:spcAft>
              <a:buClr>
                <a:srgbClr val="000000"/>
              </a:buClr>
              <a:buSzPts val="1600"/>
              <a:buChar char="•"/>
            </a:pPr>
            <a:r>
              <a:rPr lang="de-DE" sz="1600"/>
              <a:t>97% of respondents read posts often, fairly often or occasionally</a:t>
            </a:r>
            <a:endParaRPr sz="1600"/>
          </a:p>
          <a:p>
            <a:pPr indent="-298450" lvl="0" marL="285750" marR="0" rtl="0" algn="l">
              <a:lnSpc>
                <a:spcPct val="100000"/>
              </a:lnSpc>
              <a:spcBef>
                <a:spcPts val="0"/>
              </a:spcBef>
              <a:spcAft>
                <a:spcPts val="0"/>
              </a:spcAft>
              <a:buClr>
                <a:schemeClr val="dk1"/>
              </a:buClr>
              <a:buSzPts val="1600"/>
              <a:buChar char="•"/>
            </a:pPr>
            <a:r>
              <a:rPr lang="de-DE" sz="1600"/>
              <a:t>24% of respondents read posts often.</a:t>
            </a:r>
            <a:endParaRPr sz="1600"/>
          </a:p>
          <a:p>
            <a:pPr indent="-298450" lvl="0" marL="285750" marR="0" rtl="0" algn="l">
              <a:lnSpc>
                <a:spcPct val="100000"/>
              </a:lnSpc>
              <a:spcBef>
                <a:spcPts val="0"/>
              </a:spcBef>
              <a:spcAft>
                <a:spcPts val="0"/>
              </a:spcAft>
              <a:buClr>
                <a:srgbClr val="000000"/>
              </a:buClr>
              <a:buSzPts val="1600"/>
              <a:buChar char="•"/>
            </a:pPr>
            <a:r>
              <a:rPr lang="de-DE" sz="1600"/>
              <a:t>Only 3% of respondents (17 people) never read forum posts</a:t>
            </a:r>
            <a:endParaRPr sz="1600"/>
          </a:p>
          <a:p>
            <a:pPr indent="-298450" lvl="0" marL="285750" marR="0" rtl="0" algn="l">
              <a:lnSpc>
                <a:spcPct val="100000"/>
              </a:lnSpc>
              <a:spcBef>
                <a:spcPts val="0"/>
              </a:spcBef>
              <a:spcAft>
                <a:spcPts val="0"/>
              </a:spcAft>
              <a:buClr>
                <a:schemeClr val="dk1"/>
              </a:buClr>
              <a:buSzPts val="1600"/>
              <a:buChar char="•"/>
            </a:pPr>
            <a:r>
              <a:rPr lang="de-DE" sz="1600"/>
              <a:t>People read far more posts than they write (see next slide)</a:t>
            </a:r>
            <a:endParaRPr sz="1600"/>
          </a:p>
        </p:txBody>
      </p:sp>
      <p:pic>
        <p:nvPicPr>
          <p:cNvPr id="495" name="Google Shape;495;p70"/>
          <p:cNvPicPr preferRelativeResize="0"/>
          <p:nvPr/>
        </p:nvPicPr>
        <p:blipFill>
          <a:blip r:embed="rId4">
            <a:alphaModFix/>
          </a:blip>
          <a:stretch>
            <a:fillRect/>
          </a:stretch>
        </p:blipFill>
        <p:spPr>
          <a:xfrm>
            <a:off x="9843277" y="1372101"/>
            <a:ext cx="6952975" cy="4552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71" title="Chart"/>
          <p:cNvPicPr preferRelativeResize="0"/>
          <p:nvPr/>
        </p:nvPicPr>
        <p:blipFill>
          <a:blip r:embed="rId3">
            <a:alphaModFix/>
          </a:blip>
          <a:stretch>
            <a:fillRect/>
          </a:stretch>
        </p:blipFill>
        <p:spPr>
          <a:xfrm>
            <a:off x="152400" y="2830952"/>
            <a:ext cx="8874375" cy="3716025"/>
          </a:xfrm>
          <a:prstGeom prst="rect">
            <a:avLst/>
          </a:prstGeom>
          <a:noFill/>
          <a:ln>
            <a:noFill/>
          </a:ln>
        </p:spPr>
      </p:pic>
      <p:sp>
        <p:nvSpPr>
          <p:cNvPr id="501" name="Google Shape;501;p71"/>
          <p:cNvSpPr txBox="1"/>
          <p:nvPr>
            <p:ph idx="2" type="body"/>
          </p:nvPr>
        </p:nvSpPr>
        <p:spPr>
          <a:xfrm>
            <a:off x="1187625" y="908725"/>
            <a:ext cx="76590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i="0" lang="de-DE">
                <a:solidFill>
                  <a:srgbClr val="202124"/>
                </a:solidFill>
              </a:rPr>
              <a:t>Q4: How often do you write posts</a:t>
            </a:r>
            <a:r>
              <a:rPr lang="de-DE">
                <a:solidFill>
                  <a:srgbClr val="202124"/>
                </a:solidFill>
              </a:rPr>
              <a:t>?</a:t>
            </a:r>
            <a:endParaRPr/>
          </a:p>
        </p:txBody>
      </p:sp>
      <p:sp>
        <p:nvSpPr>
          <p:cNvPr id="502" name="Google Shape;502;p71"/>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503" name="Google Shape;503;p71"/>
          <p:cNvSpPr txBox="1"/>
          <p:nvPr/>
        </p:nvSpPr>
        <p:spPr>
          <a:xfrm>
            <a:off x="305900" y="6058725"/>
            <a:ext cx="15033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528 responses</a:t>
            </a:r>
            <a:endParaRPr>
              <a:latin typeface="Calibri"/>
              <a:ea typeface="Calibri"/>
              <a:cs typeface="Calibri"/>
              <a:sym typeface="Calibri"/>
            </a:endParaRPr>
          </a:p>
        </p:txBody>
      </p:sp>
      <p:sp>
        <p:nvSpPr>
          <p:cNvPr id="504" name="Google Shape;504;p71"/>
          <p:cNvSpPr txBox="1"/>
          <p:nvPr/>
        </p:nvSpPr>
        <p:spPr>
          <a:xfrm>
            <a:off x="639075" y="1438075"/>
            <a:ext cx="7775700" cy="1392900"/>
          </a:xfrm>
          <a:prstGeom prst="rect">
            <a:avLst/>
          </a:prstGeom>
          <a:noFill/>
          <a:ln>
            <a:noFill/>
          </a:ln>
        </p:spPr>
        <p:txBody>
          <a:bodyPr anchorCtr="0" anchor="t" bIns="91425" lIns="91425" spcFirstLastPara="1" rIns="91425" wrap="square" tIns="91425">
            <a:noAutofit/>
          </a:bodyPr>
          <a:lstStyle/>
          <a:p>
            <a:pPr indent="-298450" lvl="0" marL="285750" marR="0" rtl="0" algn="l">
              <a:lnSpc>
                <a:spcPct val="100000"/>
              </a:lnSpc>
              <a:spcBef>
                <a:spcPts val="0"/>
              </a:spcBef>
              <a:spcAft>
                <a:spcPts val="0"/>
              </a:spcAft>
              <a:buClr>
                <a:srgbClr val="000000"/>
              </a:buClr>
              <a:buSzPts val="1600"/>
              <a:buChar char="•"/>
            </a:pPr>
            <a:r>
              <a:rPr lang="de-DE" sz="1600"/>
              <a:t>43% of survey respondents never write posts (</a:t>
            </a:r>
            <a:r>
              <a:rPr lang="de-DE" sz="1600"/>
              <a:t>compared to 80% of all SuSanA members who have never posted) (see Section 4 of the presentation)</a:t>
            </a:r>
            <a:endParaRPr sz="1600"/>
          </a:p>
          <a:p>
            <a:pPr indent="-298450" lvl="0" marL="285750" marR="0" rtl="0" algn="l">
              <a:lnSpc>
                <a:spcPct val="100000"/>
              </a:lnSpc>
              <a:spcBef>
                <a:spcPts val="0"/>
              </a:spcBef>
              <a:spcAft>
                <a:spcPts val="0"/>
              </a:spcAft>
              <a:buClr>
                <a:srgbClr val="000000"/>
              </a:buClr>
              <a:buSzPts val="1600"/>
              <a:buChar char="•"/>
            </a:pPr>
            <a:r>
              <a:rPr lang="de-DE" sz="1600"/>
              <a:t>12% of respondents wrote posts “often or fairly often” (compared to only 5% of all SuSanA members (see Section 4)</a:t>
            </a:r>
            <a:endParaRPr sz="1600"/>
          </a:p>
        </p:txBody>
      </p:sp>
      <p:pic>
        <p:nvPicPr>
          <p:cNvPr id="505" name="Google Shape;505;p71"/>
          <p:cNvPicPr preferRelativeResize="0"/>
          <p:nvPr/>
        </p:nvPicPr>
        <p:blipFill>
          <a:blip r:embed="rId4">
            <a:alphaModFix/>
          </a:blip>
          <a:stretch>
            <a:fillRect/>
          </a:stretch>
        </p:blipFill>
        <p:spPr>
          <a:xfrm>
            <a:off x="9395238" y="623200"/>
            <a:ext cx="5400675" cy="575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5"/>
          <p:cNvSpPr txBox="1"/>
          <p:nvPr>
            <p:ph idx="2" type="body"/>
          </p:nvPr>
        </p:nvSpPr>
        <p:spPr>
          <a:xfrm>
            <a:off x="2119780" y="2435679"/>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1.</a:t>
            </a:r>
            <a:r>
              <a:rPr lang="de-DE"/>
              <a:t> </a:t>
            </a:r>
            <a:r>
              <a:rPr lang="de-DE"/>
              <a:t>Introduction to the discussion </a:t>
            </a:r>
            <a:r>
              <a:rPr lang="de-DE"/>
              <a:t>forum</a:t>
            </a:r>
            <a:endParaRPr/>
          </a:p>
        </p:txBody>
      </p:sp>
      <p:sp>
        <p:nvSpPr>
          <p:cNvPr id="247" name="Google Shape;247;p45"/>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72" title="Chart"/>
          <p:cNvPicPr preferRelativeResize="0"/>
          <p:nvPr/>
        </p:nvPicPr>
        <p:blipFill>
          <a:blip r:embed="rId3">
            <a:alphaModFix/>
          </a:blip>
          <a:stretch>
            <a:fillRect/>
          </a:stretch>
        </p:blipFill>
        <p:spPr>
          <a:xfrm>
            <a:off x="152400" y="1738411"/>
            <a:ext cx="8404375" cy="4967190"/>
          </a:xfrm>
          <a:prstGeom prst="rect">
            <a:avLst/>
          </a:prstGeom>
          <a:noFill/>
          <a:ln>
            <a:noFill/>
          </a:ln>
        </p:spPr>
      </p:pic>
      <p:sp>
        <p:nvSpPr>
          <p:cNvPr id="511" name="Google Shape;511;p72"/>
          <p:cNvSpPr txBox="1"/>
          <p:nvPr>
            <p:ph idx="2" type="body"/>
          </p:nvPr>
        </p:nvSpPr>
        <p:spPr>
          <a:xfrm>
            <a:off x="1187625" y="908727"/>
            <a:ext cx="7632900" cy="792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Q5: </a:t>
            </a:r>
            <a:r>
              <a:rPr lang="de-DE"/>
              <a:t>Barriers</a:t>
            </a:r>
            <a:r>
              <a:rPr lang="de-DE"/>
              <a:t> to writing forum posts - </a:t>
            </a:r>
            <a:r>
              <a:rPr lang="de-DE"/>
              <a:t>related to forum topics and content</a:t>
            </a:r>
            <a:endParaRPr/>
          </a:p>
        </p:txBody>
      </p:sp>
      <p:sp>
        <p:nvSpPr>
          <p:cNvPr id="512" name="Google Shape;512;p72"/>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513" name="Google Shape;513;p72"/>
          <p:cNvSpPr/>
          <p:nvPr/>
        </p:nvSpPr>
        <p:spPr>
          <a:xfrm rot="-5400000">
            <a:off x="1507050" y="484125"/>
            <a:ext cx="1716900" cy="43746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4" name="Google Shape;514;p72"/>
          <p:cNvSpPr txBox="1"/>
          <p:nvPr/>
        </p:nvSpPr>
        <p:spPr>
          <a:xfrm>
            <a:off x="5838350" y="4649300"/>
            <a:ext cx="2970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de-DE">
                <a:solidFill>
                  <a:srgbClr val="FF0000"/>
                </a:solidFill>
                <a:latin typeface="Calibri"/>
                <a:ea typeface="Calibri"/>
                <a:cs typeface="Calibri"/>
                <a:sym typeface="Calibri"/>
              </a:rPr>
              <a:t>We need to ensure that all posts get some answers.</a:t>
            </a:r>
            <a:endParaRPr i="1">
              <a:solidFill>
                <a:srgbClr val="FF0000"/>
              </a:solidFill>
              <a:latin typeface="Calibri"/>
              <a:ea typeface="Calibri"/>
              <a:cs typeface="Calibri"/>
              <a:sym typeface="Calibri"/>
            </a:endParaRPr>
          </a:p>
        </p:txBody>
      </p:sp>
      <p:cxnSp>
        <p:nvCxnSpPr>
          <p:cNvPr id="515" name="Google Shape;515;p72"/>
          <p:cNvCxnSpPr>
            <a:stCxn id="514" idx="1"/>
          </p:cNvCxnSpPr>
          <p:nvPr/>
        </p:nvCxnSpPr>
        <p:spPr>
          <a:xfrm rot="10800000">
            <a:off x="4864850" y="4578500"/>
            <a:ext cx="973500" cy="282900"/>
          </a:xfrm>
          <a:prstGeom prst="straightConnector1">
            <a:avLst/>
          </a:prstGeom>
          <a:noFill/>
          <a:ln cap="flat" cmpd="sng" w="28575">
            <a:solidFill>
              <a:srgbClr val="FF0000"/>
            </a:solidFill>
            <a:prstDash val="solid"/>
            <a:round/>
            <a:headEnd len="med" w="med" type="none"/>
            <a:tailEnd len="med" w="med" type="triangle"/>
          </a:ln>
        </p:spPr>
      </p:cxnSp>
      <p:sp>
        <p:nvSpPr>
          <p:cNvPr id="516" name="Google Shape;516;p72"/>
          <p:cNvSpPr txBox="1"/>
          <p:nvPr/>
        </p:nvSpPr>
        <p:spPr>
          <a:xfrm>
            <a:off x="6201800" y="3562225"/>
            <a:ext cx="28173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de-DE">
                <a:solidFill>
                  <a:srgbClr val="FF0000"/>
                </a:solidFill>
                <a:latin typeface="Calibri"/>
                <a:ea typeface="Calibri"/>
                <a:cs typeface="Calibri"/>
                <a:sym typeface="Calibri"/>
              </a:rPr>
              <a:t>We need to motivate people and stress the importance of sharing their experiences and opinions.</a:t>
            </a:r>
            <a:endParaRPr>
              <a:latin typeface="Calibri"/>
              <a:ea typeface="Calibri"/>
              <a:cs typeface="Calibri"/>
              <a:sym typeface="Calibri"/>
            </a:endParaRPr>
          </a:p>
        </p:txBody>
      </p:sp>
      <p:cxnSp>
        <p:nvCxnSpPr>
          <p:cNvPr id="517" name="Google Shape;517;p72"/>
          <p:cNvCxnSpPr/>
          <p:nvPr/>
        </p:nvCxnSpPr>
        <p:spPr>
          <a:xfrm rot="10800000">
            <a:off x="6582900" y="3253525"/>
            <a:ext cx="275100" cy="308700"/>
          </a:xfrm>
          <a:prstGeom prst="straightConnector1">
            <a:avLst/>
          </a:prstGeom>
          <a:noFill/>
          <a:ln cap="flat" cmpd="sng" w="28575">
            <a:solidFill>
              <a:srgbClr val="FF0000"/>
            </a:solidFill>
            <a:prstDash val="solid"/>
            <a:round/>
            <a:headEnd len="med" w="med" type="none"/>
            <a:tailEnd len="med" w="med" type="triangle"/>
          </a:ln>
        </p:spPr>
      </p:cxnSp>
      <p:cxnSp>
        <p:nvCxnSpPr>
          <p:cNvPr id="518" name="Google Shape;518;p72"/>
          <p:cNvCxnSpPr/>
          <p:nvPr/>
        </p:nvCxnSpPr>
        <p:spPr>
          <a:xfrm flipH="1" rot="10800000">
            <a:off x="7075100" y="2912625"/>
            <a:ext cx="646800" cy="679200"/>
          </a:xfrm>
          <a:prstGeom prst="straightConnector1">
            <a:avLst/>
          </a:prstGeom>
          <a:noFill/>
          <a:ln cap="flat" cmpd="sng" w="28575">
            <a:solidFill>
              <a:srgbClr val="FF0000"/>
            </a:solidFill>
            <a:prstDash val="solid"/>
            <a:round/>
            <a:headEnd len="med" w="med" type="none"/>
            <a:tailEnd len="med" w="med" type="triangle"/>
          </a:ln>
        </p:spPr>
      </p:cxnSp>
      <p:pic>
        <p:nvPicPr>
          <p:cNvPr id="519" name="Google Shape;519;p72"/>
          <p:cNvPicPr preferRelativeResize="0"/>
          <p:nvPr/>
        </p:nvPicPr>
        <p:blipFill>
          <a:blip r:embed="rId4">
            <a:alphaModFix/>
          </a:blip>
          <a:stretch>
            <a:fillRect/>
          </a:stretch>
        </p:blipFill>
        <p:spPr>
          <a:xfrm>
            <a:off x="9550475" y="1161475"/>
            <a:ext cx="9010650" cy="4181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73"/>
          <p:cNvPicPr preferRelativeResize="0"/>
          <p:nvPr/>
        </p:nvPicPr>
        <p:blipFill>
          <a:blip r:embed="rId3">
            <a:alphaModFix/>
          </a:blip>
          <a:stretch>
            <a:fillRect/>
          </a:stretch>
        </p:blipFill>
        <p:spPr>
          <a:xfrm>
            <a:off x="226775" y="2111675"/>
            <a:ext cx="8917225" cy="4333500"/>
          </a:xfrm>
          <a:prstGeom prst="rect">
            <a:avLst/>
          </a:prstGeom>
          <a:noFill/>
          <a:ln>
            <a:noFill/>
          </a:ln>
        </p:spPr>
      </p:pic>
      <p:sp>
        <p:nvSpPr>
          <p:cNvPr id="525" name="Google Shape;525;p73"/>
          <p:cNvSpPr txBox="1"/>
          <p:nvPr>
            <p:ph idx="2" type="body"/>
          </p:nvPr>
        </p:nvSpPr>
        <p:spPr>
          <a:xfrm>
            <a:off x="1187625" y="908727"/>
            <a:ext cx="7632900" cy="792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Q6: Barriers to writing forum posts - related to procedures or emotions</a:t>
            </a:r>
            <a:endParaRPr/>
          </a:p>
        </p:txBody>
      </p:sp>
      <p:sp>
        <p:nvSpPr>
          <p:cNvPr id="526" name="Google Shape;526;p73"/>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527" name="Google Shape;527;p73"/>
          <p:cNvSpPr/>
          <p:nvPr/>
        </p:nvSpPr>
        <p:spPr>
          <a:xfrm rot="-5400000">
            <a:off x="2622675" y="1383325"/>
            <a:ext cx="527100" cy="26088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28" name="Google Shape;528;p73"/>
          <p:cNvCxnSpPr>
            <a:stCxn id="529" idx="1"/>
          </p:cNvCxnSpPr>
          <p:nvPr/>
        </p:nvCxnSpPr>
        <p:spPr>
          <a:xfrm rot="10800000">
            <a:off x="5416275" y="3886725"/>
            <a:ext cx="844200" cy="212100"/>
          </a:xfrm>
          <a:prstGeom prst="straightConnector1">
            <a:avLst/>
          </a:prstGeom>
          <a:noFill/>
          <a:ln cap="flat" cmpd="sng" w="28575">
            <a:solidFill>
              <a:srgbClr val="FF0000"/>
            </a:solidFill>
            <a:prstDash val="solid"/>
            <a:round/>
            <a:headEnd len="med" w="med" type="none"/>
            <a:tailEnd len="med" w="med" type="triangle"/>
          </a:ln>
        </p:spPr>
      </p:cxnSp>
      <p:cxnSp>
        <p:nvCxnSpPr>
          <p:cNvPr id="530" name="Google Shape;530;p73"/>
          <p:cNvCxnSpPr>
            <a:stCxn id="529" idx="1"/>
          </p:cNvCxnSpPr>
          <p:nvPr/>
        </p:nvCxnSpPr>
        <p:spPr>
          <a:xfrm flipH="1">
            <a:off x="5239575" y="4098825"/>
            <a:ext cx="1020900" cy="556800"/>
          </a:xfrm>
          <a:prstGeom prst="straightConnector1">
            <a:avLst/>
          </a:prstGeom>
          <a:noFill/>
          <a:ln cap="flat" cmpd="sng" w="28575">
            <a:solidFill>
              <a:srgbClr val="FF0000"/>
            </a:solidFill>
            <a:prstDash val="solid"/>
            <a:round/>
            <a:headEnd len="med" w="med" type="none"/>
            <a:tailEnd len="med" w="med" type="triangle"/>
          </a:ln>
        </p:spPr>
      </p:cxnSp>
      <p:cxnSp>
        <p:nvCxnSpPr>
          <p:cNvPr id="531" name="Google Shape;531;p73"/>
          <p:cNvCxnSpPr/>
          <p:nvPr/>
        </p:nvCxnSpPr>
        <p:spPr>
          <a:xfrm flipH="1">
            <a:off x="5105950" y="4391100"/>
            <a:ext cx="1130400" cy="636000"/>
          </a:xfrm>
          <a:prstGeom prst="straightConnector1">
            <a:avLst/>
          </a:prstGeom>
          <a:noFill/>
          <a:ln cap="flat" cmpd="sng" w="28575">
            <a:solidFill>
              <a:srgbClr val="FF0000"/>
            </a:solidFill>
            <a:prstDash val="solid"/>
            <a:round/>
            <a:headEnd len="med" w="med" type="none"/>
            <a:tailEnd len="med" w="med" type="triangle"/>
          </a:ln>
        </p:spPr>
      </p:cxnSp>
      <p:sp>
        <p:nvSpPr>
          <p:cNvPr id="529" name="Google Shape;529;p73"/>
          <p:cNvSpPr txBox="1"/>
          <p:nvPr/>
        </p:nvSpPr>
        <p:spPr>
          <a:xfrm>
            <a:off x="6260475" y="3886725"/>
            <a:ext cx="2970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de-DE">
                <a:solidFill>
                  <a:srgbClr val="FF0000"/>
                </a:solidFill>
                <a:latin typeface="Calibri"/>
                <a:ea typeface="Calibri"/>
                <a:cs typeface="Calibri"/>
                <a:sym typeface="Calibri"/>
              </a:rPr>
              <a:t>We could make some changes to the IT infrastructure to reduce these barriers</a:t>
            </a:r>
            <a:endParaRPr i="1">
              <a:solidFill>
                <a:srgbClr val="FF0000"/>
              </a:solidFill>
              <a:latin typeface="Calibri"/>
              <a:ea typeface="Calibri"/>
              <a:cs typeface="Calibri"/>
              <a:sym typeface="Calibri"/>
            </a:endParaRPr>
          </a:p>
        </p:txBody>
      </p:sp>
      <p:sp>
        <p:nvSpPr>
          <p:cNvPr id="532" name="Google Shape;532;p73"/>
          <p:cNvSpPr txBox="1"/>
          <p:nvPr/>
        </p:nvSpPr>
        <p:spPr>
          <a:xfrm>
            <a:off x="5802175" y="1486150"/>
            <a:ext cx="3186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de-DE">
                <a:solidFill>
                  <a:srgbClr val="FF0000"/>
                </a:solidFill>
                <a:latin typeface="Calibri"/>
                <a:ea typeface="Calibri"/>
                <a:cs typeface="Calibri"/>
                <a:sym typeface="Calibri"/>
              </a:rPr>
              <a:t>We should</a:t>
            </a:r>
            <a:r>
              <a:rPr i="1" lang="de-DE">
                <a:solidFill>
                  <a:srgbClr val="FF0000"/>
                </a:solidFill>
                <a:latin typeface="Calibri"/>
                <a:ea typeface="Calibri"/>
                <a:cs typeface="Calibri"/>
                <a:sym typeface="Calibri"/>
              </a:rPr>
              <a:t> promote ways to make it less time consuming, e.g.  post by e-mail (posting@forum.susana.org)</a:t>
            </a:r>
            <a:endParaRPr i="1">
              <a:solidFill>
                <a:srgbClr val="FF0000"/>
              </a:solidFill>
              <a:latin typeface="Calibri"/>
              <a:ea typeface="Calibri"/>
              <a:cs typeface="Calibri"/>
              <a:sym typeface="Calibri"/>
            </a:endParaRPr>
          </a:p>
        </p:txBody>
      </p:sp>
      <p:cxnSp>
        <p:nvCxnSpPr>
          <p:cNvPr id="533" name="Google Shape;533;p73"/>
          <p:cNvCxnSpPr/>
          <p:nvPr/>
        </p:nvCxnSpPr>
        <p:spPr>
          <a:xfrm flipH="1">
            <a:off x="7913975" y="2210350"/>
            <a:ext cx="138000" cy="315600"/>
          </a:xfrm>
          <a:prstGeom prst="straightConnector1">
            <a:avLst/>
          </a:prstGeom>
          <a:noFill/>
          <a:ln cap="flat" cmpd="sng" w="28575">
            <a:solidFill>
              <a:srgbClr val="FF0000"/>
            </a:solidFill>
            <a:prstDash val="solid"/>
            <a:round/>
            <a:headEnd len="med" w="med" type="none"/>
            <a:tailEnd len="med" w="med" type="triangle"/>
          </a:ln>
        </p:spPr>
      </p:cxnSp>
      <p:sp>
        <p:nvSpPr>
          <p:cNvPr id="534" name="Google Shape;534;p73"/>
          <p:cNvSpPr txBox="1"/>
          <p:nvPr/>
        </p:nvSpPr>
        <p:spPr>
          <a:xfrm>
            <a:off x="92100" y="6157000"/>
            <a:ext cx="59166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a:solidFill>
                <a:srgbClr val="9900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4"/>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300"/>
              </a:spcBef>
              <a:spcAft>
                <a:spcPts val="0"/>
              </a:spcAft>
              <a:buClr>
                <a:srgbClr val="000000"/>
              </a:buClr>
              <a:buSzPts val="2000"/>
              <a:buFont typeface="Noto Sans Symbols"/>
              <a:buAutoNum type="arabicPeriod"/>
            </a:pPr>
            <a:r>
              <a:rPr lang="de-DE">
                <a:solidFill>
                  <a:srgbClr val="000000"/>
                </a:solidFill>
              </a:rPr>
              <a:t>Users are</a:t>
            </a:r>
            <a:r>
              <a:rPr lang="de-DE">
                <a:solidFill>
                  <a:srgbClr val="000000"/>
                </a:solidFill>
              </a:rPr>
              <a:t> unsure whether they can add anything of value compared to people with more expertise. (196 responses)</a:t>
            </a:r>
            <a:endParaRPr>
              <a:solidFill>
                <a:srgbClr val="000000"/>
              </a:solidFill>
            </a:endParaRPr>
          </a:p>
          <a:p>
            <a:pPr indent="-355600" lvl="0" marL="457200" rtl="0" algn="l">
              <a:spcBef>
                <a:spcPts val="300"/>
              </a:spcBef>
              <a:spcAft>
                <a:spcPts val="0"/>
              </a:spcAft>
              <a:buClr>
                <a:srgbClr val="000000"/>
              </a:buClr>
              <a:buSzPts val="2000"/>
              <a:buAutoNum type="arabicPeriod"/>
            </a:pPr>
            <a:r>
              <a:rPr lang="de-DE">
                <a:solidFill>
                  <a:srgbClr val="000000"/>
                </a:solidFill>
              </a:rPr>
              <a:t>Users don't have time / are too busy. (158)</a:t>
            </a:r>
            <a:endParaRPr>
              <a:solidFill>
                <a:srgbClr val="000000"/>
              </a:solidFill>
            </a:endParaRPr>
          </a:p>
          <a:p>
            <a:pPr indent="-355600" lvl="0" marL="457200" rtl="0" algn="l">
              <a:lnSpc>
                <a:spcPct val="90000"/>
              </a:lnSpc>
              <a:spcBef>
                <a:spcPts val="300"/>
              </a:spcBef>
              <a:spcAft>
                <a:spcPts val="0"/>
              </a:spcAft>
              <a:buClr>
                <a:srgbClr val="000000"/>
              </a:buClr>
              <a:buSzPts val="2000"/>
              <a:buAutoNum type="arabicPeriod"/>
            </a:pPr>
            <a:r>
              <a:rPr lang="de-DE">
                <a:solidFill>
                  <a:srgbClr val="000000"/>
                </a:solidFill>
              </a:rPr>
              <a:t>Users have no need to post as they find all their answers from reading other people's posts. (155)</a:t>
            </a:r>
            <a:endParaRPr>
              <a:solidFill>
                <a:srgbClr val="000000"/>
              </a:solidFill>
            </a:endParaRPr>
          </a:p>
          <a:p>
            <a:pPr indent="-355600" lvl="0" marL="457200" rtl="0" algn="l">
              <a:lnSpc>
                <a:spcPct val="90000"/>
              </a:lnSpc>
              <a:spcBef>
                <a:spcPts val="300"/>
              </a:spcBef>
              <a:spcAft>
                <a:spcPts val="0"/>
              </a:spcAft>
              <a:buClr>
                <a:srgbClr val="000000"/>
              </a:buClr>
              <a:buSzPts val="2000"/>
              <a:buAutoNum type="arabicPeriod"/>
            </a:pPr>
            <a:r>
              <a:rPr lang="de-DE">
                <a:solidFill>
                  <a:srgbClr val="000000"/>
                </a:solidFill>
              </a:rPr>
              <a:t>Users are new and think they have nothing to say yet. (119)</a:t>
            </a:r>
            <a:endParaRPr>
              <a:solidFill>
                <a:srgbClr val="000000"/>
              </a:solidFill>
            </a:endParaRPr>
          </a:p>
          <a:p>
            <a:pPr indent="-355600" lvl="0" marL="457200" rtl="0" algn="l">
              <a:lnSpc>
                <a:spcPct val="90000"/>
              </a:lnSpc>
              <a:spcBef>
                <a:spcPts val="300"/>
              </a:spcBef>
              <a:spcAft>
                <a:spcPts val="0"/>
              </a:spcAft>
              <a:buClr>
                <a:srgbClr val="000000"/>
              </a:buClr>
              <a:buSzPts val="2000"/>
              <a:buAutoNum type="arabicPeriod"/>
            </a:pPr>
            <a:r>
              <a:rPr lang="de-DE">
                <a:solidFill>
                  <a:srgbClr val="000000"/>
                </a:solidFill>
              </a:rPr>
              <a:t>Users find it intimidating to post in an open forum. (94)</a:t>
            </a:r>
            <a:endParaRPr>
              <a:solidFill>
                <a:srgbClr val="000000"/>
              </a:solidFill>
            </a:endParaRPr>
          </a:p>
          <a:p>
            <a:pPr indent="-355600" lvl="0" marL="457200" rtl="0" algn="l">
              <a:lnSpc>
                <a:spcPct val="90000"/>
              </a:lnSpc>
              <a:spcBef>
                <a:spcPts val="300"/>
              </a:spcBef>
              <a:spcAft>
                <a:spcPts val="0"/>
              </a:spcAft>
              <a:buClr>
                <a:srgbClr val="000000"/>
              </a:buClr>
              <a:buSzPts val="2000"/>
              <a:buAutoNum type="arabicPeriod"/>
            </a:pPr>
            <a:r>
              <a:rPr lang="de-DE" u="sng">
                <a:solidFill>
                  <a:srgbClr val="000000"/>
                </a:solidFill>
              </a:rPr>
              <a:t>Note</a:t>
            </a:r>
            <a:r>
              <a:rPr lang="de-DE">
                <a:solidFill>
                  <a:srgbClr val="000000"/>
                </a:solidFill>
              </a:rPr>
              <a:t>: we don’t know if the barriers to posting are different for different types of users, e.g. different for Global South members</a:t>
            </a:r>
            <a:endParaRPr>
              <a:solidFill>
                <a:srgbClr val="000000"/>
              </a:solidFill>
            </a:endParaRPr>
          </a:p>
          <a:p>
            <a:pPr indent="0" lvl="0" marL="0" rtl="0" algn="l">
              <a:lnSpc>
                <a:spcPct val="90000"/>
              </a:lnSpc>
              <a:spcBef>
                <a:spcPts val="300"/>
              </a:spcBef>
              <a:spcAft>
                <a:spcPts val="0"/>
              </a:spcAft>
              <a:buNone/>
            </a:pPr>
            <a:r>
              <a:t/>
            </a:r>
            <a:endParaRPr>
              <a:solidFill>
                <a:srgbClr val="000000"/>
              </a:solidFill>
            </a:endParaRPr>
          </a:p>
          <a:p>
            <a:pPr indent="0" lvl="0" marL="0" rtl="0" algn="l">
              <a:lnSpc>
                <a:spcPct val="90000"/>
              </a:lnSpc>
              <a:spcBef>
                <a:spcPts val="300"/>
              </a:spcBef>
              <a:spcAft>
                <a:spcPts val="0"/>
              </a:spcAft>
              <a:buNone/>
            </a:pPr>
            <a:r>
              <a:rPr lang="de-DE">
                <a:solidFill>
                  <a:srgbClr val="000000"/>
                </a:solidFill>
              </a:rPr>
              <a:t>Example quotes:</a:t>
            </a:r>
            <a:endParaRPr>
              <a:solidFill>
                <a:srgbClr val="000000"/>
              </a:solidFill>
            </a:endParaRPr>
          </a:p>
          <a:p>
            <a:pPr indent="-317500" lvl="0" marL="457200" rtl="0" algn="l">
              <a:lnSpc>
                <a:spcPct val="90000"/>
              </a:lnSpc>
              <a:spcBef>
                <a:spcPts val="300"/>
              </a:spcBef>
              <a:spcAft>
                <a:spcPts val="0"/>
              </a:spcAft>
              <a:buClr>
                <a:srgbClr val="000000"/>
              </a:buClr>
              <a:buSzPts val="1400"/>
              <a:buFont typeface="Roboto"/>
              <a:buChar char="●"/>
            </a:pPr>
            <a:r>
              <a:rPr i="1" lang="de-DE" sz="1400">
                <a:solidFill>
                  <a:srgbClr val="000000"/>
                </a:solidFill>
                <a:highlight>
                  <a:srgbClr val="FFFFFF"/>
                </a:highlight>
                <a:latin typeface="Roboto"/>
                <a:ea typeface="Roboto"/>
                <a:cs typeface="Roboto"/>
                <a:sym typeface="Roboto"/>
              </a:rPr>
              <a:t>It takes efforts to sign up every time and remember the password etc.</a:t>
            </a:r>
            <a:endParaRPr i="1" sz="1400">
              <a:solidFill>
                <a:srgbClr val="000000"/>
              </a:solidFill>
              <a:highlight>
                <a:srgbClr val="FFFFFF"/>
              </a:highlight>
              <a:latin typeface="Roboto"/>
              <a:ea typeface="Roboto"/>
              <a:cs typeface="Roboto"/>
              <a:sym typeface="Roboto"/>
            </a:endParaRPr>
          </a:p>
          <a:p>
            <a:pPr indent="-317500" lvl="0" marL="457200" rtl="0" algn="l">
              <a:spcBef>
                <a:spcPts val="0"/>
              </a:spcBef>
              <a:spcAft>
                <a:spcPts val="0"/>
              </a:spcAft>
              <a:buSzPts val="1400"/>
              <a:buFont typeface="Arial"/>
              <a:buChar char="●"/>
            </a:pPr>
            <a:r>
              <a:rPr i="1" lang="de-DE" sz="1400">
                <a:latin typeface="Arial"/>
                <a:ea typeface="Arial"/>
                <a:cs typeface="Arial"/>
                <a:sym typeface="Arial"/>
              </a:rPr>
              <a:t>No time for it. Would rather use social media channels.</a:t>
            </a:r>
            <a:endParaRPr i="1" sz="1400">
              <a:solidFill>
                <a:srgbClr val="000000"/>
              </a:solidFill>
              <a:highlight>
                <a:srgbClr val="FFFFFF"/>
              </a:highlight>
              <a:latin typeface="Roboto"/>
              <a:ea typeface="Roboto"/>
              <a:cs typeface="Roboto"/>
              <a:sym typeface="Roboto"/>
            </a:endParaRPr>
          </a:p>
          <a:p>
            <a:pPr indent="-317500" lvl="0" marL="457200" rtl="0" algn="l">
              <a:lnSpc>
                <a:spcPct val="90000"/>
              </a:lnSpc>
              <a:spcBef>
                <a:spcPts val="0"/>
              </a:spcBef>
              <a:spcAft>
                <a:spcPts val="0"/>
              </a:spcAft>
              <a:buClr>
                <a:srgbClr val="000000"/>
              </a:buClr>
              <a:buSzPts val="1400"/>
              <a:buFont typeface="Roboto"/>
              <a:buChar char="●"/>
            </a:pPr>
            <a:r>
              <a:rPr i="1" lang="de-DE" sz="1400">
                <a:solidFill>
                  <a:srgbClr val="000000"/>
                </a:solidFill>
                <a:highlight>
                  <a:srgbClr val="FFFFFF"/>
                </a:highlight>
                <a:latin typeface="Roboto"/>
                <a:ea typeface="Roboto"/>
                <a:cs typeface="Roboto"/>
                <a:sym typeface="Roboto"/>
              </a:rPr>
              <a:t>I'm doubtful any posts of mine would be of interest.</a:t>
            </a:r>
            <a:endParaRPr i="1" sz="1400">
              <a:solidFill>
                <a:srgbClr val="000000"/>
              </a:solidFill>
              <a:highlight>
                <a:srgbClr val="FFFFFF"/>
              </a:highlight>
              <a:latin typeface="Roboto"/>
              <a:ea typeface="Roboto"/>
              <a:cs typeface="Roboto"/>
              <a:sym typeface="Roboto"/>
            </a:endParaRPr>
          </a:p>
          <a:p>
            <a:pPr indent="-317500" lvl="0" marL="457200" rtl="0" algn="l">
              <a:lnSpc>
                <a:spcPct val="90000"/>
              </a:lnSpc>
              <a:spcBef>
                <a:spcPts val="0"/>
              </a:spcBef>
              <a:spcAft>
                <a:spcPts val="0"/>
              </a:spcAft>
              <a:buClr>
                <a:srgbClr val="000000"/>
              </a:buClr>
              <a:buSzPts val="1400"/>
              <a:buFont typeface="Roboto"/>
              <a:buChar char="●"/>
            </a:pPr>
            <a:r>
              <a:rPr i="1" lang="de-DE" sz="1400">
                <a:solidFill>
                  <a:srgbClr val="000000"/>
                </a:solidFill>
                <a:highlight>
                  <a:srgbClr val="FFFFFF"/>
                </a:highlight>
                <a:latin typeface="Roboto"/>
                <a:ea typeface="Roboto"/>
                <a:cs typeface="Roboto"/>
                <a:sym typeface="Roboto"/>
              </a:rPr>
              <a:t>Sometimes just scanning the post is also fruitful. If anything is relevant which I could add, then I post some comments. I see no barriers for me. Posting no comments doesn't mean that I don't like this forum. Whenever I receive the newsletter of SuSanA, I take a look through the posts and capture some knowledge. But in general, I don't feel necessary to post any comment. </a:t>
            </a:r>
            <a:endParaRPr i="1" sz="1400">
              <a:solidFill>
                <a:srgbClr val="000000"/>
              </a:solidFill>
              <a:highlight>
                <a:srgbClr val="FFFFFF"/>
              </a:highlight>
              <a:latin typeface="Roboto"/>
              <a:ea typeface="Roboto"/>
              <a:cs typeface="Roboto"/>
              <a:sym typeface="Roboto"/>
            </a:endParaRPr>
          </a:p>
          <a:p>
            <a:pPr indent="-228600" lvl="0" marL="457200" rtl="0" algn="l">
              <a:lnSpc>
                <a:spcPct val="90000"/>
              </a:lnSpc>
              <a:spcBef>
                <a:spcPts val="300"/>
              </a:spcBef>
              <a:spcAft>
                <a:spcPts val="0"/>
              </a:spcAft>
              <a:buClr>
                <a:schemeClr val="dk1"/>
              </a:buClr>
              <a:buSzPts val="2000"/>
              <a:buFont typeface="Noto Sans Symbols"/>
              <a:buNone/>
            </a:pPr>
            <a:r>
              <a:t/>
            </a:r>
            <a:endParaRPr>
              <a:solidFill>
                <a:srgbClr val="000000"/>
              </a:solidFill>
            </a:endParaRPr>
          </a:p>
          <a:p>
            <a:pPr indent="-228600" lvl="0" marL="457200" rtl="0" algn="l">
              <a:lnSpc>
                <a:spcPct val="90000"/>
              </a:lnSpc>
              <a:spcBef>
                <a:spcPts val="300"/>
              </a:spcBef>
              <a:spcAft>
                <a:spcPts val="0"/>
              </a:spcAft>
              <a:buClr>
                <a:schemeClr val="dk1"/>
              </a:buClr>
              <a:buSzPts val="2000"/>
              <a:buFont typeface="Noto Sans Symbols"/>
              <a:buNone/>
            </a:pPr>
            <a:r>
              <a:t/>
            </a:r>
            <a:endParaRPr/>
          </a:p>
          <a:p>
            <a:pPr indent="0" lvl="0" marL="0" rtl="0" algn="l">
              <a:lnSpc>
                <a:spcPct val="90000"/>
              </a:lnSpc>
              <a:spcBef>
                <a:spcPts val="300"/>
              </a:spcBef>
              <a:spcAft>
                <a:spcPts val="0"/>
              </a:spcAft>
              <a:buNone/>
            </a:pPr>
            <a:r>
              <a:t/>
            </a:r>
            <a:endParaRPr/>
          </a:p>
        </p:txBody>
      </p:sp>
      <p:sp>
        <p:nvSpPr>
          <p:cNvPr id="540" name="Google Shape;540;p74"/>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Q5 &amp; Q6: Summary: main barriers to posting</a:t>
            </a:r>
            <a:endParaRPr/>
          </a:p>
        </p:txBody>
      </p:sp>
      <p:sp>
        <p:nvSpPr>
          <p:cNvPr id="541" name="Google Shape;541;p74"/>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75"/>
          <p:cNvSpPr txBox="1"/>
          <p:nvPr>
            <p:ph idx="2" type="body"/>
          </p:nvPr>
        </p:nvSpPr>
        <p:spPr>
          <a:xfrm>
            <a:off x="1187624" y="979741"/>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Q7: Which of these other platforms do you use to participate in discussions?</a:t>
            </a:r>
            <a:endParaRPr/>
          </a:p>
        </p:txBody>
      </p:sp>
      <p:sp>
        <p:nvSpPr>
          <p:cNvPr id="547" name="Google Shape;547;p75"/>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548" name="Google Shape;548;p75"/>
          <p:cNvSpPr txBox="1"/>
          <p:nvPr/>
        </p:nvSpPr>
        <p:spPr>
          <a:xfrm>
            <a:off x="994300" y="1853150"/>
            <a:ext cx="7562400" cy="307800"/>
          </a:xfrm>
          <a:prstGeom prst="rect">
            <a:avLst/>
          </a:prstGeom>
          <a:noFill/>
          <a:ln>
            <a:noFill/>
          </a:ln>
        </p:spPr>
        <p:txBody>
          <a:bodyPr anchorCtr="0" anchor="t" bIns="45700" lIns="91425" spcFirstLastPara="1" rIns="91425" wrap="square" tIns="45700">
            <a:noAutofit/>
          </a:bodyPr>
          <a:lstStyle/>
          <a:p>
            <a:pPr indent="-298450" lvl="0" marL="285750" marR="0" rtl="0" algn="l">
              <a:lnSpc>
                <a:spcPct val="100000"/>
              </a:lnSpc>
              <a:spcBef>
                <a:spcPts val="0"/>
              </a:spcBef>
              <a:spcAft>
                <a:spcPts val="0"/>
              </a:spcAft>
              <a:buClr>
                <a:srgbClr val="000000"/>
              </a:buClr>
              <a:buSzPts val="1600"/>
              <a:buChar char="•"/>
            </a:pPr>
            <a:r>
              <a:rPr lang="de-DE" sz="1600"/>
              <a:t>Lots of competition from social media and Dgroups.</a:t>
            </a:r>
            <a:endParaRPr sz="1600"/>
          </a:p>
          <a:p>
            <a:pPr indent="-298450" lvl="0" marL="285750" marR="0" rtl="0" algn="l">
              <a:lnSpc>
                <a:spcPct val="100000"/>
              </a:lnSpc>
              <a:spcBef>
                <a:spcPts val="0"/>
              </a:spcBef>
              <a:spcAft>
                <a:spcPts val="0"/>
              </a:spcAft>
              <a:buClr>
                <a:srgbClr val="000000"/>
              </a:buClr>
              <a:buSzPts val="1600"/>
              <a:buChar char="•"/>
            </a:pPr>
            <a:r>
              <a:rPr lang="de-DE" sz="1600"/>
              <a:t>People remain logged into their social media accounts and have easy access to it from their mobile phones.</a:t>
            </a:r>
            <a:endParaRPr sz="1600"/>
          </a:p>
        </p:txBody>
      </p:sp>
      <p:pic>
        <p:nvPicPr>
          <p:cNvPr id="549" name="Google Shape;549;p75" title="Chart"/>
          <p:cNvPicPr preferRelativeResize="0"/>
          <p:nvPr/>
        </p:nvPicPr>
        <p:blipFill>
          <a:blip r:embed="rId3">
            <a:alphaModFix/>
          </a:blip>
          <a:stretch>
            <a:fillRect/>
          </a:stretch>
        </p:blipFill>
        <p:spPr>
          <a:xfrm>
            <a:off x="152400" y="2704745"/>
            <a:ext cx="8953073" cy="40855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6"/>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rtl="0" algn="l">
              <a:spcBef>
                <a:spcPts val="560"/>
              </a:spcBef>
              <a:spcAft>
                <a:spcPts val="0"/>
              </a:spcAft>
              <a:buClr>
                <a:schemeClr val="folHlink"/>
              </a:buClr>
              <a:buSzPts val="3360"/>
              <a:buFont typeface="Times"/>
              <a:buNone/>
            </a:pPr>
            <a:r>
              <a:rPr lang="de-DE" sz="2300"/>
              <a:t>Q8: How often should the forum moderators spend their time on the following activities? (graphical overview)</a:t>
            </a:r>
            <a:endParaRPr sz="2300"/>
          </a:p>
        </p:txBody>
      </p:sp>
      <p:sp>
        <p:nvSpPr>
          <p:cNvPr id="555" name="Google Shape;555;p76"/>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pic>
        <p:nvPicPr>
          <p:cNvPr descr="Forms response chart. Question title: 8. How often should the forum moderators spend their time on the following activities?. Number of responses: ." id="556" name="Google Shape;556;p76"/>
          <p:cNvPicPr preferRelativeResize="0"/>
          <p:nvPr/>
        </p:nvPicPr>
        <p:blipFill rotWithShape="1">
          <a:blip r:embed="rId3">
            <a:alphaModFix/>
          </a:blip>
          <a:srcRect b="0" l="0" r="0" t="21728"/>
          <a:stretch/>
        </p:blipFill>
        <p:spPr>
          <a:xfrm>
            <a:off x="100300" y="2859425"/>
            <a:ext cx="8841250" cy="2696050"/>
          </a:xfrm>
          <a:prstGeom prst="rect">
            <a:avLst/>
          </a:prstGeom>
          <a:noFill/>
          <a:ln>
            <a:noFill/>
          </a:ln>
        </p:spPr>
      </p:pic>
      <p:sp>
        <p:nvSpPr>
          <p:cNvPr id="557" name="Google Shape;557;p76"/>
          <p:cNvSpPr txBox="1"/>
          <p:nvPr/>
        </p:nvSpPr>
        <p:spPr>
          <a:xfrm>
            <a:off x="1578825" y="1953800"/>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600">
                <a:latin typeface="Calibri"/>
                <a:ea typeface="Calibri"/>
                <a:cs typeface="Calibri"/>
                <a:sym typeface="Calibri"/>
              </a:rPr>
              <a:t>(Analysis on next slide)</a:t>
            </a:r>
            <a:endParaRPr sz="16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7"/>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p>
            <a:pPr indent="0" lvl="0" marL="0" rtl="0" algn="l">
              <a:spcBef>
                <a:spcPts val="300"/>
              </a:spcBef>
              <a:spcAft>
                <a:spcPts val="0"/>
              </a:spcAft>
              <a:buNone/>
            </a:pPr>
            <a:r>
              <a:rPr lang="de-DE"/>
              <a:t>All of the proposed activities were rated as “often”, and are listed below in the order of importance (most important first):</a:t>
            </a:r>
            <a:endParaRPr/>
          </a:p>
          <a:p>
            <a:pPr indent="0" lvl="0" marL="0" rtl="0" algn="l">
              <a:spcBef>
                <a:spcPts val="300"/>
              </a:spcBef>
              <a:spcAft>
                <a:spcPts val="0"/>
              </a:spcAft>
              <a:buNone/>
            </a:pPr>
            <a:r>
              <a:t/>
            </a:r>
            <a:endParaRPr/>
          </a:p>
          <a:p>
            <a:pPr indent="-355600" lvl="0" marL="457200" rtl="0" algn="l">
              <a:spcBef>
                <a:spcPts val="300"/>
              </a:spcBef>
              <a:spcAft>
                <a:spcPts val="0"/>
              </a:spcAft>
              <a:buClr>
                <a:srgbClr val="FF0000"/>
              </a:buClr>
              <a:buSzPts val="2000"/>
              <a:buAutoNum type="arabicPeriod"/>
            </a:pPr>
            <a:r>
              <a:rPr i="1" lang="de-DE">
                <a:solidFill>
                  <a:srgbClr val="FF0000"/>
                </a:solidFill>
              </a:rPr>
              <a:t>Write posts to enrich discussions (303)	</a:t>
            </a:r>
            <a:endParaRPr i="1">
              <a:solidFill>
                <a:srgbClr val="FF0000"/>
              </a:solidFill>
            </a:endParaRPr>
          </a:p>
          <a:p>
            <a:pPr indent="-355600" lvl="0" marL="457200" rtl="0" algn="l">
              <a:lnSpc>
                <a:spcPct val="90000"/>
              </a:lnSpc>
              <a:spcBef>
                <a:spcPts val="300"/>
              </a:spcBef>
              <a:spcAft>
                <a:spcPts val="0"/>
              </a:spcAft>
              <a:buClr>
                <a:srgbClr val="FF0000"/>
              </a:buClr>
              <a:buSzPts val="2000"/>
              <a:buFont typeface="Noto Sans Symbols"/>
              <a:buAutoNum type="arabicPeriod"/>
            </a:pPr>
            <a:r>
              <a:rPr i="1" lang="de-DE">
                <a:solidFill>
                  <a:srgbClr val="FF0000"/>
                </a:solidFill>
              </a:rPr>
              <a:t>Make newcomers feel welcome by replying to their posts </a:t>
            </a:r>
            <a:r>
              <a:rPr lang="de-DE">
                <a:solidFill>
                  <a:srgbClr val="FF0000"/>
                </a:solidFill>
              </a:rPr>
              <a:t>(295 responses for “often”)</a:t>
            </a:r>
            <a:endParaRPr>
              <a:solidFill>
                <a:srgbClr val="FF0000"/>
              </a:solidFill>
            </a:endParaRPr>
          </a:p>
          <a:p>
            <a:pPr indent="-355600" lvl="0" marL="457200" rtl="0" algn="l">
              <a:lnSpc>
                <a:spcPct val="90000"/>
              </a:lnSpc>
              <a:spcBef>
                <a:spcPts val="300"/>
              </a:spcBef>
              <a:spcAft>
                <a:spcPts val="0"/>
              </a:spcAft>
              <a:buClr>
                <a:schemeClr val="dk1"/>
              </a:buClr>
              <a:buSzPts val="2000"/>
              <a:buFont typeface="Noto Sans Symbols"/>
              <a:buAutoNum type="arabicPeriod"/>
            </a:pPr>
            <a:r>
              <a:rPr i="1" lang="de-DE"/>
              <a:t>Improve thread titles for better clarity (281)</a:t>
            </a:r>
            <a:endParaRPr i="1"/>
          </a:p>
          <a:p>
            <a:pPr indent="-355600" lvl="0" marL="457200" rtl="0" algn="l">
              <a:lnSpc>
                <a:spcPct val="90000"/>
              </a:lnSpc>
              <a:spcBef>
                <a:spcPts val="300"/>
              </a:spcBef>
              <a:spcAft>
                <a:spcPts val="0"/>
              </a:spcAft>
              <a:buClr>
                <a:schemeClr val="dk1"/>
              </a:buClr>
              <a:buSzPts val="2000"/>
              <a:buFont typeface="Noto Sans Symbols"/>
              <a:buAutoNum type="arabicPeriod"/>
            </a:pPr>
            <a:r>
              <a:rPr i="1" lang="de-DE"/>
              <a:t>React to any inappropriate postings fast	 (261)</a:t>
            </a:r>
            <a:endParaRPr i="1"/>
          </a:p>
          <a:p>
            <a:pPr indent="-355600" lvl="0" marL="457200" rtl="0" algn="l">
              <a:spcBef>
                <a:spcPts val="300"/>
              </a:spcBef>
              <a:spcAft>
                <a:spcPts val="0"/>
              </a:spcAft>
              <a:buSzPts val="2000"/>
              <a:buAutoNum type="arabicPeriod"/>
            </a:pPr>
            <a:r>
              <a:rPr i="1" lang="de-DE"/>
              <a:t>Use social media to promote forum threads	(257)</a:t>
            </a:r>
            <a:endParaRPr i="1"/>
          </a:p>
          <a:p>
            <a:pPr indent="-355600" lvl="0" marL="457200" rtl="0" algn="l">
              <a:lnSpc>
                <a:spcPct val="90000"/>
              </a:lnSpc>
              <a:spcBef>
                <a:spcPts val="300"/>
              </a:spcBef>
              <a:spcAft>
                <a:spcPts val="0"/>
              </a:spcAft>
              <a:buClr>
                <a:schemeClr val="dk1"/>
              </a:buClr>
              <a:buSzPts val="2000"/>
              <a:buFont typeface="Noto Sans Symbols"/>
              <a:buAutoNum type="arabicPeriod"/>
            </a:pPr>
            <a:r>
              <a:rPr i="1" lang="de-DE"/>
              <a:t>Send e-mails to encourage more participation (248)</a:t>
            </a:r>
            <a:endParaRPr i="1"/>
          </a:p>
          <a:p>
            <a:pPr indent="-355600" lvl="0" marL="457200" rtl="0" algn="l">
              <a:lnSpc>
                <a:spcPct val="90000"/>
              </a:lnSpc>
              <a:spcBef>
                <a:spcPts val="300"/>
              </a:spcBef>
              <a:spcAft>
                <a:spcPts val="0"/>
              </a:spcAft>
              <a:buClr>
                <a:schemeClr val="dk1"/>
              </a:buClr>
              <a:buSzPts val="2000"/>
              <a:buFont typeface="Noto Sans Symbols"/>
              <a:buAutoNum type="arabicPeriod"/>
            </a:pPr>
            <a:r>
              <a:rPr i="1" lang="de-DE"/>
              <a:t>Use forum content to improve Wikipedia pages on WASH topics (235)	</a:t>
            </a:r>
            <a:endParaRPr i="1"/>
          </a:p>
          <a:p>
            <a:pPr indent="-355600" lvl="0" marL="457200" rtl="0" algn="l">
              <a:lnSpc>
                <a:spcPct val="90000"/>
              </a:lnSpc>
              <a:spcBef>
                <a:spcPts val="300"/>
              </a:spcBef>
              <a:spcAft>
                <a:spcPts val="0"/>
              </a:spcAft>
              <a:buClr>
                <a:schemeClr val="dk1"/>
              </a:buClr>
              <a:buSzPts val="2000"/>
              <a:buFont typeface="Noto Sans Symbols"/>
              <a:buAutoNum type="arabicPeriod"/>
            </a:pPr>
            <a:r>
              <a:rPr i="1" lang="de-DE"/>
              <a:t>Correct typos, broken links or formatting issues in posts</a:t>
            </a:r>
            <a:r>
              <a:rPr lang="de-DE"/>
              <a:t> </a:t>
            </a:r>
            <a:r>
              <a:rPr i="1" lang="de-DE"/>
              <a:t>(180)</a:t>
            </a:r>
            <a:endParaRPr i="1"/>
          </a:p>
          <a:p>
            <a:pPr indent="-228600" lvl="0" marL="457200" rtl="0" algn="l">
              <a:lnSpc>
                <a:spcPct val="90000"/>
              </a:lnSpc>
              <a:spcBef>
                <a:spcPts val="300"/>
              </a:spcBef>
              <a:spcAft>
                <a:spcPts val="0"/>
              </a:spcAft>
              <a:buClr>
                <a:schemeClr val="dk1"/>
              </a:buClr>
              <a:buSzPts val="2000"/>
              <a:buFont typeface="Noto Sans Symbols"/>
              <a:buNone/>
            </a:pPr>
            <a:r>
              <a:t/>
            </a:r>
            <a:endParaRPr/>
          </a:p>
          <a:p>
            <a:pPr indent="-228600" lvl="0" marL="457200" rtl="0" algn="l">
              <a:lnSpc>
                <a:spcPct val="90000"/>
              </a:lnSpc>
              <a:spcBef>
                <a:spcPts val="300"/>
              </a:spcBef>
              <a:spcAft>
                <a:spcPts val="0"/>
              </a:spcAft>
              <a:buClr>
                <a:schemeClr val="dk1"/>
              </a:buClr>
              <a:buSzPts val="2000"/>
              <a:buFont typeface="Noto Sans Symbols"/>
              <a:buNone/>
            </a:pPr>
            <a:r>
              <a:t/>
            </a:r>
            <a:endParaRPr/>
          </a:p>
          <a:p>
            <a:pPr indent="0" lvl="0" marL="0" rtl="0" algn="l">
              <a:lnSpc>
                <a:spcPct val="90000"/>
              </a:lnSpc>
              <a:spcBef>
                <a:spcPts val="300"/>
              </a:spcBef>
              <a:spcAft>
                <a:spcPts val="0"/>
              </a:spcAft>
              <a:buNone/>
            </a:pPr>
            <a:r>
              <a:t/>
            </a:r>
            <a:endParaRPr/>
          </a:p>
        </p:txBody>
      </p:sp>
      <p:sp>
        <p:nvSpPr>
          <p:cNvPr id="563" name="Google Shape;563;p77"/>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Q8: How often should the forum moderators spend their time on the following activities?</a:t>
            </a:r>
            <a:endParaRPr/>
          </a:p>
        </p:txBody>
      </p:sp>
      <p:sp>
        <p:nvSpPr>
          <p:cNvPr id="564" name="Google Shape;564;p77"/>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p78"/>
          <p:cNvPicPr preferRelativeResize="0"/>
          <p:nvPr/>
        </p:nvPicPr>
        <p:blipFill>
          <a:blip r:embed="rId3">
            <a:alphaModFix/>
          </a:blip>
          <a:stretch>
            <a:fillRect/>
          </a:stretch>
        </p:blipFill>
        <p:spPr>
          <a:xfrm>
            <a:off x="65200" y="2736713"/>
            <a:ext cx="9124950" cy="3124200"/>
          </a:xfrm>
          <a:prstGeom prst="rect">
            <a:avLst/>
          </a:prstGeom>
          <a:noFill/>
          <a:ln>
            <a:noFill/>
          </a:ln>
        </p:spPr>
      </p:pic>
      <p:sp>
        <p:nvSpPr>
          <p:cNvPr id="570" name="Google Shape;570;p78"/>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Q9: Importance of forum moderators</a:t>
            </a:r>
            <a:endParaRPr/>
          </a:p>
        </p:txBody>
      </p:sp>
      <p:sp>
        <p:nvSpPr>
          <p:cNvPr id="571" name="Google Shape;571;p78"/>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572" name="Google Shape;572;p78"/>
          <p:cNvSpPr/>
          <p:nvPr/>
        </p:nvSpPr>
        <p:spPr>
          <a:xfrm>
            <a:off x="152400" y="152400"/>
            <a:ext cx="9144000" cy="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02124"/>
              </a:buClr>
              <a:buSzPts val="1000"/>
              <a:buFont typeface="Arial"/>
              <a:buNone/>
            </a:pPr>
            <a:r>
              <a:rPr b="0" i="0" lang="de-DE" sz="1000" u="none" cap="none" strike="noStrike">
                <a:solidFill>
                  <a:srgbClr val="202124"/>
                </a:solidFill>
                <a:latin typeface="Roboto"/>
                <a:ea typeface="Roboto"/>
                <a:cs typeface="Roboto"/>
                <a:sym typeface="Roboto"/>
              </a:rPr>
              <a:t>Very important</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202124"/>
              </a:buClr>
              <a:buSzPts val="1000"/>
              <a:buFont typeface="Arial"/>
              <a:buNone/>
            </a:pPr>
            <a:r>
              <a:rPr b="0" i="0" lang="de-DE" sz="1000" u="none" cap="none" strike="noStrike">
                <a:solidFill>
                  <a:srgbClr val="202124"/>
                </a:solidFill>
                <a:latin typeface="Roboto"/>
                <a:ea typeface="Roboto"/>
                <a:cs typeface="Roboto"/>
                <a:sym typeface="Roboto"/>
              </a:rPr>
              <a:t>1</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78"/>
          <p:cNvSpPr/>
          <p:nvPr/>
        </p:nvSpPr>
        <p:spPr>
          <a:xfrm>
            <a:off x="152400" y="15240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02124"/>
              </a:buClr>
              <a:buSzPts val="1000"/>
              <a:buFont typeface="Arial"/>
              <a:buNone/>
            </a:pPr>
            <a:r>
              <a:rPr b="0" i="0" lang="de-DE" sz="1000" u="none" cap="none" strike="noStrike">
                <a:solidFill>
                  <a:srgbClr val="202124"/>
                </a:solidFill>
                <a:latin typeface="Roboto"/>
                <a:ea typeface="Roboto"/>
                <a:cs typeface="Roboto"/>
                <a:sym typeface="Roboto"/>
              </a:rPr>
              <a:t>2</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78"/>
          <p:cNvSpPr/>
          <p:nvPr/>
        </p:nvSpPr>
        <p:spPr>
          <a:xfrm>
            <a:off x="152400" y="15240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02124"/>
              </a:buClr>
              <a:buSzPts val="1000"/>
              <a:buFont typeface="Arial"/>
              <a:buNone/>
            </a:pPr>
            <a:r>
              <a:rPr b="0" i="0" lang="de-DE" sz="1000" u="none" cap="none" strike="noStrike">
                <a:solidFill>
                  <a:srgbClr val="202124"/>
                </a:solidFill>
                <a:latin typeface="Roboto"/>
                <a:ea typeface="Roboto"/>
                <a:cs typeface="Roboto"/>
                <a:sym typeface="Roboto"/>
              </a:rPr>
              <a:t>3</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5" name="Google Shape;575;p78"/>
          <p:cNvSpPr/>
          <p:nvPr/>
        </p:nvSpPr>
        <p:spPr>
          <a:xfrm>
            <a:off x="152400" y="15240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02124"/>
              </a:buClr>
              <a:buSzPts val="1000"/>
              <a:buFont typeface="Arial"/>
              <a:buNone/>
            </a:pPr>
            <a:r>
              <a:rPr b="0" i="0" lang="de-DE" sz="1000" u="none" cap="none" strike="noStrike">
                <a:solidFill>
                  <a:srgbClr val="202124"/>
                </a:solidFill>
                <a:latin typeface="Roboto"/>
                <a:ea typeface="Roboto"/>
                <a:cs typeface="Roboto"/>
                <a:sym typeface="Roboto"/>
              </a:rPr>
              <a:t>4</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78"/>
          <p:cNvSpPr/>
          <p:nvPr/>
        </p:nvSpPr>
        <p:spPr>
          <a:xfrm>
            <a:off x="152400" y="152400"/>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02124"/>
              </a:buClr>
              <a:buSzPts val="1000"/>
              <a:buFont typeface="Arial"/>
              <a:buNone/>
            </a:pPr>
            <a:r>
              <a:rPr b="0" i="0" lang="de-DE" sz="1000" u="none" cap="none" strike="noStrike">
                <a:solidFill>
                  <a:srgbClr val="202124"/>
                </a:solidFill>
                <a:latin typeface="Roboto"/>
                <a:ea typeface="Roboto"/>
                <a:cs typeface="Roboto"/>
                <a:sym typeface="Roboto"/>
              </a:rPr>
              <a:t>5</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78"/>
          <p:cNvSpPr/>
          <p:nvPr/>
        </p:nvSpPr>
        <p:spPr>
          <a:xfrm>
            <a:off x="152400" y="152400"/>
            <a:ext cx="9144000" cy="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02124"/>
              </a:buClr>
              <a:buSzPts val="1000"/>
              <a:buFont typeface="Arial"/>
              <a:buNone/>
            </a:pPr>
            <a:r>
              <a:rPr b="0" i="0" lang="de-DE" sz="1000" u="none" cap="none" strike="noStrike">
                <a:solidFill>
                  <a:srgbClr val="202124"/>
                </a:solidFill>
                <a:latin typeface="Roboto"/>
                <a:ea typeface="Roboto"/>
                <a:cs typeface="Roboto"/>
                <a:sym typeface="Roboto"/>
              </a:rPr>
              <a:t>Not important at all</a:t>
            </a:r>
            <a:endParaRPr b="0" i="0" sz="1800" u="none" cap="none" strike="noStrike">
              <a:solidFill>
                <a:schemeClr val="dk1"/>
              </a:solidFill>
              <a:latin typeface="Arial"/>
              <a:ea typeface="Arial"/>
              <a:cs typeface="Arial"/>
              <a:sym typeface="Arial"/>
            </a:endParaRPr>
          </a:p>
        </p:txBody>
      </p:sp>
      <p:sp>
        <p:nvSpPr>
          <p:cNvPr id="578" name="Google Shape;578;p78"/>
          <p:cNvSpPr txBox="1"/>
          <p:nvPr/>
        </p:nvSpPr>
        <p:spPr>
          <a:xfrm>
            <a:off x="967332" y="6071592"/>
            <a:ext cx="8073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1600" u="none" cap="none" strike="noStrike">
                <a:solidFill>
                  <a:srgbClr val="0000FF"/>
                </a:solidFill>
                <a:latin typeface="Arial"/>
                <a:ea typeface="Arial"/>
                <a:cs typeface="Arial"/>
                <a:sym typeface="Arial"/>
              </a:rPr>
              <a:t>Very important                                                                             Not important at all    </a:t>
            </a:r>
            <a:endParaRPr b="1" i="0" sz="1600" u="none" cap="none" strike="noStrike">
              <a:solidFill>
                <a:srgbClr val="0000FF"/>
              </a:solidFill>
              <a:latin typeface="Arial"/>
              <a:ea typeface="Arial"/>
              <a:cs typeface="Arial"/>
              <a:sym typeface="Arial"/>
            </a:endParaRPr>
          </a:p>
        </p:txBody>
      </p:sp>
      <p:sp>
        <p:nvSpPr>
          <p:cNvPr id="579" name="Google Shape;579;p78"/>
          <p:cNvSpPr txBox="1"/>
          <p:nvPr/>
        </p:nvSpPr>
        <p:spPr>
          <a:xfrm>
            <a:off x="959025" y="1649125"/>
            <a:ext cx="7861500" cy="8769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alibri"/>
              <a:buChar char="●"/>
            </a:pPr>
            <a:r>
              <a:rPr lang="de-DE" sz="1800">
                <a:latin typeface="Calibri"/>
                <a:ea typeface="Calibri"/>
                <a:cs typeface="Calibri"/>
                <a:sym typeface="Calibri"/>
              </a:rPr>
              <a:t>83%  of respondents said forum moderators are important or very important.</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de-DE" sz="1800">
                <a:latin typeface="Calibri"/>
                <a:ea typeface="Calibri"/>
                <a:cs typeface="Calibri"/>
                <a:sym typeface="Calibri"/>
              </a:rPr>
              <a:t>7% said they are not important.</a:t>
            </a:r>
            <a:endParaRPr sz="18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79"/>
          <p:cNvPicPr preferRelativeResize="0"/>
          <p:nvPr/>
        </p:nvPicPr>
        <p:blipFill>
          <a:blip r:embed="rId3">
            <a:alphaModFix/>
          </a:blip>
          <a:stretch>
            <a:fillRect/>
          </a:stretch>
        </p:blipFill>
        <p:spPr>
          <a:xfrm>
            <a:off x="36725" y="2889475"/>
            <a:ext cx="9144000" cy="3143250"/>
          </a:xfrm>
          <a:prstGeom prst="rect">
            <a:avLst/>
          </a:prstGeom>
          <a:noFill/>
          <a:ln>
            <a:noFill/>
          </a:ln>
        </p:spPr>
      </p:pic>
      <p:sp>
        <p:nvSpPr>
          <p:cNvPr id="585" name="Google Shape;585;p79"/>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Q10: Satisfaction level with forum moderators</a:t>
            </a:r>
            <a:endParaRPr/>
          </a:p>
        </p:txBody>
      </p:sp>
      <p:sp>
        <p:nvSpPr>
          <p:cNvPr id="586" name="Google Shape;586;p79"/>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587" name="Google Shape;587;p79"/>
          <p:cNvSpPr txBox="1"/>
          <p:nvPr/>
        </p:nvSpPr>
        <p:spPr>
          <a:xfrm>
            <a:off x="967332" y="6020764"/>
            <a:ext cx="8073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1600" u="none" cap="none" strike="noStrike">
                <a:solidFill>
                  <a:srgbClr val="0000FF"/>
                </a:solidFill>
                <a:latin typeface="Arial"/>
                <a:ea typeface="Arial"/>
                <a:cs typeface="Arial"/>
                <a:sym typeface="Arial"/>
              </a:rPr>
              <a:t>Very satisfied                                                                                  Not satisfied at all    </a:t>
            </a:r>
            <a:endParaRPr b="1" i="0" sz="1600" u="none" cap="none" strike="noStrike">
              <a:solidFill>
                <a:srgbClr val="0000FF"/>
              </a:solidFill>
              <a:latin typeface="Arial"/>
              <a:ea typeface="Arial"/>
              <a:cs typeface="Arial"/>
              <a:sym typeface="Arial"/>
            </a:endParaRPr>
          </a:p>
        </p:txBody>
      </p:sp>
      <p:sp>
        <p:nvSpPr>
          <p:cNvPr id="588" name="Google Shape;588;p79"/>
          <p:cNvSpPr txBox="1"/>
          <p:nvPr/>
        </p:nvSpPr>
        <p:spPr>
          <a:xfrm>
            <a:off x="764175" y="1615000"/>
            <a:ext cx="7248300" cy="8769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Calibri"/>
              <a:buChar char="●"/>
            </a:pPr>
            <a:r>
              <a:rPr lang="de-DE" sz="1800">
                <a:latin typeface="Calibri"/>
                <a:ea typeface="Calibri"/>
                <a:cs typeface="Calibri"/>
                <a:sym typeface="Calibri"/>
              </a:rPr>
              <a:t>69</a:t>
            </a:r>
            <a:r>
              <a:rPr lang="de-DE" sz="1800">
                <a:latin typeface="Calibri"/>
                <a:ea typeface="Calibri"/>
                <a:cs typeface="Calibri"/>
                <a:sym typeface="Calibri"/>
              </a:rPr>
              <a:t>% of respondents said they are satisfied or very satisfied with forum moderators.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de-DE" sz="1800">
                <a:latin typeface="Calibri"/>
                <a:ea typeface="Calibri"/>
                <a:cs typeface="Calibri"/>
                <a:sym typeface="Calibri"/>
              </a:rPr>
              <a:t>8% said they are not satisfied.</a:t>
            </a:r>
            <a:endParaRPr sz="18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80" title="Chart"/>
          <p:cNvPicPr preferRelativeResize="0"/>
          <p:nvPr/>
        </p:nvPicPr>
        <p:blipFill>
          <a:blip r:embed="rId3">
            <a:alphaModFix/>
          </a:blip>
          <a:stretch>
            <a:fillRect/>
          </a:stretch>
        </p:blipFill>
        <p:spPr>
          <a:xfrm>
            <a:off x="76200" y="2594725"/>
            <a:ext cx="9027146" cy="4119400"/>
          </a:xfrm>
          <a:prstGeom prst="rect">
            <a:avLst/>
          </a:prstGeom>
          <a:noFill/>
          <a:ln>
            <a:noFill/>
          </a:ln>
        </p:spPr>
      </p:pic>
      <p:sp>
        <p:nvSpPr>
          <p:cNvPr id="594" name="Google Shape;594;p80"/>
          <p:cNvSpPr txBox="1"/>
          <p:nvPr>
            <p:ph idx="2" type="body"/>
          </p:nvPr>
        </p:nvSpPr>
        <p:spPr>
          <a:xfrm>
            <a:off x="1246824" y="898845"/>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Q11: Ideal number of forum moderators?</a:t>
            </a:r>
            <a:endParaRPr/>
          </a:p>
        </p:txBody>
      </p:sp>
      <p:sp>
        <p:nvSpPr>
          <p:cNvPr id="595" name="Google Shape;595;p80"/>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596" name="Google Shape;596;p80"/>
          <p:cNvSpPr txBox="1"/>
          <p:nvPr/>
        </p:nvSpPr>
        <p:spPr>
          <a:xfrm>
            <a:off x="589025" y="6237425"/>
            <a:ext cx="60585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Total: 512</a:t>
            </a:r>
            <a:endParaRPr>
              <a:latin typeface="Calibri"/>
              <a:ea typeface="Calibri"/>
              <a:cs typeface="Calibri"/>
              <a:sym typeface="Calibri"/>
            </a:endParaRPr>
          </a:p>
        </p:txBody>
      </p:sp>
      <p:sp>
        <p:nvSpPr>
          <p:cNvPr id="597" name="Google Shape;597;p80"/>
          <p:cNvSpPr txBox="1"/>
          <p:nvPr/>
        </p:nvSpPr>
        <p:spPr>
          <a:xfrm>
            <a:off x="883550" y="1506925"/>
            <a:ext cx="7436400" cy="7068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libri"/>
              <a:buChar char="●"/>
            </a:pPr>
            <a:r>
              <a:rPr lang="de-DE" sz="1700">
                <a:latin typeface="Calibri"/>
                <a:ea typeface="Calibri"/>
                <a:cs typeface="Calibri"/>
                <a:sym typeface="Calibri"/>
              </a:rPr>
              <a:t>42% of respondents said 2-4 moderators are needed, and 30% had no opinion.</a:t>
            </a:r>
            <a:endParaRPr sz="1700">
              <a:latin typeface="Calibri"/>
              <a:ea typeface="Calibri"/>
              <a:cs typeface="Calibri"/>
              <a:sym typeface="Calibri"/>
            </a:endParaRPr>
          </a:p>
          <a:p>
            <a:pPr indent="-336550" lvl="0" marL="457200" rtl="0" algn="l">
              <a:spcBef>
                <a:spcPts val="0"/>
              </a:spcBef>
              <a:spcAft>
                <a:spcPts val="0"/>
              </a:spcAft>
              <a:buSzPts val="1700"/>
              <a:buFont typeface="Calibri"/>
              <a:buChar char="●"/>
            </a:pPr>
            <a:r>
              <a:rPr lang="de-DE" sz="1700">
                <a:latin typeface="Calibri"/>
                <a:ea typeface="Calibri"/>
                <a:cs typeface="Calibri"/>
                <a:sym typeface="Calibri"/>
              </a:rPr>
              <a:t>The current number is three moderators.</a:t>
            </a:r>
            <a:endParaRPr sz="17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81"/>
          <p:cNvSpPr txBox="1"/>
          <p:nvPr>
            <p:ph idx="2" type="body"/>
          </p:nvPr>
        </p:nvSpPr>
        <p:spPr>
          <a:xfrm>
            <a:off x="1177749" y="274027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Now let’s look at perceived shortcomings of the forum…</a:t>
            </a:r>
            <a:endParaRPr/>
          </a:p>
          <a:p>
            <a:pPr indent="0" lvl="0" marL="0" rtl="0" algn="l">
              <a:spcBef>
                <a:spcPts val="560"/>
              </a:spcBef>
              <a:spcAft>
                <a:spcPts val="0"/>
              </a:spcAft>
              <a:buNone/>
            </a:pPr>
            <a:r>
              <a:t/>
            </a:r>
            <a:endParaRPr/>
          </a:p>
          <a:p>
            <a:pPr indent="0" lvl="0" marL="0" rtl="0" algn="l">
              <a:spcBef>
                <a:spcPts val="560"/>
              </a:spcBef>
              <a:spcAft>
                <a:spcPts val="0"/>
              </a:spcAft>
              <a:buNone/>
            </a:pPr>
            <a:r>
              <a:t/>
            </a:r>
            <a:endParaRPr/>
          </a:p>
          <a:p>
            <a:pPr indent="0" lvl="0" marL="0" rtl="0" algn="l">
              <a:spcBef>
                <a:spcPts val="560"/>
              </a:spcBef>
              <a:spcAft>
                <a:spcPts val="0"/>
              </a:spcAft>
              <a:buNone/>
            </a:pPr>
            <a:r>
              <a:t/>
            </a:r>
            <a:endParaRPr b="0" sz="2700"/>
          </a:p>
        </p:txBody>
      </p:sp>
      <p:sp>
        <p:nvSpPr>
          <p:cNvPr id="604" name="Google Shape;604;p81"/>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6"/>
          <p:cNvSpPr txBox="1"/>
          <p:nvPr>
            <p:ph idx="1" type="body"/>
          </p:nvPr>
        </p:nvSpPr>
        <p:spPr>
          <a:xfrm>
            <a:off x="300975" y="1548400"/>
            <a:ext cx="8519400" cy="4608600"/>
          </a:xfrm>
          <a:prstGeom prst="rect">
            <a:avLst/>
          </a:prstGeom>
        </p:spPr>
        <p:txBody>
          <a:bodyPr anchorCtr="0" anchor="t" bIns="45700" lIns="91425" spcFirstLastPara="1" rIns="91425" wrap="square" tIns="45700">
            <a:noAutofit/>
          </a:bodyPr>
          <a:lstStyle/>
          <a:p>
            <a:pPr indent="-355600" lvl="0" marL="457200" rtl="0" algn="l">
              <a:lnSpc>
                <a:spcPct val="150000"/>
              </a:lnSpc>
              <a:spcBef>
                <a:spcPts val="300"/>
              </a:spcBef>
              <a:spcAft>
                <a:spcPts val="0"/>
              </a:spcAft>
              <a:buSzPts val="2000"/>
              <a:buAutoNum type="arabicPeriod"/>
            </a:pPr>
            <a:r>
              <a:rPr lang="de-DE"/>
              <a:t>How many SuSanA members are there?</a:t>
            </a:r>
            <a:r>
              <a:rPr lang="de-DE">
                <a:solidFill>
                  <a:srgbClr val="FF0000"/>
                </a:solidFill>
              </a:rPr>
              <a:t> Around 13,100 </a:t>
            </a:r>
            <a:r>
              <a:rPr lang="de-DE" sz="1700">
                <a:solidFill>
                  <a:srgbClr val="FF0000"/>
                </a:solidFill>
              </a:rPr>
              <a:t>(10 Dec 2020)</a:t>
            </a:r>
            <a:endParaRPr sz="1700">
              <a:solidFill>
                <a:srgbClr val="FF0000"/>
              </a:solidFill>
            </a:endParaRPr>
          </a:p>
          <a:p>
            <a:pPr indent="-355600" lvl="0" marL="457200" rtl="0" algn="l">
              <a:lnSpc>
                <a:spcPct val="150000"/>
              </a:lnSpc>
              <a:spcBef>
                <a:spcPts val="0"/>
              </a:spcBef>
              <a:spcAft>
                <a:spcPts val="0"/>
              </a:spcAft>
              <a:buSzPts val="2000"/>
              <a:buAutoNum type="arabicPeriod"/>
            </a:pPr>
            <a:r>
              <a:rPr lang="de-DE"/>
              <a:t>Which is the country with the most SuSanA members? </a:t>
            </a:r>
            <a:r>
              <a:rPr lang="de-DE">
                <a:solidFill>
                  <a:srgbClr val="FF0000"/>
                </a:solidFill>
              </a:rPr>
              <a:t>India, 2020 people</a:t>
            </a:r>
            <a:endParaRPr>
              <a:solidFill>
                <a:srgbClr val="FF0000"/>
              </a:solidFill>
            </a:endParaRPr>
          </a:p>
          <a:p>
            <a:pPr indent="0" lvl="0" marL="457200" rtl="0" algn="l">
              <a:lnSpc>
                <a:spcPct val="150000"/>
              </a:lnSpc>
              <a:spcBef>
                <a:spcPts val="300"/>
              </a:spcBef>
              <a:spcAft>
                <a:spcPts val="0"/>
              </a:spcAft>
              <a:buNone/>
            </a:pPr>
            <a:r>
              <a:t/>
            </a:r>
            <a:endParaRPr>
              <a:solidFill>
                <a:srgbClr val="FF0000"/>
              </a:solidFill>
            </a:endParaRPr>
          </a:p>
          <a:p>
            <a:pPr indent="0" lvl="0" marL="0" rtl="0" algn="l">
              <a:lnSpc>
                <a:spcPct val="150000"/>
              </a:lnSpc>
              <a:spcBef>
                <a:spcPts val="300"/>
              </a:spcBef>
              <a:spcAft>
                <a:spcPts val="0"/>
              </a:spcAft>
              <a:buNone/>
            </a:pPr>
            <a:r>
              <a:t/>
            </a:r>
            <a:endParaRPr/>
          </a:p>
        </p:txBody>
      </p:sp>
      <p:sp>
        <p:nvSpPr>
          <p:cNvPr id="254" name="Google Shape;254;p46"/>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Quiz questions and answers </a:t>
            </a:r>
            <a:endParaRPr/>
          </a:p>
        </p:txBody>
      </p:sp>
      <p:sp>
        <p:nvSpPr>
          <p:cNvPr id="255" name="Google Shape;255;p46"/>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pic>
        <p:nvPicPr>
          <p:cNvPr descr="A picture containing game&#10;&#10;Description automatically generated" id="256" name="Google Shape;256;p46"/>
          <p:cNvPicPr preferRelativeResize="0"/>
          <p:nvPr/>
        </p:nvPicPr>
        <p:blipFill rotWithShape="1">
          <a:blip r:embed="rId3">
            <a:alphaModFix/>
          </a:blip>
          <a:srcRect b="0" l="0" r="0" t="0"/>
          <a:stretch/>
        </p:blipFill>
        <p:spPr>
          <a:xfrm>
            <a:off x="74325" y="2782650"/>
            <a:ext cx="4904600" cy="4119450"/>
          </a:xfrm>
          <a:prstGeom prst="rect">
            <a:avLst/>
          </a:prstGeom>
          <a:noFill/>
          <a:ln>
            <a:noFill/>
          </a:ln>
        </p:spPr>
      </p:pic>
      <p:sp>
        <p:nvSpPr>
          <p:cNvPr id="257" name="Google Shape;257;p46"/>
          <p:cNvSpPr txBox="1"/>
          <p:nvPr>
            <p:ph idx="2" type="body"/>
          </p:nvPr>
        </p:nvSpPr>
        <p:spPr>
          <a:xfrm>
            <a:off x="1283700" y="2706450"/>
            <a:ext cx="3669300" cy="74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SzPts val="3360"/>
              <a:buFont typeface="Times"/>
              <a:buNone/>
            </a:pPr>
            <a:r>
              <a:rPr b="0" lang="de-DE" sz="1800"/>
              <a:t>SuSanA members </a:t>
            </a:r>
            <a:endParaRPr b="0" sz="1800"/>
          </a:p>
          <a:p>
            <a:pPr indent="0" lvl="0" marL="0" marR="0" rtl="0" algn="l">
              <a:lnSpc>
                <a:spcPct val="100000"/>
              </a:lnSpc>
              <a:spcBef>
                <a:spcPts val="0"/>
              </a:spcBef>
              <a:spcAft>
                <a:spcPts val="0"/>
              </a:spcAft>
              <a:buClr>
                <a:schemeClr val="folHlink"/>
              </a:buClr>
              <a:buSzPts val="3360"/>
              <a:buFont typeface="Times"/>
              <a:buNone/>
            </a:pPr>
            <a:r>
              <a:rPr b="0" lang="de-DE" sz="1200"/>
              <a:t>since start of the forum in July 2011</a:t>
            </a:r>
            <a:endParaRPr b="0" sz="1200"/>
          </a:p>
        </p:txBody>
      </p:sp>
      <p:sp>
        <p:nvSpPr>
          <p:cNvPr id="258" name="Google Shape;258;p46"/>
          <p:cNvSpPr txBox="1"/>
          <p:nvPr/>
        </p:nvSpPr>
        <p:spPr>
          <a:xfrm>
            <a:off x="5191225" y="3597350"/>
            <a:ext cx="38415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800">
                <a:solidFill>
                  <a:schemeClr val="dk1"/>
                </a:solidFill>
                <a:latin typeface="Calibri"/>
                <a:ea typeface="Calibri"/>
                <a:cs typeface="Calibri"/>
                <a:sym typeface="Calibri"/>
              </a:rPr>
              <a:t>All SuSanA members have access to the discussion forum (= one database of people)</a:t>
            </a: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2"/>
          <p:cNvSpPr/>
          <p:nvPr/>
        </p:nvSpPr>
        <p:spPr>
          <a:xfrm>
            <a:off x="416075" y="1361725"/>
            <a:ext cx="4548900" cy="284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Forms response chart. Question title: 12. In your judgment, how often are each of the following statements true? &quot;There are too many forum posts which are...&quot;. Number of responses: ." id="610" name="Google Shape;610;p82"/>
          <p:cNvPicPr preferRelativeResize="0"/>
          <p:nvPr/>
        </p:nvPicPr>
        <p:blipFill rotWithShape="1">
          <a:blip r:embed="rId3">
            <a:alphaModFix/>
          </a:blip>
          <a:srcRect b="0" l="0" r="0" t="21875"/>
          <a:stretch/>
        </p:blipFill>
        <p:spPr>
          <a:xfrm>
            <a:off x="152400" y="4142198"/>
            <a:ext cx="8810575" cy="2681600"/>
          </a:xfrm>
          <a:prstGeom prst="rect">
            <a:avLst/>
          </a:prstGeom>
          <a:noFill/>
          <a:ln>
            <a:noFill/>
          </a:ln>
        </p:spPr>
      </p:pic>
      <p:sp>
        <p:nvSpPr>
          <p:cNvPr id="611" name="Google Shape;611;p82"/>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cxnSp>
        <p:nvCxnSpPr>
          <p:cNvPr id="612" name="Google Shape;612;p82"/>
          <p:cNvCxnSpPr/>
          <p:nvPr/>
        </p:nvCxnSpPr>
        <p:spPr>
          <a:xfrm>
            <a:off x="7469800" y="3562225"/>
            <a:ext cx="297300" cy="1539000"/>
          </a:xfrm>
          <a:prstGeom prst="straightConnector1">
            <a:avLst/>
          </a:prstGeom>
          <a:noFill/>
          <a:ln cap="flat" cmpd="sng" w="25400">
            <a:solidFill>
              <a:srgbClr val="FF0000"/>
            </a:solidFill>
            <a:prstDash val="solid"/>
            <a:round/>
            <a:headEnd len="sm" w="sm" type="none"/>
            <a:tailEnd len="med" w="med" type="stealth"/>
          </a:ln>
          <a:effectLst>
            <a:outerShdw blurRad="40000" rotWithShape="0" dir="5400000" dist="20000">
              <a:srgbClr val="000000">
                <a:alpha val="37650"/>
              </a:srgbClr>
            </a:outerShdw>
          </a:effectLst>
        </p:spPr>
      </p:cxnSp>
      <p:cxnSp>
        <p:nvCxnSpPr>
          <p:cNvPr id="613" name="Google Shape;613;p82"/>
          <p:cNvCxnSpPr/>
          <p:nvPr/>
        </p:nvCxnSpPr>
        <p:spPr>
          <a:xfrm>
            <a:off x="8173125" y="3335250"/>
            <a:ext cx="567300" cy="1712400"/>
          </a:xfrm>
          <a:prstGeom prst="straightConnector1">
            <a:avLst/>
          </a:prstGeom>
          <a:noFill/>
          <a:ln cap="flat" cmpd="sng" w="25400">
            <a:solidFill>
              <a:srgbClr val="FF0000"/>
            </a:solidFill>
            <a:prstDash val="solid"/>
            <a:round/>
            <a:headEnd len="sm" w="sm" type="none"/>
            <a:tailEnd len="med" w="med" type="stealth"/>
          </a:ln>
          <a:effectLst>
            <a:outerShdw blurRad="40000" rotWithShape="0" dir="5400000" dist="20000">
              <a:srgbClr val="000000">
                <a:alpha val="37650"/>
              </a:srgbClr>
            </a:outerShdw>
          </a:effectLst>
        </p:spPr>
      </p:cxnSp>
      <p:sp>
        <p:nvSpPr>
          <p:cNvPr id="614" name="Google Shape;614;p82"/>
          <p:cNvSpPr/>
          <p:nvPr/>
        </p:nvSpPr>
        <p:spPr>
          <a:xfrm>
            <a:off x="7362526" y="5278050"/>
            <a:ext cx="548700" cy="11319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5" name="Google Shape;615;p82"/>
          <p:cNvSpPr/>
          <p:nvPr/>
        </p:nvSpPr>
        <p:spPr>
          <a:xfrm>
            <a:off x="8466175" y="5353498"/>
            <a:ext cx="496800" cy="11319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6" name="Google Shape;616;p82"/>
          <p:cNvSpPr txBox="1"/>
          <p:nvPr>
            <p:ph idx="2" type="body"/>
          </p:nvPr>
        </p:nvSpPr>
        <p:spPr>
          <a:xfrm>
            <a:off x="769675" y="681750"/>
            <a:ext cx="81933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Q12: "</a:t>
            </a:r>
            <a:r>
              <a:rPr lang="de-DE"/>
              <a:t>There are too many forum posts which are..."</a:t>
            </a:r>
            <a:endParaRPr/>
          </a:p>
        </p:txBody>
      </p:sp>
      <p:sp>
        <p:nvSpPr>
          <p:cNvPr id="617" name="Google Shape;617;p82"/>
          <p:cNvSpPr txBox="1"/>
          <p:nvPr/>
        </p:nvSpPr>
        <p:spPr>
          <a:xfrm>
            <a:off x="339275" y="1453600"/>
            <a:ext cx="4920300" cy="26817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90000"/>
              </a:lnSpc>
              <a:spcBef>
                <a:spcPts val="300"/>
              </a:spcBef>
              <a:spcAft>
                <a:spcPts val="0"/>
              </a:spcAft>
              <a:buClr>
                <a:schemeClr val="dk1"/>
              </a:buClr>
              <a:buSzPts val="2000"/>
              <a:buFont typeface="Noto Sans Symbols"/>
              <a:buChar char="▪"/>
            </a:pPr>
            <a:r>
              <a:rPr b="0" i="1" lang="de-DE" sz="1600" u="none" cap="none" strike="noStrike">
                <a:solidFill>
                  <a:schemeClr val="dk1"/>
                </a:solidFill>
                <a:latin typeface="Calibri"/>
                <a:ea typeface="Calibri"/>
                <a:cs typeface="Calibri"/>
                <a:sym typeface="Calibri"/>
              </a:rPr>
              <a:t>... anonymous (e.g. empty forum profiles)	</a:t>
            </a:r>
            <a:endParaRPr i="1"/>
          </a:p>
          <a:p>
            <a:pPr indent="-355600" lvl="0" marL="457200" marR="0" rtl="0" algn="l">
              <a:lnSpc>
                <a:spcPct val="90000"/>
              </a:lnSpc>
              <a:spcBef>
                <a:spcPts val="300"/>
              </a:spcBef>
              <a:spcAft>
                <a:spcPts val="0"/>
              </a:spcAft>
              <a:buClr>
                <a:schemeClr val="dk1"/>
              </a:buClr>
              <a:buSzPts val="2000"/>
              <a:buFont typeface="Noto Sans Symbols"/>
              <a:buChar char="▪"/>
            </a:pPr>
            <a:r>
              <a:rPr b="0" i="1" lang="de-DE" sz="1600" u="none" cap="none" strike="noStrike">
                <a:solidFill>
                  <a:schemeClr val="dk1"/>
                </a:solidFill>
                <a:latin typeface="Calibri"/>
                <a:ea typeface="Calibri"/>
                <a:cs typeface="Calibri"/>
                <a:sym typeface="Calibri"/>
              </a:rPr>
              <a:t>... written in an aggressive, sarcastic or rude tone	</a:t>
            </a:r>
            <a:endParaRPr i="1"/>
          </a:p>
          <a:p>
            <a:pPr indent="-355600" lvl="0" marL="457200" marR="0" rtl="0" algn="l">
              <a:lnSpc>
                <a:spcPct val="90000"/>
              </a:lnSpc>
              <a:spcBef>
                <a:spcPts val="300"/>
              </a:spcBef>
              <a:spcAft>
                <a:spcPts val="0"/>
              </a:spcAft>
              <a:buClr>
                <a:schemeClr val="dk1"/>
              </a:buClr>
              <a:buSzPts val="2000"/>
              <a:buFont typeface="Noto Sans Symbols"/>
              <a:buChar char="▪"/>
            </a:pPr>
            <a:r>
              <a:rPr b="0" i="1" lang="de-DE" sz="1600" u="none" cap="none" strike="noStrike">
                <a:solidFill>
                  <a:schemeClr val="dk1"/>
                </a:solidFill>
                <a:latin typeface="Calibri"/>
                <a:ea typeface="Calibri"/>
                <a:cs typeface="Calibri"/>
                <a:sym typeface="Calibri"/>
              </a:rPr>
              <a:t>... advertisements	</a:t>
            </a:r>
            <a:endParaRPr i="1"/>
          </a:p>
          <a:p>
            <a:pPr indent="-355600" lvl="0" marL="457200" marR="0" rtl="0" algn="l">
              <a:lnSpc>
                <a:spcPct val="90000"/>
              </a:lnSpc>
              <a:spcBef>
                <a:spcPts val="300"/>
              </a:spcBef>
              <a:spcAft>
                <a:spcPts val="0"/>
              </a:spcAft>
              <a:buClr>
                <a:schemeClr val="dk1"/>
              </a:buClr>
              <a:buSzPts val="2000"/>
              <a:buFont typeface="Noto Sans Symbols"/>
              <a:buChar char="▪"/>
            </a:pPr>
            <a:r>
              <a:rPr b="0" i="1" lang="de-DE" sz="1600" u="none" cap="none" strike="noStrike">
                <a:solidFill>
                  <a:schemeClr val="dk1"/>
                </a:solidFill>
                <a:latin typeface="Calibri"/>
                <a:ea typeface="Calibri"/>
                <a:cs typeface="Calibri"/>
                <a:sym typeface="Calibri"/>
              </a:rPr>
              <a:t>... poorly written, full of typos	</a:t>
            </a:r>
            <a:endParaRPr i="1"/>
          </a:p>
          <a:p>
            <a:pPr indent="-355600" lvl="0" marL="457200" marR="0" rtl="0" algn="l">
              <a:lnSpc>
                <a:spcPct val="90000"/>
              </a:lnSpc>
              <a:spcBef>
                <a:spcPts val="300"/>
              </a:spcBef>
              <a:spcAft>
                <a:spcPts val="0"/>
              </a:spcAft>
              <a:buClr>
                <a:schemeClr val="dk1"/>
              </a:buClr>
              <a:buSzPts val="2000"/>
              <a:buFont typeface="Noto Sans Symbols"/>
              <a:buChar char="▪"/>
            </a:pPr>
            <a:r>
              <a:rPr b="0" i="1" lang="de-DE" sz="1600" u="none" cap="none" strike="noStrike">
                <a:solidFill>
                  <a:schemeClr val="dk1"/>
                </a:solidFill>
                <a:latin typeface="Calibri"/>
                <a:ea typeface="Calibri"/>
                <a:cs typeface="Calibri"/>
                <a:sym typeface="Calibri"/>
              </a:rPr>
              <a:t>... low quality in terms of content	</a:t>
            </a:r>
            <a:endParaRPr i="1"/>
          </a:p>
          <a:p>
            <a:pPr indent="-355600" lvl="0" marL="457200" marR="0" rtl="0" algn="l">
              <a:lnSpc>
                <a:spcPct val="90000"/>
              </a:lnSpc>
              <a:spcBef>
                <a:spcPts val="300"/>
              </a:spcBef>
              <a:spcAft>
                <a:spcPts val="0"/>
              </a:spcAft>
              <a:buClr>
                <a:schemeClr val="dk1"/>
              </a:buClr>
              <a:buSzPts val="2000"/>
              <a:buFont typeface="Noto Sans Symbols"/>
              <a:buChar char="▪"/>
            </a:pPr>
            <a:r>
              <a:rPr i="1" lang="de-DE" sz="1600">
                <a:solidFill>
                  <a:schemeClr val="dk1"/>
                </a:solidFill>
                <a:latin typeface="Calibri"/>
                <a:ea typeface="Calibri"/>
                <a:cs typeface="Calibri"/>
                <a:sym typeface="Calibri"/>
              </a:rPr>
              <a:t>... too complicated or too technical	</a:t>
            </a:r>
            <a:endParaRPr i="1" sz="1600">
              <a:solidFill>
                <a:schemeClr val="dk1"/>
              </a:solidFill>
              <a:latin typeface="Calibri"/>
              <a:ea typeface="Calibri"/>
              <a:cs typeface="Calibri"/>
              <a:sym typeface="Calibri"/>
            </a:endParaRPr>
          </a:p>
          <a:p>
            <a:pPr indent="-355600" lvl="0" marL="457200" marR="0" rtl="0" algn="l">
              <a:lnSpc>
                <a:spcPct val="90000"/>
              </a:lnSpc>
              <a:spcBef>
                <a:spcPts val="300"/>
              </a:spcBef>
              <a:spcAft>
                <a:spcPts val="0"/>
              </a:spcAft>
              <a:buClr>
                <a:schemeClr val="dk1"/>
              </a:buClr>
              <a:buSzPts val="2000"/>
              <a:buFont typeface="Noto Sans Symbols"/>
              <a:buChar char="▪"/>
            </a:pPr>
            <a:r>
              <a:rPr i="1" lang="de-DE" sz="1600">
                <a:solidFill>
                  <a:schemeClr val="dk1"/>
                </a:solidFill>
                <a:latin typeface="Calibri"/>
                <a:ea typeface="Calibri"/>
                <a:cs typeface="Calibri"/>
                <a:sym typeface="Calibri"/>
              </a:rPr>
              <a:t>... about "same old stuff" / boring	</a:t>
            </a:r>
            <a:endParaRPr i="1" sz="1600">
              <a:solidFill>
                <a:schemeClr val="dk1"/>
              </a:solidFill>
              <a:latin typeface="Calibri"/>
              <a:ea typeface="Calibri"/>
              <a:cs typeface="Calibri"/>
              <a:sym typeface="Calibri"/>
            </a:endParaRPr>
          </a:p>
          <a:p>
            <a:pPr indent="-355600" lvl="0" marL="457200" marR="0" rtl="0" algn="l">
              <a:lnSpc>
                <a:spcPct val="90000"/>
              </a:lnSpc>
              <a:spcBef>
                <a:spcPts val="300"/>
              </a:spcBef>
              <a:spcAft>
                <a:spcPts val="0"/>
              </a:spcAft>
              <a:buClr>
                <a:schemeClr val="dk1"/>
              </a:buClr>
              <a:buSzPts val="2000"/>
              <a:buFont typeface="Noto Sans Symbols"/>
              <a:buChar char="▪"/>
            </a:pPr>
            <a:r>
              <a:rPr i="1" lang="de-DE" sz="1600">
                <a:solidFill>
                  <a:schemeClr val="dk1"/>
                </a:solidFill>
                <a:latin typeface="Calibri"/>
                <a:ea typeface="Calibri"/>
                <a:cs typeface="Calibri"/>
                <a:sym typeface="Calibri"/>
              </a:rPr>
              <a:t>... by just a few users who post very often</a:t>
            </a:r>
            <a:r>
              <a:rPr b="0" i="0" lang="de-DE" sz="1600" u="none" cap="none" strike="noStrike">
                <a:solidFill>
                  <a:schemeClr val="dk1"/>
                </a:solidFill>
                <a:latin typeface="Calibri"/>
                <a:ea typeface="Calibri"/>
                <a:cs typeface="Calibri"/>
                <a:sym typeface="Calibri"/>
              </a:rPr>
              <a:t>	</a:t>
            </a:r>
            <a:endParaRPr/>
          </a:p>
          <a:p>
            <a:pPr indent="-228600" lvl="0" marL="457200" marR="0" rtl="0" algn="l">
              <a:lnSpc>
                <a:spcPct val="90000"/>
              </a:lnSpc>
              <a:spcBef>
                <a:spcPts val="300"/>
              </a:spcBef>
              <a:spcAft>
                <a:spcPts val="0"/>
              </a:spcAft>
              <a:buClr>
                <a:schemeClr val="dk1"/>
              </a:buClr>
              <a:buSzPts val="2000"/>
              <a:buFont typeface="Noto Sans Symbols"/>
              <a:buNone/>
            </a:pPr>
            <a:r>
              <a:t/>
            </a:r>
            <a:endParaRPr b="0" i="0" sz="1600" u="none" cap="none" strike="noStrike">
              <a:solidFill>
                <a:schemeClr val="dk1"/>
              </a:solidFill>
              <a:latin typeface="Calibri"/>
              <a:ea typeface="Calibri"/>
              <a:cs typeface="Calibri"/>
              <a:sym typeface="Calibri"/>
            </a:endParaRPr>
          </a:p>
        </p:txBody>
      </p:sp>
      <p:sp>
        <p:nvSpPr>
          <p:cNvPr id="618" name="Google Shape;618;p82"/>
          <p:cNvSpPr txBox="1"/>
          <p:nvPr/>
        </p:nvSpPr>
        <p:spPr>
          <a:xfrm>
            <a:off x="5368000" y="1354925"/>
            <a:ext cx="3594900" cy="2256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300"/>
              </a:spcBef>
              <a:spcAft>
                <a:spcPts val="0"/>
              </a:spcAft>
              <a:buNone/>
            </a:pPr>
            <a:r>
              <a:rPr lang="de-DE" sz="1600">
                <a:solidFill>
                  <a:schemeClr val="dk1"/>
                </a:solidFill>
                <a:latin typeface="Calibri"/>
                <a:ea typeface="Calibri"/>
                <a:cs typeface="Calibri"/>
                <a:sym typeface="Calibri"/>
              </a:rPr>
              <a:t>→ All of these answer options were rated by a majority as “rarely” or “no opinion”.</a:t>
            </a:r>
            <a:endParaRPr sz="1600">
              <a:solidFill>
                <a:schemeClr val="dk1"/>
              </a:solidFill>
              <a:latin typeface="Calibri"/>
              <a:ea typeface="Calibri"/>
              <a:cs typeface="Calibri"/>
              <a:sym typeface="Calibri"/>
            </a:endParaRPr>
          </a:p>
          <a:p>
            <a:pPr indent="0" lvl="0" marL="0" marR="0" rtl="0" algn="l">
              <a:lnSpc>
                <a:spcPct val="90000"/>
              </a:lnSpc>
              <a:spcBef>
                <a:spcPts val="300"/>
              </a:spcBef>
              <a:spcAft>
                <a:spcPts val="0"/>
              </a:spcAft>
              <a:buNone/>
            </a:pPr>
            <a:r>
              <a:t/>
            </a:r>
            <a:endParaRPr sz="1600">
              <a:solidFill>
                <a:schemeClr val="dk1"/>
              </a:solidFill>
              <a:latin typeface="Calibri"/>
              <a:ea typeface="Calibri"/>
              <a:cs typeface="Calibri"/>
              <a:sym typeface="Calibri"/>
            </a:endParaRPr>
          </a:p>
          <a:p>
            <a:pPr indent="0" lvl="0" marL="0" marR="0" rtl="0" algn="l">
              <a:lnSpc>
                <a:spcPct val="90000"/>
              </a:lnSpc>
              <a:spcBef>
                <a:spcPts val="300"/>
              </a:spcBef>
              <a:spcAft>
                <a:spcPts val="0"/>
              </a:spcAft>
              <a:buNone/>
            </a:pPr>
            <a:r>
              <a:rPr lang="de-DE" sz="1600">
                <a:solidFill>
                  <a:schemeClr val="dk1"/>
                </a:solidFill>
                <a:latin typeface="Calibri"/>
                <a:ea typeface="Calibri"/>
                <a:cs typeface="Calibri"/>
                <a:sym typeface="Calibri"/>
              </a:rPr>
              <a:t>→ Amongst the ones rated as “often”, only two stick out: </a:t>
            </a:r>
            <a:endParaRPr sz="1600">
              <a:solidFill>
                <a:schemeClr val="dk1"/>
              </a:solidFill>
              <a:latin typeface="Calibri"/>
              <a:ea typeface="Calibri"/>
              <a:cs typeface="Calibri"/>
              <a:sym typeface="Calibri"/>
            </a:endParaRPr>
          </a:p>
          <a:p>
            <a:pPr indent="-330200" lvl="0" marL="457200" marR="0" rtl="0" algn="l">
              <a:lnSpc>
                <a:spcPct val="90000"/>
              </a:lnSpc>
              <a:spcBef>
                <a:spcPts val="300"/>
              </a:spcBef>
              <a:spcAft>
                <a:spcPts val="0"/>
              </a:spcAft>
              <a:buClr>
                <a:schemeClr val="dk1"/>
              </a:buClr>
              <a:buSzPts val="1600"/>
              <a:buFont typeface="Calibri"/>
              <a:buChar char="●"/>
            </a:pPr>
            <a:r>
              <a:rPr i="1" lang="de-DE" sz="1600">
                <a:solidFill>
                  <a:schemeClr val="dk1"/>
                </a:solidFill>
                <a:latin typeface="Calibri"/>
                <a:ea typeface="Calibri"/>
                <a:cs typeface="Calibri"/>
                <a:sym typeface="Calibri"/>
              </a:rPr>
              <a:t>“</a:t>
            </a:r>
            <a:r>
              <a:rPr i="1" lang="de-DE" sz="1600">
                <a:solidFill>
                  <a:schemeClr val="dk1"/>
                </a:solidFill>
                <a:latin typeface="Calibri"/>
                <a:ea typeface="Calibri"/>
                <a:cs typeface="Calibri"/>
                <a:sym typeface="Calibri"/>
              </a:rPr>
              <a:t>... about "same old stuff" / boring” (80 responses for “often)</a:t>
            </a:r>
            <a:endParaRPr i="1" sz="1600">
              <a:solidFill>
                <a:schemeClr val="dk1"/>
              </a:solidFill>
              <a:latin typeface="Calibri"/>
              <a:ea typeface="Calibri"/>
              <a:cs typeface="Calibri"/>
              <a:sym typeface="Calibri"/>
            </a:endParaRPr>
          </a:p>
          <a:p>
            <a:pPr indent="-330200" lvl="0" marL="457200" marR="0" rtl="0" algn="l">
              <a:lnSpc>
                <a:spcPct val="90000"/>
              </a:lnSpc>
              <a:spcBef>
                <a:spcPts val="0"/>
              </a:spcBef>
              <a:spcAft>
                <a:spcPts val="0"/>
              </a:spcAft>
              <a:buClr>
                <a:schemeClr val="dk1"/>
              </a:buClr>
              <a:buSzPts val="1600"/>
              <a:buFont typeface="Calibri"/>
              <a:buChar char="●"/>
            </a:pPr>
            <a:r>
              <a:rPr i="1" lang="de-DE" sz="1600">
                <a:solidFill>
                  <a:schemeClr val="dk1"/>
                </a:solidFill>
                <a:latin typeface="Calibri"/>
                <a:ea typeface="Calibri"/>
                <a:cs typeface="Calibri"/>
                <a:sym typeface="Calibri"/>
              </a:rPr>
              <a:t>“... by just a few users who post very often” (88)	</a:t>
            </a:r>
            <a:endParaRPr i="1" sz="1600">
              <a:solidFill>
                <a:schemeClr val="dk1"/>
              </a:solidFill>
              <a:latin typeface="Calibri"/>
              <a:ea typeface="Calibri"/>
              <a:cs typeface="Calibri"/>
              <a:sym typeface="Calibri"/>
            </a:endParaRPr>
          </a:p>
          <a:p>
            <a:pPr indent="0" lvl="0" marL="0" marR="0" rtl="0" algn="l">
              <a:lnSpc>
                <a:spcPct val="90000"/>
              </a:lnSpc>
              <a:spcBef>
                <a:spcPts val="30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83"/>
          <p:cNvPicPr preferRelativeResize="0"/>
          <p:nvPr/>
        </p:nvPicPr>
        <p:blipFill>
          <a:blip r:embed="rId3">
            <a:alphaModFix/>
          </a:blip>
          <a:stretch>
            <a:fillRect/>
          </a:stretch>
        </p:blipFill>
        <p:spPr>
          <a:xfrm>
            <a:off x="145088" y="3725575"/>
            <a:ext cx="9077325" cy="3095625"/>
          </a:xfrm>
          <a:prstGeom prst="rect">
            <a:avLst/>
          </a:prstGeom>
          <a:noFill/>
          <a:ln>
            <a:noFill/>
          </a:ln>
        </p:spPr>
      </p:pic>
      <p:sp>
        <p:nvSpPr>
          <p:cNvPr id="624" name="Google Shape;624;p83"/>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625" name="Google Shape;625;p83"/>
          <p:cNvSpPr/>
          <p:nvPr/>
        </p:nvSpPr>
        <p:spPr>
          <a:xfrm>
            <a:off x="3843034" y="4684140"/>
            <a:ext cx="1012200" cy="2061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6" name="Google Shape;626;p83"/>
          <p:cNvSpPr txBox="1"/>
          <p:nvPr/>
        </p:nvSpPr>
        <p:spPr>
          <a:xfrm>
            <a:off x="871875" y="1603195"/>
            <a:ext cx="7632900" cy="145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300"/>
              </a:spcBef>
              <a:spcAft>
                <a:spcPts val="0"/>
              </a:spcAft>
              <a:buNone/>
            </a:pPr>
            <a:r>
              <a:rPr lang="de-DE" sz="1900">
                <a:latin typeface="Calibri"/>
                <a:ea typeface="Calibri"/>
                <a:cs typeface="Calibri"/>
                <a:sym typeface="Calibri"/>
              </a:rPr>
              <a:t>All of the below statements are regarded as “rare” rather than often. But in the order of “often” the statements were ranked as follows:</a:t>
            </a:r>
            <a:endParaRPr sz="1900">
              <a:latin typeface="Calibri"/>
              <a:ea typeface="Calibri"/>
              <a:cs typeface="Calibri"/>
              <a:sym typeface="Calibri"/>
            </a:endParaRPr>
          </a:p>
          <a:p>
            <a:pPr indent="-349250" lvl="0" marL="457200" marR="0" rtl="0" algn="l">
              <a:lnSpc>
                <a:spcPct val="90000"/>
              </a:lnSpc>
              <a:spcBef>
                <a:spcPts val="300"/>
              </a:spcBef>
              <a:spcAft>
                <a:spcPts val="0"/>
              </a:spcAft>
              <a:buSzPts val="1900"/>
              <a:buFont typeface="Noto Sans Symbols"/>
              <a:buChar char="▪"/>
            </a:pPr>
            <a:r>
              <a:rPr b="0" i="1" lang="de-DE" sz="1900" u="none" cap="none" strike="noStrike">
                <a:latin typeface="Calibri"/>
                <a:ea typeface="Calibri"/>
                <a:cs typeface="Calibri"/>
                <a:sym typeface="Calibri"/>
              </a:rPr>
              <a:t>Too few posts from people in developing countries</a:t>
            </a:r>
            <a:r>
              <a:rPr b="0" i="0" lang="de-DE" sz="1900" u="none" cap="none" strike="noStrike">
                <a:latin typeface="Calibri"/>
                <a:ea typeface="Calibri"/>
                <a:cs typeface="Calibri"/>
                <a:sym typeface="Calibri"/>
              </a:rPr>
              <a:t> (119 responses for </a:t>
            </a:r>
            <a:r>
              <a:rPr lang="de-DE" sz="1900">
                <a:latin typeface="Calibri"/>
                <a:ea typeface="Calibri"/>
                <a:cs typeface="Calibri"/>
                <a:sym typeface="Calibri"/>
              </a:rPr>
              <a:t>“often”)</a:t>
            </a:r>
            <a:r>
              <a:rPr b="0" i="0" lang="de-DE" sz="1900" u="none" cap="none" strike="noStrike">
                <a:latin typeface="Calibri"/>
                <a:ea typeface="Calibri"/>
                <a:cs typeface="Calibri"/>
                <a:sym typeface="Calibri"/>
              </a:rPr>
              <a:t>	</a:t>
            </a:r>
            <a:endParaRPr sz="1300"/>
          </a:p>
          <a:p>
            <a:pPr indent="-349250" lvl="0" marL="457200" marR="0" rtl="0" algn="l">
              <a:lnSpc>
                <a:spcPct val="90000"/>
              </a:lnSpc>
              <a:spcBef>
                <a:spcPts val="300"/>
              </a:spcBef>
              <a:spcAft>
                <a:spcPts val="0"/>
              </a:spcAft>
              <a:buSzPts val="1900"/>
              <a:buFont typeface="Noto Sans Symbols"/>
              <a:buChar char="▪"/>
            </a:pPr>
            <a:r>
              <a:rPr b="0" i="1" lang="de-DE" sz="1900" u="none" cap="none" strike="noStrike">
                <a:latin typeface="Calibri"/>
                <a:ea typeface="Calibri"/>
                <a:cs typeface="Calibri"/>
                <a:sym typeface="Calibri"/>
              </a:rPr>
              <a:t>Slow or no responses to my questions</a:t>
            </a:r>
            <a:r>
              <a:rPr b="0" i="0" lang="de-DE" sz="1900" u="none" cap="none" strike="noStrike">
                <a:latin typeface="Calibri"/>
                <a:ea typeface="Calibri"/>
                <a:cs typeface="Calibri"/>
                <a:sym typeface="Calibri"/>
              </a:rPr>
              <a:t> (62)	</a:t>
            </a:r>
            <a:endParaRPr sz="1300"/>
          </a:p>
          <a:p>
            <a:pPr indent="-349250" lvl="0" marL="457200" rtl="0" algn="l">
              <a:lnSpc>
                <a:spcPct val="90000"/>
              </a:lnSpc>
              <a:spcBef>
                <a:spcPts val="300"/>
              </a:spcBef>
              <a:spcAft>
                <a:spcPts val="0"/>
              </a:spcAft>
              <a:buClr>
                <a:schemeClr val="dk1"/>
              </a:buClr>
              <a:buSzPts val="1900"/>
              <a:buFont typeface="Noto Sans Symbols"/>
              <a:buChar char="▪"/>
            </a:pPr>
            <a:r>
              <a:rPr i="1" lang="de-DE" sz="1900">
                <a:latin typeface="Calibri"/>
                <a:ea typeface="Calibri"/>
                <a:cs typeface="Calibri"/>
                <a:sym typeface="Calibri"/>
              </a:rPr>
              <a:t>Moderators interfere too much, post too o</a:t>
            </a:r>
            <a:r>
              <a:rPr i="1" lang="de-DE" sz="1900">
                <a:solidFill>
                  <a:schemeClr val="dk1"/>
                </a:solidFill>
                <a:latin typeface="Calibri"/>
                <a:ea typeface="Calibri"/>
                <a:cs typeface="Calibri"/>
                <a:sym typeface="Calibri"/>
              </a:rPr>
              <a:t>ften</a:t>
            </a:r>
            <a:r>
              <a:rPr lang="de-DE" sz="1900">
                <a:solidFill>
                  <a:schemeClr val="dk1"/>
                </a:solidFill>
                <a:latin typeface="Calibri"/>
                <a:ea typeface="Calibri"/>
                <a:cs typeface="Calibri"/>
                <a:sym typeface="Calibri"/>
              </a:rPr>
              <a:t> (43)	</a:t>
            </a:r>
            <a:endParaRPr sz="1300">
              <a:solidFill>
                <a:schemeClr val="dk1"/>
              </a:solidFill>
            </a:endParaRPr>
          </a:p>
          <a:p>
            <a:pPr indent="-349250" lvl="0" marL="457200" marR="0" rtl="0" algn="l">
              <a:lnSpc>
                <a:spcPct val="90000"/>
              </a:lnSpc>
              <a:spcBef>
                <a:spcPts val="300"/>
              </a:spcBef>
              <a:spcAft>
                <a:spcPts val="0"/>
              </a:spcAft>
              <a:buClr>
                <a:schemeClr val="dk1"/>
              </a:buClr>
              <a:buSzPts val="1900"/>
              <a:buFont typeface="Noto Sans Symbols"/>
              <a:buChar char="▪"/>
            </a:pPr>
            <a:r>
              <a:rPr b="0" i="1" lang="de-DE" sz="1900" u="none" cap="none" strike="noStrike">
                <a:solidFill>
                  <a:schemeClr val="dk1"/>
                </a:solidFill>
                <a:latin typeface="Calibri"/>
                <a:ea typeface="Calibri"/>
                <a:cs typeface="Calibri"/>
                <a:sym typeface="Calibri"/>
              </a:rPr>
              <a:t>Moderators are too quiet</a:t>
            </a:r>
            <a:r>
              <a:rPr b="0" i="0" lang="de-DE" sz="1900" u="none" cap="none" strike="noStrike">
                <a:solidFill>
                  <a:schemeClr val="dk1"/>
                </a:solidFill>
                <a:latin typeface="Calibri"/>
                <a:ea typeface="Calibri"/>
                <a:cs typeface="Calibri"/>
                <a:sym typeface="Calibri"/>
              </a:rPr>
              <a:t> (35)	</a:t>
            </a:r>
            <a:endParaRPr sz="1300"/>
          </a:p>
        </p:txBody>
      </p:sp>
      <p:sp>
        <p:nvSpPr>
          <p:cNvPr id="627" name="Google Shape;627;p83"/>
          <p:cNvSpPr txBox="1"/>
          <p:nvPr>
            <p:ph idx="2" type="body"/>
          </p:nvPr>
        </p:nvSpPr>
        <p:spPr>
          <a:xfrm>
            <a:off x="1389374" y="85117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Q13: How often are each of the following statements true?</a:t>
            </a:r>
            <a:endParaRPr/>
          </a:p>
        </p:txBody>
      </p:sp>
      <p:sp>
        <p:nvSpPr>
          <p:cNvPr id="628" name="Google Shape;628;p83"/>
          <p:cNvSpPr/>
          <p:nvPr/>
        </p:nvSpPr>
        <p:spPr>
          <a:xfrm>
            <a:off x="5965525" y="5124398"/>
            <a:ext cx="1012200" cy="15444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id="633" name="Google Shape;633;p84" title="Chart"/>
          <p:cNvPicPr preferRelativeResize="0"/>
          <p:nvPr/>
        </p:nvPicPr>
        <p:blipFill rotWithShape="1">
          <a:blip r:embed="rId3">
            <a:alphaModFix/>
          </a:blip>
          <a:srcRect b="2997" l="0" r="0" t="0"/>
          <a:stretch/>
        </p:blipFill>
        <p:spPr>
          <a:xfrm>
            <a:off x="84625" y="2821950"/>
            <a:ext cx="8735899" cy="4030576"/>
          </a:xfrm>
          <a:prstGeom prst="rect">
            <a:avLst/>
          </a:prstGeom>
          <a:noFill/>
          <a:ln>
            <a:noFill/>
          </a:ln>
        </p:spPr>
      </p:pic>
      <p:sp>
        <p:nvSpPr>
          <p:cNvPr id="634" name="Google Shape;634;p84"/>
          <p:cNvSpPr txBox="1"/>
          <p:nvPr>
            <p:ph idx="2" type="body"/>
          </p:nvPr>
        </p:nvSpPr>
        <p:spPr>
          <a:xfrm>
            <a:off x="1187625" y="795346"/>
            <a:ext cx="7632900" cy="8418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 14: Expand forum's thematic focus to other topics?</a:t>
            </a:r>
            <a:endParaRPr/>
          </a:p>
        </p:txBody>
      </p:sp>
      <p:sp>
        <p:nvSpPr>
          <p:cNvPr id="635" name="Google Shape;635;p84"/>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636" name="Google Shape;636;p84"/>
          <p:cNvSpPr/>
          <p:nvPr/>
        </p:nvSpPr>
        <p:spPr>
          <a:xfrm rot="5400000">
            <a:off x="761100" y="3093624"/>
            <a:ext cx="852900" cy="2061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37" name="Google Shape;637;p84"/>
          <p:cNvSpPr txBox="1"/>
          <p:nvPr/>
        </p:nvSpPr>
        <p:spPr>
          <a:xfrm>
            <a:off x="1187625" y="1821850"/>
            <a:ext cx="7270500" cy="6630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libri"/>
              <a:buChar char="●"/>
            </a:pPr>
            <a:r>
              <a:rPr lang="de-DE" sz="1700">
                <a:solidFill>
                  <a:schemeClr val="dk1"/>
                </a:solidFill>
                <a:latin typeface="Calibri"/>
                <a:ea typeface="Calibri"/>
                <a:cs typeface="Calibri"/>
                <a:sym typeface="Calibri"/>
              </a:rPr>
              <a:t>More users want to expand topics to water supply topics (288 responses), environmental issues (247) and development issues (230) compared to users who do not want expansion (164).</a:t>
            </a:r>
            <a:endParaRPr sz="1700">
              <a:solidFill>
                <a:schemeClr val="dk1"/>
              </a:solidFill>
              <a:latin typeface="Calibri"/>
              <a:ea typeface="Calibri"/>
              <a:cs typeface="Calibri"/>
              <a:sym typeface="Calibri"/>
            </a:endParaRPr>
          </a:p>
          <a:p>
            <a:pPr indent="-323850" lvl="0" marL="457200" marR="0" rtl="0" algn="l">
              <a:lnSpc>
                <a:spcPct val="100000"/>
              </a:lnSpc>
              <a:spcBef>
                <a:spcPts val="0"/>
              </a:spcBef>
              <a:spcAft>
                <a:spcPts val="0"/>
              </a:spcAft>
              <a:buSzPts val="1500"/>
              <a:buFont typeface="Calibri"/>
              <a:buChar char="●"/>
            </a:pPr>
            <a:r>
              <a:rPr lang="de-DE" sz="1500">
                <a:solidFill>
                  <a:schemeClr val="dk1"/>
                </a:solidFill>
                <a:latin typeface="Calibri"/>
                <a:ea typeface="Calibri"/>
                <a:cs typeface="Calibri"/>
                <a:sym typeface="Calibri"/>
              </a:rPr>
              <a:t>Quote: “Please DON'T expand to water, let RWSN do that, stay focused on sanitation”</a:t>
            </a:r>
            <a:endParaRPr sz="15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85"/>
          <p:cNvSpPr txBox="1"/>
          <p:nvPr>
            <p:ph idx="2" type="body"/>
          </p:nvPr>
        </p:nvSpPr>
        <p:spPr>
          <a:xfrm>
            <a:off x="827700" y="756325"/>
            <a:ext cx="79167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 17: Regions where you have the most interest? </a:t>
            </a:r>
            <a:endParaRPr/>
          </a:p>
        </p:txBody>
      </p:sp>
      <p:sp>
        <p:nvSpPr>
          <p:cNvPr id="643" name="Google Shape;643;p85"/>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pic>
        <p:nvPicPr>
          <p:cNvPr id="644" name="Google Shape;644;p85" title="Chart"/>
          <p:cNvPicPr preferRelativeResize="0"/>
          <p:nvPr/>
        </p:nvPicPr>
        <p:blipFill rotWithShape="1">
          <a:blip r:embed="rId3">
            <a:alphaModFix/>
          </a:blip>
          <a:srcRect b="3809" l="0" r="0" t="0"/>
          <a:stretch/>
        </p:blipFill>
        <p:spPr>
          <a:xfrm>
            <a:off x="42200" y="2015825"/>
            <a:ext cx="9025600" cy="4829575"/>
          </a:xfrm>
          <a:prstGeom prst="rect">
            <a:avLst/>
          </a:prstGeom>
          <a:noFill/>
          <a:ln>
            <a:noFill/>
          </a:ln>
        </p:spPr>
      </p:pic>
      <p:sp>
        <p:nvSpPr>
          <p:cNvPr id="645" name="Google Shape;645;p85"/>
          <p:cNvSpPr txBox="1"/>
          <p:nvPr/>
        </p:nvSpPr>
        <p:spPr>
          <a:xfrm>
            <a:off x="7174300" y="2724025"/>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(includes India)</a:t>
            </a:r>
            <a:endParaRPr>
              <a:latin typeface="Calibri"/>
              <a:ea typeface="Calibri"/>
              <a:cs typeface="Calibri"/>
              <a:sym typeface="Calibri"/>
            </a:endParaRPr>
          </a:p>
        </p:txBody>
      </p:sp>
      <p:sp>
        <p:nvSpPr>
          <p:cNvPr id="646" name="Google Shape;646;p85"/>
          <p:cNvSpPr/>
          <p:nvPr/>
        </p:nvSpPr>
        <p:spPr>
          <a:xfrm rot="5400000">
            <a:off x="1321600" y="1523575"/>
            <a:ext cx="536400" cy="27849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7" name="Google Shape;647;p85"/>
          <p:cNvSpPr/>
          <p:nvPr/>
        </p:nvSpPr>
        <p:spPr>
          <a:xfrm rot="5400000">
            <a:off x="1749875" y="4434097"/>
            <a:ext cx="536400" cy="2061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8" name="Google Shape;648;p85"/>
          <p:cNvSpPr txBox="1"/>
          <p:nvPr/>
        </p:nvSpPr>
        <p:spPr>
          <a:xfrm>
            <a:off x="827700" y="1332325"/>
            <a:ext cx="8083200" cy="6630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libri"/>
              <a:buChar char="●"/>
            </a:pPr>
            <a:r>
              <a:rPr lang="de-DE" sz="1700">
                <a:solidFill>
                  <a:schemeClr val="dk1"/>
                </a:solidFill>
                <a:latin typeface="Calibri"/>
                <a:ea typeface="Calibri"/>
                <a:cs typeface="Calibri"/>
                <a:sym typeface="Calibri"/>
              </a:rPr>
              <a:t>Users had the most interest in </a:t>
            </a:r>
            <a:r>
              <a:rPr lang="de-DE" sz="1700">
                <a:solidFill>
                  <a:schemeClr val="dk1"/>
                </a:solidFill>
                <a:latin typeface="Calibri"/>
                <a:ea typeface="Calibri"/>
                <a:cs typeface="Calibri"/>
                <a:sym typeface="Calibri"/>
              </a:rPr>
              <a:t>Sub-Saharan Africa </a:t>
            </a:r>
            <a:r>
              <a:rPr lang="de-DE" sz="1700">
                <a:latin typeface="Calibri"/>
                <a:ea typeface="Calibri"/>
                <a:cs typeface="Calibri"/>
                <a:sym typeface="Calibri"/>
              </a:rPr>
              <a:t>(</a:t>
            </a:r>
            <a:r>
              <a:rPr lang="de-DE" sz="1700">
                <a:solidFill>
                  <a:schemeClr val="dk1"/>
                </a:solidFill>
                <a:latin typeface="Calibri"/>
                <a:ea typeface="Calibri"/>
                <a:cs typeface="Calibri"/>
                <a:sym typeface="Calibri"/>
              </a:rPr>
              <a:t>248 responses)</a:t>
            </a:r>
            <a:r>
              <a:rPr lang="de-DE" sz="1700">
                <a:latin typeface="Calibri"/>
                <a:ea typeface="Calibri"/>
                <a:cs typeface="Calibri"/>
                <a:sym typeface="Calibri"/>
              </a:rPr>
              <a:t>, followed by </a:t>
            </a:r>
            <a:r>
              <a:rPr lang="de-DE" sz="1700">
                <a:solidFill>
                  <a:schemeClr val="dk1"/>
                </a:solidFill>
                <a:latin typeface="Calibri"/>
                <a:ea typeface="Calibri"/>
                <a:cs typeface="Calibri"/>
                <a:sym typeface="Calibri"/>
              </a:rPr>
              <a:t>Central Asia and Southern Asia (182 responses; includes India) and “worldwide” (180)</a:t>
            </a:r>
            <a:endParaRPr sz="1700">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86"/>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Q18: Your current employer type</a:t>
            </a:r>
            <a:endParaRPr/>
          </a:p>
        </p:txBody>
      </p:sp>
      <p:sp>
        <p:nvSpPr>
          <p:cNvPr id="654" name="Google Shape;654;p86"/>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pic>
        <p:nvPicPr>
          <p:cNvPr id="655" name="Google Shape;655;p86" title="Chart"/>
          <p:cNvPicPr preferRelativeResize="0"/>
          <p:nvPr/>
        </p:nvPicPr>
        <p:blipFill>
          <a:blip r:embed="rId3">
            <a:alphaModFix/>
          </a:blip>
          <a:stretch>
            <a:fillRect/>
          </a:stretch>
        </p:blipFill>
        <p:spPr>
          <a:xfrm>
            <a:off x="0" y="2230670"/>
            <a:ext cx="9144002" cy="4590561"/>
          </a:xfrm>
          <a:prstGeom prst="rect">
            <a:avLst/>
          </a:prstGeom>
          <a:noFill/>
          <a:ln>
            <a:noFill/>
          </a:ln>
        </p:spPr>
      </p:pic>
      <p:sp>
        <p:nvSpPr>
          <p:cNvPr id="656" name="Google Shape;656;p86"/>
          <p:cNvSpPr txBox="1"/>
          <p:nvPr/>
        </p:nvSpPr>
        <p:spPr>
          <a:xfrm>
            <a:off x="347100" y="6042950"/>
            <a:ext cx="60585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Total: 522</a:t>
            </a:r>
            <a:endParaRPr>
              <a:latin typeface="Calibri"/>
              <a:ea typeface="Calibri"/>
              <a:cs typeface="Calibri"/>
              <a:sym typeface="Calibri"/>
            </a:endParaRPr>
          </a:p>
        </p:txBody>
      </p:sp>
      <p:sp>
        <p:nvSpPr>
          <p:cNvPr id="657" name="Google Shape;657;p86"/>
          <p:cNvSpPr txBox="1"/>
          <p:nvPr/>
        </p:nvSpPr>
        <p:spPr>
          <a:xfrm>
            <a:off x="947300" y="1539350"/>
            <a:ext cx="7509300" cy="6630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libri"/>
              <a:buChar char="●"/>
            </a:pPr>
            <a:r>
              <a:rPr lang="de-DE" sz="1700">
                <a:latin typeface="Calibri"/>
                <a:ea typeface="Calibri"/>
                <a:cs typeface="Calibri"/>
                <a:sym typeface="Calibri"/>
              </a:rPr>
              <a:t>Local NGO is the biggest employer type (24%), followed by private sector and freelancers (22%).</a:t>
            </a:r>
            <a:endParaRPr sz="17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87"/>
          <p:cNvSpPr txBox="1"/>
          <p:nvPr>
            <p:ph idx="2" type="body"/>
          </p:nvPr>
        </p:nvSpPr>
        <p:spPr>
          <a:xfrm>
            <a:off x="1347423" y="2267003"/>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sz="2800"/>
              <a:t>4. Results from member analysis</a:t>
            </a:r>
            <a:endParaRPr/>
          </a:p>
          <a:p>
            <a:pPr indent="-228600" lvl="0" marL="457200" marR="0" rtl="0" algn="l">
              <a:lnSpc>
                <a:spcPct val="100000"/>
              </a:lnSpc>
              <a:spcBef>
                <a:spcPts val="560"/>
              </a:spcBef>
              <a:spcAft>
                <a:spcPts val="0"/>
              </a:spcAft>
              <a:buClr>
                <a:schemeClr val="folHlink"/>
              </a:buClr>
              <a:buSzPts val="3360"/>
              <a:buFont typeface="Times"/>
              <a:buNone/>
            </a:pPr>
            <a:r>
              <a:t/>
            </a:r>
            <a:endParaRPr sz="2800"/>
          </a:p>
        </p:txBody>
      </p:sp>
      <p:sp>
        <p:nvSpPr>
          <p:cNvPr id="663" name="Google Shape;663;p87"/>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
        <p:nvSpPr>
          <p:cNvPr id="664" name="Google Shape;664;p87"/>
          <p:cNvSpPr txBox="1"/>
          <p:nvPr/>
        </p:nvSpPr>
        <p:spPr>
          <a:xfrm>
            <a:off x="1695613" y="3577700"/>
            <a:ext cx="5184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Data as of </a:t>
            </a:r>
            <a:r>
              <a:rPr lang="de-DE"/>
              <a:t>15 December 2020</a:t>
            </a:r>
            <a:endParaRPr/>
          </a:p>
          <a:p>
            <a:pPr indent="0" lvl="0" marL="0" marR="0" rtl="0" algn="l">
              <a:lnSpc>
                <a:spcPct val="100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de-DE">
                <a:solidFill>
                  <a:schemeClr val="dk1"/>
                </a:solidFill>
              </a:rPr>
              <a:t>These statistics are live updated and are available here: </a:t>
            </a:r>
            <a:r>
              <a:rPr lang="de-DE" u="sng">
                <a:solidFill>
                  <a:schemeClr val="hlink"/>
                </a:solidFill>
                <a:hlinkClick r:id="rId3"/>
              </a:rPr>
              <a:t>https://forum.susana.org/forum/statistics</a:t>
            </a:r>
            <a:endParaRPr>
              <a:solidFill>
                <a:schemeClr val="dk1"/>
              </a:solidFill>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None/>
            </a:pPr>
            <a:r>
              <a:t/>
            </a:r>
            <a:endParaRPr/>
          </a:p>
        </p:txBody>
      </p:sp>
      <p:sp>
        <p:nvSpPr>
          <p:cNvPr id="665" name="Google Shape;665;p87"/>
          <p:cNvSpPr txBox="1"/>
          <p:nvPr/>
        </p:nvSpPr>
        <p:spPr>
          <a:xfrm>
            <a:off x="542725" y="1203850"/>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u="sng">
                <a:solidFill>
                  <a:schemeClr val="hlink"/>
                </a:solidFill>
                <a:latin typeface="Calibri"/>
                <a:ea typeface="Calibri"/>
                <a:cs typeface="Calibri"/>
                <a:sym typeface="Calibri"/>
                <a:hlinkClick action="ppaction://hlinksldjump" r:id="rId4"/>
              </a:rPr>
              <a:t>back</a:t>
            </a:r>
            <a:endParaRPr>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88"/>
          <p:cNvSpPr txBox="1"/>
          <p:nvPr>
            <p:ph idx="1" type="body"/>
          </p:nvPr>
        </p:nvSpPr>
        <p:spPr>
          <a:xfrm>
            <a:off x="709450" y="1472200"/>
            <a:ext cx="8111100" cy="4608600"/>
          </a:xfrm>
          <a:prstGeom prst="rect">
            <a:avLst/>
          </a:prstGeom>
        </p:spPr>
        <p:txBody>
          <a:bodyPr anchorCtr="0" anchor="t" bIns="45700" lIns="91425" spcFirstLastPara="1" rIns="91425" wrap="square" tIns="45700">
            <a:noAutofit/>
          </a:bodyPr>
          <a:lstStyle/>
          <a:p>
            <a:pPr indent="-330200" lvl="0" marL="457200" rtl="0" algn="l">
              <a:spcBef>
                <a:spcPts val="300"/>
              </a:spcBef>
              <a:spcAft>
                <a:spcPts val="0"/>
              </a:spcAft>
              <a:buSzPts val="1600"/>
              <a:buFont typeface="Calibri"/>
              <a:buAutoNum type="arabicPeriod"/>
            </a:pPr>
            <a:r>
              <a:rPr lang="de-DE" sz="1600"/>
              <a:t>For the first time this year we determined the gender ratio of our SuSanA members and grouped their location into Global North or Global South. We also analysed their posts by Forum category. All this data available live </a:t>
            </a:r>
            <a:r>
              <a:rPr lang="de-DE" sz="1600" u="sng">
                <a:solidFill>
                  <a:schemeClr val="hlink"/>
                </a:solidFill>
                <a:hlinkClick r:id="rId3"/>
              </a:rPr>
              <a:t>here</a:t>
            </a:r>
            <a:r>
              <a:rPr lang="de-DE" sz="1600"/>
              <a:t> (note there are several tabs)</a:t>
            </a:r>
            <a:r>
              <a:rPr lang="de-DE" sz="1600"/>
              <a:t>.</a:t>
            </a:r>
            <a:endParaRPr sz="1600"/>
          </a:p>
          <a:p>
            <a:pPr indent="-330200" lvl="0" marL="457200" rtl="0" algn="l">
              <a:spcBef>
                <a:spcPts val="300"/>
              </a:spcBef>
              <a:spcAft>
                <a:spcPts val="0"/>
              </a:spcAft>
              <a:buSzPts val="1600"/>
              <a:buFont typeface="Calibri"/>
              <a:buAutoNum type="arabicPeriod"/>
            </a:pPr>
            <a:r>
              <a:rPr lang="de-DE" sz="1600"/>
              <a:t>67% of our 13,000 members live in the Global South (developing countries) - strive for a value of 80% in future?</a:t>
            </a:r>
            <a:endParaRPr sz="1600"/>
          </a:p>
          <a:p>
            <a:pPr indent="-330200" lvl="0" marL="457200" rtl="0" algn="l">
              <a:spcBef>
                <a:spcPts val="300"/>
              </a:spcBef>
              <a:spcAft>
                <a:spcPts val="0"/>
              </a:spcAft>
              <a:buSzPts val="1600"/>
              <a:buFont typeface="Calibri"/>
              <a:buAutoNum type="arabicPeriod"/>
            </a:pPr>
            <a:r>
              <a:rPr lang="de-DE" sz="1600"/>
              <a:t>36% of SuSanA members are female (strive for 50% in future?); this was analysed based on their first names for the past; and self-identified for new or existing members since 16 July.</a:t>
            </a:r>
            <a:endParaRPr sz="1600"/>
          </a:p>
          <a:p>
            <a:pPr indent="-330200" lvl="0" marL="457200" rtl="0" algn="l">
              <a:spcBef>
                <a:spcPts val="300"/>
              </a:spcBef>
              <a:spcAft>
                <a:spcPts val="0"/>
              </a:spcAft>
              <a:buSzPts val="1600"/>
              <a:buFont typeface="Calibri"/>
              <a:buAutoNum type="arabicPeriod"/>
            </a:pPr>
            <a:r>
              <a:rPr lang="de-DE" sz="1600"/>
              <a:t>The %-age of posts by moderators has increased to 28% in 2020</a:t>
            </a:r>
            <a:r>
              <a:rPr lang="de-DE" sz="1600"/>
              <a:t> (lowest value was 10% in 2013). Perhaps strive for a maximum value of 20%?</a:t>
            </a:r>
            <a:endParaRPr sz="1600"/>
          </a:p>
          <a:p>
            <a:pPr indent="-330200" lvl="0" marL="457200" rtl="0" algn="l">
              <a:spcBef>
                <a:spcPts val="300"/>
              </a:spcBef>
              <a:spcAft>
                <a:spcPts val="0"/>
              </a:spcAft>
              <a:buSzPts val="1600"/>
              <a:buFont typeface="Calibri"/>
              <a:buAutoNum type="arabicPeriod"/>
            </a:pPr>
            <a:r>
              <a:rPr lang="de-DE" sz="1600"/>
              <a:t>In 2020 there were about 1815 posts, compared to 1392 in the year 2019 (30% increase).</a:t>
            </a:r>
            <a:endParaRPr sz="1600"/>
          </a:p>
          <a:p>
            <a:pPr indent="-330200" lvl="0" marL="457200" rtl="0" algn="l">
              <a:lnSpc>
                <a:spcPct val="100000"/>
              </a:lnSpc>
              <a:spcBef>
                <a:spcPts val="0"/>
              </a:spcBef>
              <a:spcAft>
                <a:spcPts val="0"/>
              </a:spcAft>
              <a:buSzPts val="1600"/>
              <a:buFont typeface="Calibri"/>
              <a:buAutoNum type="arabicPeriod"/>
            </a:pPr>
            <a:r>
              <a:rPr lang="de-DE" sz="1600"/>
              <a:t>Members from Global South wrote only 34% of all posts - even though 67% of members are from </a:t>
            </a:r>
            <a:r>
              <a:rPr lang="de-DE" sz="1600"/>
              <a:t>Global Sou</a:t>
            </a:r>
            <a:r>
              <a:rPr lang="de-DE" sz="1600"/>
              <a:t>th. This means less posts per person for Global South members.</a:t>
            </a:r>
            <a:endParaRPr sz="1600"/>
          </a:p>
          <a:p>
            <a:pPr indent="-330200" lvl="0" marL="457200" marR="0" rtl="0" algn="l">
              <a:lnSpc>
                <a:spcPct val="100000"/>
              </a:lnSpc>
              <a:spcBef>
                <a:spcPts val="0"/>
              </a:spcBef>
              <a:spcAft>
                <a:spcPts val="0"/>
              </a:spcAft>
              <a:buSzPts val="1600"/>
              <a:buFont typeface="Calibri"/>
              <a:buAutoNum type="arabicPeriod"/>
            </a:pPr>
            <a:r>
              <a:rPr lang="de-DE" sz="1600"/>
              <a:t>Female members wrote on average 36% of all posts (also 36% of members are female). Hence, the posts per person is the same for males and females.</a:t>
            </a:r>
            <a:endParaRPr sz="1600"/>
          </a:p>
          <a:p>
            <a:pPr indent="-330200" lvl="0" marL="457200" rtl="0" algn="l">
              <a:lnSpc>
                <a:spcPct val="100000"/>
              </a:lnSpc>
              <a:spcBef>
                <a:spcPts val="0"/>
              </a:spcBef>
              <a:spcAft>
                <a:spcPts val="0"/>
              </a:spcAft>
              <a:buSzPts val="1600"/>
              <a:buFont typeface="Calibri"/>
              <a:buAutoNum type="arabicPeriod"/>
            </a:pPr>
            <a:r>
              <a:rPr lang="de-DE" sz="1600"/>
              <a:t>Females have a preference for certain categories: Females post particularly in „equity and inclusion“ category and females don‘t post as much in „sanitation systems“ category.</a:t>
            </a:r>
            <a:endParaRPr sz="1600"/>
          </a:p>
          <a:p>
            <a:pPr indent="-330200" lvl="0" marL="457200" rtl="0" algn="l">
              <a:lnSpc>
                <a:spcPct val="115000"/>
              </a:lnSpc>
              <a:spcBef>
                <a:spcPts val="0"/>
              </a:spcBef>
              <a:spcAft>
                <a:spcPts val="0"/>
              </a:spcAft>
              <a:buSzPts val="1600"/>
              <a:buFont typeface="Arial"/>
              <a:buAutoNum type="arabicPeriod"/>
            </a:pPr>
            <a:r>
              <a:rPr lang="de-DE" sz="1600"/>
              <a:t>20% of SuSanA members have made one forum post or more, whereas the majority of SuSanA members (80%) has never posted. 1% of members have made a lot of posts (30 or more). All “top 10” most active users (all time, since 2011) are male users.</a:t>
            </a:r>
            <a:endParaRPr sz="1600"/>
          </a:p>
          <a:p>
            <a:pPr indent="-330200" lvl="0" marL="457200" rtl="0" algn="l">
              <a:lnSpc>
                <a:spcPct val="100000"/>
              </a:lnSpc>
              <a:spcBef>
                <a:spcPts val="0"/>
              </a:spcBef>
              <a:spcAft>
                <a:spcPts val="0"/>
              </a:spcAft>
              <a:buSzPts val="1600"/>
              <a:buFont typeface="Calibri"/>
              <a:buAutoNum type="arabicPeriod"/>
            </a:pPr>
            <a:r>
              <a:rPr lang="de-DE" sz="1600"/>
              <a:t>About 2600 SuSanA members have made at least one post since the start of the Forum in 2011.</a:t>
            </a:r>
            <a:endParaRPr sz="1600"/>
          </a:p>
        </p:txBody>
      </p:sp>
      <p:sp>
        <p:nvSpPr>
          <p:cNvPr id="672" name="Google Shape;672;p88"/>
          <p:cNvSpPr txBox="1"/>
          <p:nvPr>
            <p:ph idx="2" type="body"/>
          </p:nvPr>
        </p:nvSpPr>
        <p:spPr>
          <a:xfrm>
            <a:off x="1187624" y="8325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Summary of </a:t>
            </a:r>
            <a:r>
              <a:rPr lang="de-DE" u="sng"/>
              <a:t>member analysis</a:t>
            </a:r>
            <a:r>
              <a:rPr lang="de-DE"/>
              <a:t> in a nutshell</a:t>
            </a:r>
            <a:endParaRPr/>
          </a:p>
        </p:txBody>
      </p:sp>
      <p:sp>
        <p:nvSpPr>
          <p:cNvPr id="673" name="Google Shape;673;p88"/>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89"/>
          <p:cNvSpPr txBox="1"/>
          <p:nvPr>
            <p:ph idx="1" type="body"/>
          </p:nvPr>
        </p:nvSpPr>
        <p:spPr>
          <a:xfrm>
            <a:off x="4649850" y="1390700"/>
            <a:ext cx="4170600" cy="4628700"/>
          </a:xfrm>
          <a:prstGeom prst="rect">
            <a:avLst/>
          </a:prstGeom>
        </p:spPr>
        <p:txBody>
          <a:bodyPr anchorCtr="0" anchor="t" bIns="45700" lIns="91425" spcFirstLastPara="1" rIns="91425" wrap="square" tIns="45700">
            <a:noAutofit/>
          </a:bodyPr>
          <a:lstStyle/>
          <a:p>
            <a:pPr indent="0" lvl="0" marL="0" rtl="0" algn="l">
              <a:spcBef>
                <a:spcPts val="300"/>
              </a:spcBef>
              <a:spcAft>
                <a:spcPts val="0"/>
              </a:spcAft>
              <a:buNone/>
            </a:pPr>
            <a:r>
              <a:rPr lang="de-DE"/>
              <a:t>Quiz questions and answers</a:t>
            </a:r>
            <a:endParaRPr/>
          </a:p>
          <a:p>
            <a:pPr indent="0" lvl="0" marL="0" rtl="0" algn="l">
              <a:spcBef>
                <a:spcPts val="300"/>
              </a:spcBef>
              <a:spcAft>
                <a:spcPts val="0"/>
              </a:spcAft>
              <a:buNone/>
            </a:pPr>
            <a:r>
              <a:t/>
            </a:r>
            <a:endParaRPr/>
          </a:p>
          <a:p>
            <a:pPr indent="-355600" lvl="0" marL="457200" rtl="0" algn="l">
              <a:spcBef>
                <a:spcPts val="300"/>
              </a:spcBef>
              <a:spcAft>
                <a:spcPts val="0"/>
              </a:spcAft>
              <a:buSzPts val="2000"/>
              <a:buAutoNum type="arabicPeriod"/>
            </a:pPr>
            <a:r>
              <a:rPr lang="de-DE"/>
              <a:t>What percentage of our members are female? </a:t>
            </a:r>
            <a:r>
              <a:rPr lang="de-DE">
                <a:solidFill>
                  <a:srgbClr val="FF0000"/>
                </a:solidFill>
              </a:rPr>
              <a:t>36%</a:t>
            </a:r>
            <a:endParaRPr>
              <a:solidFill>
                <a:srgbClr val="FF0000"/>
              </a:solidFill>
            </a:endParaRPr>
          </a:p>
          <a:p>
            <a:pPr indent="-355600" lvl="0" marL="457200" rtl="0" algn="l">
              <a:spcBef>
                <a:spcPts val="0"/>
              </a:spcBef>
              <a:spcAft>
                <a:spcPts val="0"/>
              </a:spcAft>
              <a:buSzPts val="2000"/>
              <a:buAutoNum type="arabicPeriod"/>
            </a:pPr>
            <a:r>
              <a:rPr lang="de-DE"/>
              <a:t>What percentage of our members is from the Global South? </a:t>
            </a:r>
            <a:r>
              <a:rPr lang="de-DE">
                <a:solidFill>
                  <a:srgbClr val="FF0000"/>
                </a:solidFill>
              </a:rPr>
              <a:t>67%</a:t>
            </a:r>
            <a:endParaRPr>
              <a:solidFill>
                <a:srgbClr val="FF0000"/>
              </a:solidFill>
            </a:endParaRPr>
          </a:p>
          <a:p>
            <a:pPr indent="0" lvl="0" marL="0" rtl="0" algn="l">
              <a:spcBef>
                <a:spcPts val="300"/>
              </a:spcBef>
              <a:spcAft>
                <a:spcPts val="0"/>
              </a:spcAft>
              <a:buNone/>
            </a:pPr>
            <a:r>
              <a:t/>
            </a:r>
            <a:endParaRPr/>
          </a:p>
        </p:txBody>
      </p:sp>
      <p:sp>
        <p:nvSpPr>
          <p:cNvPr id="680" name="Google Shape;680;p89"/>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Answers</a:t>
            </a:r>
            <a:endParaRPr/>
          </a:p>
        </p:txBody>
      </p:sp>
      <p:sp>
        <p:nvSpPr>
          <p:cNvPr id="681" name="Google Shape;681;p89"/>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pic>
        <p:nvPicPr>
          <p:cNvPr id="682" name="Google Shape;682;p89"/>
          <p:cNvPicPr preferRelativeResize="0"/>
          <p:nvPr/>
        </p:nvPicPr>
        <p:blipFill rotWithShape="1">
          <a:blip r:embed="rId3">
            <a:alphaModFix/>
          </a:blip>
          <a:srcRect b="0" l="0" r="0" t="0"/>
          <a:stretch/>
        </p:blipFill>
        <p:spPr>
          <a:xfrm>
            <a:off x="8" y="684170"/>
            <a:ext cx="4019160" cy="6017301"/>
          </a:xfrm>
          <a:prstGeom prst="rect">
            <a:avLst/>
          </a:prstGeom>
          <a:noFill/>
          <a:ln>
            <a:noFill/>
          </a:ln>
        </p:spPr>
      </p:pic>
      <p:sp>
        <p:nvSpPr>
          <p:cNvPr id="683" name="Google Shape;683;p89"/>
          <p:cNvSpPr txBox="1"/>
          <p:nvPr/>
        </p:nvSpPr>
        <p:spPr>
          <a:xfrm>
            <a:off x="4468612" y="5909231"/>
            <a:ext cx="2794200" cy="576300"/>
          </a:xfrm>
          <a:prstGeom prst="rect">
            <a:avLst/>
          </a:prstGeom>
          <a:solidFill>
            <a:schemeClr val="lt1"/>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This collage consists of SuSanA user profile images from 2014</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90"/>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300"/>
              </a:spcBef>
              <a:spcAft>
                <a:spcPts val="0"/>
              </a:spcAft>
              <a:buClr>
                <a:schemeClr val="dk1"/>
              </a:buClr>
              <a:buSzPts val="2000"/>
              <a:buFont typeface="Noto Sans Symbols"/>
              <a:buChar char="▪"/>
            </a:pPr>
            <a:r>
              <a:rPr lang="de-DE"/>
              <a:t>Posts are analysed by:</a:t>
            </a:r>
            <a:endParaRPr/>
          </a:p>
          <a:p>
            <a:pPr indent="-320040" lvl="1" marL="914400" rtl="0" algn="l">
              <a:lnSpc>
                <a:spcPct val="90000"/>
              </a:lnSpc>
              <a:spcBef>
                <a:spcPts val="300"/>
              </a:spcBef>
              <a:spcAft>
                <a:spcPts val="0"/>
              </a:spcAft>
              <a:buSzPts val="1440"/>
              <a:buChar char="⮚"/>
            </a:pPr>
            <a:r>
              <a:rPr lang="de-DE"/>
              <a:t>Gender of the person who posted</a:t>
            </a:r>
            <a:endParaRPr/>
          </a:p>
          <a:p>
            <a:pPr indent="-320040" lvl="1" marL="914400" rtl="0" algn="l">
              <a:lnSpc>
                <a:spcPct val="90000"/>
              </a:lnSpc>
              <a:spcBef>
                <a:spcPts val="300"/>
              </a:spcBef>
              <a:spcAft>
                <a:spcPts val="0"/>
              </a:spcAft>
              <a:buSzPts val="1440"/>
              <a:buChar char="⮚"/>
            </a:pPr>
            <a:r>
              <a:rPr lang="de-DE"/>
              <a:t>Geographical location of the person (Global North or South)</a:t>
            </a:r>
            <a:endParaRPr/>
          </a:p>
          <a:p>
            <a:pPr indent="-320040" lvl="1" marL="914400" rtl="0" algn="l">
              <a:lnSpc>
                <a:spcPct val="90000"/>
              </a:lnSpc>
              <a:spcBef>
                <a:spcPts val="300"/>
              </a:spcBef>
              <a:spcAft>
                <a:spcPts val="0"/>
              </a:spcAft>
              <a:buSzPts val="1440"/>
              <a:buChar char="⮚"/>
            </a:pPr>
            <a:r>
              <a:rPr lang="de-DE"/>
              <a:t>Moderator or normal user</a:t>
            </a:r>
            <a:endParaRPr/>
          </a:p>
          <a:p>
            <a:pPr indent="-228600" lvl="0" marL="457200" rtl="0" algn="l">
              <a:lnSpc>
                <a:spcPct val="90000"/>
              </a:lnSpc>
              <a:spcBef>
                <a:spcPts val="300"/>
              </a:spcBef>
              <a:spcAft>
                <a:spcPts val="0"/>
              </a:spcAft>
              <a:buClr>
                <a:schemeClr val="dk1"/>
              </a:buClr>
              <a:buSzPts val="2000"/>
              <a:buFont typeface="Noto Sans Symbols"/>
              <a:buNone/>
            </a:pPr>
            <a:r>
              <a:t/>
            </a:r>
            <a:endParaRPr/>
          </a:p>
          <a:p>
            <a:pPr indent="-355600" lvl="0" marL="457200" rtl="0" algn="l">
              <a:lnSpc>
                <a:spcPct val="90000"/>
              </a:lnSpc>
              <a:spcBef>
                <a:spcPts val="300"/>
              </a:spcBef>
              <a:spcAft>
                <a:spcPts val="0"/>
              </a:spcAft>
              <a:buClr>
                <a:schemeClr val="dk1"/>
              </a:buClr>
              <a:buSzPts val="2000"/>
              <a:buFont typeface="Noto Sans Symbols"/>
              <a:buChar char="▪"/>
            </a:pPr>
            <a:r>
              <a:rPr lang="de-DE"/>
              <a:t>This analysis is done per category and per year.</a:t>
            </a:r>
            <a:endParaRPr/>
          </a:p>
          <a:p>
            <a:pPr indent="-355600" lvl="0" marL="457200" rtl="0" algn="l">
              <a:lnSpc>
                <a:spcPct val="90000"/>
              </a:lnSpc>
              <a:spcBef>
                <a:spcPts val="300"/>
              </a:spcBef>
              <a:spcAft>
                <a:spcPts val="0"/>
              </a:spcAft>
              <a:buClr>
                <a:schemeClr val="dk1"/>
              </a:buClr>
              <a:buSzPts val="2000"/>
              <a:buFont typeface="Noto Sans Symbols"/>
              <a:buChar char="▪"/>
            </a:pPr>
            <a:r>
              <a:rPr lang="de-DE"/>
              <a:t>We can then establish a baseline and compare year on year.</a:t>
            </a:r>
            <a:endParaRPr/>
          </a:p>
          <a:p>
            <a:pPr indent="-228600" lvl="0" marL="457200" rtl="0" algn="l">
              <a:lnSpc>
                <a:spcPct val="90000"/>
              </a:lnSpc>
              <a:spcBef>
                <a:spcPts val="300"/>
              </a:spcBef>
              <a:spcAft>
                <a:spcPts val="0"/>
              </a:spcAft>
              <a:buClr>
                <a:schemeClr val="dk1"/>
              </a:buClr>
              <a:buSzPts val="2000"/>
              <a:buFont typeface="Noto Sans Symbols"/>
              <a:buNone/>
            </a:pPr>
            <a:r>
              <a:t/>
            </a:r>
            <a:endParaRPr/>
          </a:p>
          <a:p>
            <a:pPr indent="0" lvl="0" marL="101600" rtl="0" algn="l">
              <a:lnSpc>
                <a:spcPct val="90000"/>
              </a:lnSpc>
              <a:spcBef>
                <a:spcPts val="300"/>
              </a:spcBef>
              <a:spcAft>
                <a:spcPts val="0"/>
              </a:spcAft>
              <a:buSzPts val="2000"/>
              <a:buNone/>
            </a:pPr>
            <a:r>
              <a:rPr lang="de-DE"/>
              <a:t>Aims would be more diverse participation:</a:t>
            </a:r>
            <a:endParaRPr/>
          </a:p>
          <a:p>
            <a:pPr indent="-355600" lvl="0" marL="457200" rtl="0" algn="l">
              <a:lnSpc>
                <a:spcPct val="90000"/>
              </a:lnSpc>
              <a:spcBef>
                <a:spcPts val="300"/>
              </a:spcBef>
              <a:spcAft>
                <a:spcPts val="0"/>
              </a:spcAft>
              <a:buClr>
                <a:schemeClr val="dk1"/>
              </a:buClr>
              <a:buSzPts val="2000"/>
              <a:buFont typeface="Noto Sans Symbols"/>
              <a:buChar char="▪"/>
            </a:pPr>
            <a:r>
              <a:rPr lang="de-DE"/>
              <a:t>More posts by females; more female SuSanA members (aim for 50% of posts and members?)</a:t>
            </a:r>
            <a:endParaRPr/>
          </a:p>
          <a:p>
            <a:pPr indent="-355600" lvl="0" marL="457200" rtl="0" algn="l">
              <a:lnSpc>
                <a:spcPct val="90000"/>
              </a:lnSpc>
              <a:spcBef>
                <a:spcPts val="300"/>
              </a:spcBef>
              <a:spcAft>
                <a:spcPts val="0"/>
              </a:spcAft>
              <a:buClr>
                <a:schemeClr val="dk1"/>
              </a:buClr>
              <a:buSzPts val="2000"/>
              <a:buFont typeface="Noto Sans Symbols"/>
              <a:buChar char="▪"/>
            </a:pPr>
            <a:r>
              <a:rPr lang="de-DE"/>
              <a:t>More posts by members from the Global South (aim for 67% of posts to be from Global South members, i.e. same percentage as current membership figure?)</a:t>
            </a:r>
            <a:endParaRPr/>
          </a:p>
          <a:p>
            <a:pPr indent="-228600" lvl="0" marL="457200" rtl="0" algn="l">
              <a:lnSpc>
                <a:spcPct val="90000"/>
              </a:lnSpc>
              <a:spcBef>
                <a:spcPts val="300"/>
              </a:spcBef>
              <a:spcAft>
                <a:spcPts val="0"/>
              </a:spcAft>
              <a:buClr>
                <a:schemeClr val="dk1"/>
              </a:buClr>
              <a:buSzPts val="2000"/>
              <a:buFont typeface="Noto Sans Symbols"/>
              <a:buNone/>
            </a:pPr>
            <a:r>
              <a:t/>
            </a:r>
            <a:endParaRPr/>
          </a:p>
        </p:txBody>
      </p:sp>
      <p:sp>
        <p:nvSpPr>
          <p:cNvPr id="689" name="Google Shape;689;p90"/>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A new way to analyse and disaggregate forum activities (implemented in Aug 2020)</a:t>
            </a:r>
            <a:endParaRPr/>
          </a:p>
        </p:txBody>
      </p:sp>
      <p:sp>
        <p:nvSpPr>
          <p:cNvPr id="690" name="Google Shape;690;p90"/>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91"/>
          <p:cNvSpPr txBox="1"/>
          <p:nvPr>
            <p:ph idx="1" type="body"/>
          </p:nvPr>
        </p:nvSpPr>
        <p:spPr>
          <a:xfrm>
            <a:off x="1187624" y="1624608"/>
            <a:ext cx="7632900" cy="4608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300"/>
              </a:spcBef>
              <a:spcAft>
                <a:spcPts val="0"/>
              </a:spcAft>
              <a:buClr>
                <a:schemeClr val="dk1"/>
              </a:buClr>
              <a:buSzPts val="2000"/>
              <a:buFont typeface="Noto Sans Symbols"/>
              <a:buChar char="▪"/>
            </a:pPr>
            <a:r>
              <a:rPr lang="de-DE"/>
              <a:t>67%</a:t>
            </a:r>
            <a:r>
              <a:rPr lang="de-DE"/>
              <a:t> of our 13,000 members live in the Global South (as per SuSanA member database)</a:t>
            </a:r>
            <a:endParaRPr/>
          </a:p>
          <a:p>
            <a:pPr indent="0" lvl="0" marL="457200" rtl="0" algn="l">
              <a:lnSpc>
                <a:spcPct val="90000"/>
              </a:lnSpc>
              <a:spcBef>
                <a:spcPts val="300"/>
              </a:spcBef>
              <a:spcAft>
                <a:spcPts val="0"/>
              </a:spcAft>
              <a:buNone/>
            </a:pPr>
            <a:r>
              <a:t/>
            </a:r>
            <a:endParaRPr/>
          </a:p>
        </p:txBody>
      </p:sp>
      <p:sp>
        <p:nvSpPr>
          <p:cNvPr id="696" name="Google Shape;696;p91"/>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Location of our members / forum users</a:t>
            </a:r>
            <a:endParaRPr/>
          </a:p>
        </p:txBody>
      </p:sp>
      <p:sp>
        <p:nvSpPr>
          <p:cNvPr id="697" name="Google Shape;697;p91"/>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698" name="Google Shape;698;p91"/>
          <p:cNvSpPr txBox="1"/>
          <p:nvPr/>
        </p:nvSpPr>
        <p:spPr>
          <a:xfrm>
            <a:off x="83025" y="6077350"/>
            <a:ext cx="61149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600">
                <a:latin typeface="Calibri"/>
                <a:ea typeface="Calibri"/>
                <a:cs typeface="Calibri"/>
                <a:sym typeface="Calibri"/>
              </a:rPr>
              <a:t>Developing countries = Global South</a:t>
            </a:r>
            <a:endParaRPr sz="1600">
              <a:latin typeface="Calibri"/>
              <a:ea typeface="Calibri"/>
              <a:cs typeface="Calibri"/>
              <a:sym typeface="Calibri"/>
            </a:endParaRPr>
          </a:p>
        </p:txBody>
      </p:sp>
      <p:sp>
        <p:nvSpPr>
          <p:cNvPr id="699" name="Google Shape;699;p91"/>
          <p:cNvSpPr txBox="1"/>
          <p:nvPr/>
        </p:nvSpPr>
        <p:spPr>
          <a:xfrm>
            <a:off x="5837725" y="4574900"/>
            <a:ext cx="2782800" cy="8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500">
                <a:latin typeface="Calibri"/>
                <a:ea typeface="Calibri"/>
                <a:cs typeface="Calibri"/>
                <a:sym typeface="Calibri"/>
              </a:rPr>
              <a:t>Results from member database analysis, see: </a:t>
            </a:r>
            <a:r>
              <a:rPr lang="de-DE" sz="1500" u="sng">
                <a:solidFill>
                  <a:schemeClr val="hlink"/>
                </a:solidFill>
                <a:latin typeface="Calibri"/>
                <a:ea typeface="Calibri"/>
                <a:cs typeface="Calibri"/>
                <a:sym typeface="Calibri"/>
                <a:hlinkClick r:id="rId3"/>
              </a:rPr>
              <a:t>https://forum.susana.org/forum/statistics?statsview=8</a:t>
            </a:r>
            <a:endParaRPr sz="15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p:txBody>
      </p:sp>
      <p:pic>
        <p:nvPicPr>
          <p:cNvPr id="700" name="Google Shape;700;p91"/>
          <p:cNvPicPr preferRelativeResize="0"/>
          <p:nvPr/>
        </p:nvPicPr>
        <p:blipFill>
          <a:blip r:embed="rId4">
            <a:alphaModFix/>
          </a:blip>
          <a:stretch>
            <a:fillRect/>
          </a:stretch>
        </p:blipFill>
        <p:spPr>
          <a:xfrm>
            <a:off x="1187628" y="2542650"/>
            <a:ext cx="3819125" cy="3578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7"/>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000"/>
              <a:buFont typeface="Noto Sans Symbols"/>
              <a:buChar char="▪"/>
            </a:pPr>
            <a:r>
              <a:rPr lang="de-DE"/>
              <a:t>Goal:</a:t>
            </a:r>
            <a:endParaRPr/>
          </a:p>
          <a:p>
            <a:pPr indent="-171450" lvl="1" marL="514350" rtl="0" algn="l">
              <a:lnSpc>
                <a:spcPct val="90000"/>
              </a:lnSpc>
              <a:spcBef>
                <a:spcPts val="600"/>
              </a:spcBef>
              <a:spcAft>
                <a:spcPts val="0"/>
              </a:spcAft>
              <a:buClr>
                <a:schemeClr val="dk1"/>
              </a:buClr>
              <a:buSzPts val="1440"/>
              <a:buChar char="⮚"/>
            </a:pPr>
            <a:r>
              <a:rPr lang="de-DE"/>
              <a:t>The Forum makes knowledge, ideas, and debates around sustainable sanitation </a:t>
            </a:r>
            <a:r>
              <a:rPr b="1" lang="de-DE"/>
              <a:t>accessible to everyone</a:t>
            </a:r>
            <a:r>
              <a:rPr lang="de-DE"/>
              <a:t> within the network and beyond.</a:t>
            </a:r>
            <a:endParaRPr/>
          </a:p>
          <a:p>
            <a:pPr indent="-171450" lvl="0" marL="171450" rtl="0" algn="l">
              <a:lnSpc>
                <a:spcPct val="90000"/>
              </a:lnSpc>
              <a:spcBef>
                <a:spcPts val="600"/>
              </a:spcBef>
              <a:spcAft>
                <a:spcPts val="0"/>
              </a:spcAft>
              <a:buClr>
                <a:schemeClr val="dk1"/>
              </a:buClr>
              <a:buSzPts val="2000"/>
              <a:buFont typeface="Noto Sans Symbols"/>
              <a:buChar char="▪"/>
            </a:pPr>
            <a:r>
              <a:rPr lang="de-DE"/>
              <a:t>Objectives:</a:t>
            </a:r>
            <a:endParaRPr/>
          </a:p>
          <a:p>
            <a:pPr indent="-171450" lvl="1" marL="514350" rtl="0" algn="l">
              <a:lnSpc>
                <a:spcPct val="90000"/>
              </a:lnSpc>
              <a:spcBef>
                <a:spcPts val="600"/>
              </a:spcBef>
              <a:spcAft>
                <a:spcPts val="0"/>
              </a:spcAft>
              <a:buClr>
                <a:schemeClr val="dk1"/>
              </a:buClr>
              <a:buSzPts val="1440"/>
              <a:buChar char="⮚"/>
            </a:pPr>
            <a:r>
              <a:rPr lang="de-DE"/>
              <a:t>To accelerate learning within the sanitation sector</a:t>
            </a:r>
            <a:endParaRPr/>
          </a:p>
          <a:p>
            <a:pPr indent="-171450" lvl="1" marL="514350" rtl="0" algn="l">
              <a:lnSpc>
                <a:spcPct val="90000"/>
              </a:lnSpc>
              <a:spcBef>
                <a:spcPts val="600"/>
              </a:spcBef>
              <a:spcAft>
                <a:spcPts val="0"/>
              </a:spcAft>
              <a:buClr>
                <a:schemeClr val="dk1"/>
              </a:buClr>
              <a:buSzPts val="1440"/>
              <a:buChar char="⮚"/>
            </a:pPr>
            <a:r>
              <a:rPr lang="de-DE"/>
              <a:t>To facilitate sharing of knowledge</a:t>
            </a:r>
            <a:endParaRPr/>
          </a:p>
          <a:p>
            <a:pPr indent="-171450" lvl="1" marL="514350" rtl="0" algn="l">
              <a:lnSpc>
                <a:spcPct val="115000"/>
              </a:lnSpc>
              <a:spcBef>
                <a:spcPts val="600"/>
              </a:spcBef>
              <a:spcAft>
                <a:spcPts val="0"/>
              </a:spcAft>
              <a:buClr>
                <a:schemeClr val="dk1"/>
              </a:buClr>
              <a:buSzPts val="1440"/>
              <a:buChar char="⮚"/>
            </a:pPr>
            <a:r>
              <a:rPr lang="de-DE"/>
              <a:t>To help people to network within the SuSanA community</a:t>
            </a:r>
            <a:endParaRPr/>
          </a:p>
          <a:p>
            <a:pPr indent="-44450" lvl="0" marL="171450" rtl="0" algn="l">
              <a:lnSpc>
                <a:spcPct val="90000"/>
              </a:lnSpc>
              <a:spcBef>
                <a:spcPts val="600"/>
              </a:spcBef>
              <a:spcAft>
                <a:spcPts val="0"/>
              </a:spcAft>
              <a:buClr>
                <a:schemeClr val="dk1"/>
              </a:buClr>
              <a:buSzPts val="2000"/>
              <a:buFont typeface="Noto Sans Symbols"/>
              <a:buNone/>
            </a:pPr>
            <a:r>
              <a:t/>
            </a:r>
            <a:endParaRPr/>
          </a:p>
          <a:p>
            <a:pPr indent="-80009" lvl="1" marL="514350" rtl="0" algn="l">
              <a:lnSpc>
                <a:spcPct val="90000"/>
              </a:lnSpc>
              <a:spcBef>
                <a:spcPts val="600"/>
              </a:spcBef>
              <a:spcAft>
                <a:spcPts val="0"/>
              </a:spcAft>
              <a:buClr>
                <a:schemeClr val="dk1"/>
              </a:buClr>
              <a:buSzPts val="1440"/>
              <a:buNone/>
            </a:pPr>
            <a:r>
              <a:t/>
            </a:r>
            <a:endParaRPr/>
          </a:p>
          <a:p>
            <a:pPr indent="-44450" lvl="0" marL="171450" rtl="0" algn="l">
              <a:lnSpc>
                <a:spcPct val="90000"/>
              </a:lnSpc>
              <a:spcBef>
                <a:spcPts val="600"/>
              </a:spcBef>
              <a:spcAft>
                <a:spcPts val="0"/>
              </a:spcAft>
              <a:buClr>
                <a:schemeClr val="dk1"/>
              </a:buClr>
              <a:buSzPts val="2000"/>
              <a:buFont typeface="Noto Sans Symbols"/>
              <a:buNone/>
            </a:pPr>
            <a:r>
              <a:t/>
            </a:r>
            <a:endParaRPr/>
          </a:p>
          <a:p>
            <a:pPr indent="-44450" lvl="0" marL="171450" rtl="0" algn="l">
              <a:lnSpc>
                <a:spcPct val="90000"/>
              </a:lnSpc>
              <a:spcBef>
                <a:spcPts val="600"/>
              </a:spcBef>
              <a:spcAft>
                <a:spcPts val="0"/>
              </a:spcAft>
              <a:buClr>
                <a:schemeClr val="dk1"/>
              </a:buClr>
              <a:buSzPts val="2000"/>
              <a:buFont typeface="Noto Sans Symbols"/>
              <a:buNone/>
            </a:pPr>
            <a:r>
              <a:t/>
            </a:r>
            <a:endParaRPr/>
          </a:p>
        </p:txBody>
      </p:sp>
      <p:sp>
        <p:nvSpPr>
          <p:cNvPr id="264" name="Google Shape;264;p47"/>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SzPts val="3360"/>
              <a:buFont typeface="Times"/>
              <a:buNone/>
            </a:pPr>
            <a:r>
              <a:rPr lang="de-DE"/>
              <a:t>Goal and objectives of the Forum</a:t>
            </a:r>
            <a:endParaRPr/>
          </a:p>
        </p:txBody>
      </p:sp>
      <p:sp>
        <p:nvSpPr>
          <p:cNvPr id="265" name="Google Shape;265;p47"/>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92"/>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300"/>
              </a:spcBef>
              <a:spcAft>
                <a:spcPts val="0"/>
              </a:spcAft>
              <a:buClr>
                <a:schemeClr val="dk1"/>
              </a:buClr>
              <a:buSzPts val="2000"/>
              <a:buFont typeface="Noto Sans Symbols"/>
              <a:buNone/>
            </a:pPr>
            <a:r>
              <a:t/>
            </a:r>
            <a:endParaRPr/>
          </a:p>
        </p:txBody>
      </p:sp>
      <p:sp>
        <p:nvSpPr>
          <p:cNvPr id="706" name="Google Shape;706;p92"/>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We define these countries as Global South (in blue) based on World Bank classification *</a:t>
            </a:r>
            <a:endParaRPr/>
          </a:p>
        </p:txBody>
      </p:sp>
      <p:sp>
        <p:nvSpPr>
          <p:cNvPr id="707" name="Google Shape;707;p92"/>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708" name="Google Shape;708;p92"/>
          <p:cNvSpPr txBox="1"/>
          <p:nvPr/>
        </p:nvSpPr>
        <p:spPr>
          <a:xfrm>
            <a:off x="2263806" y="2707689"/>
            <a:ext cx="4740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Member database analysis</a:t>
            </a:r>
            <a:endParaRPr b="0" i="0" sz="1400" u="none" cap="none" strike="noStrike">
              <a:solidFill>
                <a:srgbClr val="000000"/>
              </a:solidFill>
              <a:latin typeface="Arial"/>
              <a:ea typeface="Arial"/>
              <a:cs typeface="Arial"/>
              <a:sym typeface="Arial"/>
            </a:endParaRPr>
          </a:p>
        </p:txBody>
      </p:sp>
      <p:pic>
        <p:nvPicPr>
          <p:cNvPr id="709" name="Google Shape;709;p92"/>
          <p:cNvPicPr preferRelativeResize="0"/>
          <p:nvPr/>
        </p:nvPicPr>
        <p:blipFill>
          <a:blip r:embed="rId3">
            <a:alphaModFix/>
          </a:blip>
          <a:stretch>
            <a:fillRect/>
          </a:stretch>
        </p:blipFill>
        <p:spPr>
          <a:xfrm>
            <a:off x="1187629" y="1744175"/>
            <a:ext cx="7391883" cy="4608600"/>
          </a:xfrm>
          <a:prstGeom prst="rect">
            <a:avLst/>
          </a:prstGeom>
          <a:noFill/>
          <a:ln>
            <a:noFill/>
          </a:ln>
        </p:spPr>
      </p:pic>
      <p:sp>
        <p:nvSpPr>
          <p:cNvPr id="710" name="Google Shape;710;p92"/>
          <p:cNvSpPr txBox="1"/>
          <p:nvPr/>
        </p:nvSpPr>
        <p:spPr>
          <a:xfrm>
            <a:off x="5110675" y="1739525"/>
            <a:ext cx="33393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600">
                <a:latin typeface="Calibri"/>
                <a:ea typeface="Calibri"/>
                <a:cs typeface="Calibri"/>
                <a:sym typeface="Calibri"/>
              </a:rPr>
              <a:t>Developing countries = Global South</a:t>
            </a:r>
            <a:endParaRPr sz="1600">
              <a:latin typeface="Calibri"/>
              <a:ea typeface="Calibri"/>
              <a:cs typeface="Calibri"/>
              <a:sym typeface="Calibri"/>
            </a:endParaRPr>
          </a:p>
        </p:txBody>
      </p:sp>
      <p:sp>
        <p:nvSpPr>
          <p:cNvPr id="711" name="Google Shape;711;p92"/>
          <p:cNvSpPr txBox="1"/>
          <p:nvPr/>
        </p:nvSpPr>
        <p:spPr>
          <a:xfrm>
            <a:off x="322500" y="5915525"/>
            <a:ext cx="8498100" cy="7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 World Bank classification of “high income country” is taken as Global North. All other countries taken as Global South.</a:t>
            </a:r>
            <a:endParaRPr>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pic>
        <p:nvPicPr>
          <p:cNvPr id="716" name="Google Shape;716;p93" title="Chart"/>
          <p:cNvPicPr preferRelativeResize="0"/>
          <p:nvPr/>
        </p:nvPicPr>
        <p:blipFill>
          <a:blip r:embed="rId3">
            <a:alphaModFix/>
          </a:blip>
          <a:stretch>
            <a:fillRect/>
          </a:stretch>
        </p:blipFill>
        <p:spPr>
          <a:xfrm>
            <a:off x="381900" y="3315575"/>
            <a:ext cx="8747751" cy="3474751"/>
          </a:xfrm>
          <a:prstGeom prst="rect">
            <a:avLst/>
          </a:prstGeom>
          <a:noFill/>
          <a:ln>
            <a:noFill/>
          </a:ln>
        </p:spPr>
      </p:pic>
      <p:sp>
        <p:nvSpPr>
          <p:cNvPr id="717" name="Google Shape;717;p93"/>
          <p:cNvSpPr txBox="1"/>
          <p:nvPr>
            <p:ph idx="2" type="body"/>
          </p:nvPr>
        </p:nvSpPr>
        <p:spPr>
          <a:xfrm>
            <a:off x="1184625" y="1124750"/>
            <a:ext cx="7920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Q15: Have you ever lived in a developing country? </a:t>
            </a:r>
            <a:r>
              <a:rPr lang="de-DE" sz="1400"/>
              <a:t>(Definition of developing country </a:t>
            </a:r>
            <a:r>
              <a:rPr lang="de-DE" sz="1400" u="sng">
                <a:solidFill>
                  <a:schemeClr val="hlink"/>
                </a:solidFill>
                <a:hlinkClick r:id="rId4"/>
              </a:rPr>
              <a:t>here</a:t>
            </a:r>
            <a:r>
              <a:rPr lang="de-DE" sz="1400"/>
              <a:t>)</a:t>
            </a:r>
            <a:endParaRPr/>
          </a:p>
          <a:p>
            <a:pPr indent="-228600" lvl="0" marL="457200" marR="0" rtl="0" algn="l">
              <a:lnSpc>
                <a:spcPct val="100000"/>
              </a:lnSpc>
              <a:spcBef>
                <a:spcPts val="560"/>
              </a:spcBef>
              <a:spcAft>
                <a:spcPts val="0"/>
              </a:spcAft>
              <a:buClr>
                <a:schemeClr val="folHlink"/>
              </a:buClr>
              <a:buSzPts val="3360"/>
              <a:buFont typeface="Times"/>
              <a:buNone/>
            </a:pPr>
            <a:r>
              <a:t/>
            </a:r>
            <a:endParaRPr/>
          </a:p>
        </p:txBody>
      </p:sp>
      <p:sp>
        <p:nvSpPr>
          <p:cNvPr id="718" name="Google Shape;718;p93"/>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719" name="Google Shape;719;p93"/>
          <p:cNvSpPr txBox="1"/>
          <p:nvPr/>
        </p:nvSpPr>
        <p:spPr>
          <a:xfrm>
            <a:off x="730950" y="1740100"/>
            <a:ext cx="8040300" cy="713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Calibri"/>
              <a:buChar char="●"/>
            </a:pPr>
            <a:r>
              <a:rPr lang="de-DE" sz="1600">
                <a:latin typeface="Calibri"/>
                <a:ea typeface="Calibri"/>
                <a:cs typeface="Calibri"/>
                <a:sym typeface="Calibri"/>
              </a:rPr>
              <a:t>67% of survey respondents are from a developing country (“most of my life”)</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de-DE" sz="1600">
                <a:latin typeface="Calibri"/>
                <a:ea typeface="Calibri"/>
                <a:cs typeface="Calibri"/>
                <a:sym typeface="Calibri"/>
              </a:rPr>
              <a:t>About 90% of survey respondents are either from a developing country or have lived there for several months or more.</a:t>
            </a:r>
            <a:endParaRPr sz="1600">
              <a:latin typeface="Calibri"/>
              <a:ea typeface="Calibri"/>
              <a:cs typeface="Calibri"/>
              <a:sym typeface="Calibri"/>
            </a:endParaRPr>
          </a:p>
          <a:p>
            <a:pPr indent="-330200" lvl="0" marL="457200" marR="0" rtl="0" algn="l">
              <a:lnSpc>
                <a:spcPct val="100000"/>
              </a:lnSpc>
              <a:spcBef>
                <a:spcPts val="0"/>
              </a:spcBef>
              <a:spcAft>
                <a:spcPts val="0"/>
              </a:spcAft>
              <a:buSzPts val="1600"/>
              <a:buFont typeface="Calibri"/>
              <a:buChar char="●"/>
            </a:pPr>
            <a:r>
              <a:rPr lang="de-DE" sz="1600">
                <a:latin typeface="Calibri"/>
                <a:ea typeface="Calibri"/>
                <a:cs typeface="Calibri"/>
                <a:sym typeface="Calibri"/>
              </a:rPr>
              <a:t>These figures match</a:t>
            </a:r>
            <a:r>
              <a:rPr lang="de-DE" sz="1600">
                <a:latin typeface="Calibri"/>
                <a:ea typeface="Calibri"/>
                <a:cs typeface="Calibri"/>
                <a:sym typeface="Calibri"/>
              </a:rPr>
              <a:t> well with the member database results which means survey is representative with regards to country type (67% of SuSanA members from Global South)</a:t>
            </a:r>
            <a:endParaRPr sz="1600">
              <a:latin typeface="Calibri"/>
              <a:ea typeface="Calibri"/>
              <a:cs typeface="Calibri"/>
              <a:sym typeface="Calibri"/>
            </a:endParaRPr>
          </a:p>
        </p:txBody>
      </p:sp>
      <p:sp>
        <p:nvSpPr>
          <p:cNvPr id="720" name="Google Shape;720;p93"/>
          <p:cNvSpPr txBox="1"/>
          <p:nvPr/>
        </p:nvSpPr>
        <p:spPr>
          <a:xfrm>
            <a:off x="6363625" y="2190625"/>
            <a:ext cx="2857200" cy="300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300"/>
              </a:spcBef>
              <a:spcAft>
                <a:spcPts val="0"/>
              </a:spcAft>
              <a:buNone/>
            </a:pPr>
            <a:r>
              <a:t/>
            </a:r>
            <a:endParaRPr sz="2000">
              <a:solidFill>
                <a:srgbClr val="0000FF"/>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94"/>
          <p:cNvSpPr txBox="1"/>
          <p:nvPr>
            <p:ph idx="1" type="body"/>
          </p:nvPr>
        </p:nvSpPr>
        <p:spPr>
          <a:xfrm>
            <a:off x="1187625" y="1548400"/>
            <a:ext cx="7416300" cy="46086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300"/>
              </a:spcBef>
              <a:spcAft>
                <a:spcPts val="0"/>
              </a:spcAft>
              <a:buClr>
                <a:schemeClr val="dk1"/>
              </a:buClr>
              <a:buSzPts val="2000"/>
              <a:buFont typeface="Noto Sans Symbols"/>
              <a:buChar char="▪"/>
            </a:pPr>
            <a:r>
              <a:rPr lang="de-DE"/>
              <a:t>About two thirds males, one third female </a:t>
            </a:r>
            <a:endParaRPr/>
          </a:p>
          <a:p>
            <a:pPr indent="-355600" lvl="0" marL="457200" rtl="0" algn="l">
              <a:lnSpc>
                <a:spcPct val="90000"/>
              </a:lnSpc>
              <a:spcBef>
                <a:spcPts val="300"/>
              </a:spcBef>
              <a:spcAft>
                <a:spcPts val="0"/>
              </a:spcAft>
              <a:buClr>
                <a:schemeClr val="dk1"/>
              </a:buClr>
              <a:buSzPts val="2000"/>
              <a:buFont typeface="Noto Sans Symbols"/>
              <a:buChar char="▪"/>
            </a:pPr>
            <a:r>
              <a:rPr lang="de-DE"/>
              <a:t>Similar result for both analytical methods (this means survey is representative for gender)</a:t>
            </a:r>
            <a:endParaRPr/>
          </a:p>
        </p:txBody>
      </p:sp>
      <p:pic>
        <p:nvPicPr>
          <p:cNvPr id="726" name="Google Shape;726;p94"/>
          <p:cNvPicPr preferRelativeResize="0"/>
          <p:nvPr/>
        </p:nvPicPr>
        <p:blipFill rotWithShape="1">
          <a:blip r:embed="rId3">
            <a:alphaModFix/>
          </a:blip>
          <a:srcRect b="-17850" l="0" r="0" t="17850"/>
          <a:stretch/>
        </p:blipFill>
        <p:spPr>
          <a:xfrm>
            <a:off x="4775350" y="2334659"/>
            <a:ext cx="4196850" cy="4150866"/>
          </a:xfrm>
          <a:prstGeom prst="rect">
            <a:avLst/>
          </a:prstGeom>
          <a:noFill/>
          <a:ln>
            <a:noFill/>
          </a:ln>
        </p:spPr>
      </p:pic>
      <p:sp>
        <p:nvSpPr>
          <p:cNvPr id="727" name="Google Shape;727;p94"/>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Member analysis by gender</a:t>
            </a:r>
            <a:endParaRPr/>
          </a:p>
        </p:txBody>
      </p:sp>
      <p:sp>
        <p:nvSpPr>
          <p:cNvPr id="728" name="Google Shape;728;p94"/>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729" name="Google Shape;729;p94"/>
          <p:cNvSpPr txBox="1"/>
          <p:nvPr/>
        </p:nvSpPr>
        <p:spPr>
          <a:xfrm>
            <a:off x="456958" y="5143815"/>
            <a:ext cx="572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Male</a:t>
            </a:r>
            <a:endParaRPr b="0" i="0" sz="1400" u="none" cap="none" strike="noStrike">
              <a:solidFill>
                <a:srgbClr val="000000"/>
              </a:solidFill>
              <a:latin typeface="Arial"/>
              <a:ea typeface="Arial"/>
              <a:cs typeface="Arial"/>
              <a:sym typeface="Arial"/>
            </a:endParaRPr>
          </a:p>
        </p:txBody>
      </p:sp>
      <p:sp>
        <p:nvSpPr>
          <p:cNvPr id="730" name="Google Shape;730;p94"/>
          <p:cNvSpPr txBox="1"/>
          <p:nvPr/>
        </p:nvSpPr>
        <p:spPr>
          <a:xfrm>
            <a:off x="2325949" y="2867489"/>
            <a:ext cx="7809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Female</a:t>
            </a:r>
            <a:endParaRPr b="0" i="0" sz="1400" u="none" cap="none" strike="noStrike">
              <a:solidFill>
                <a:srgbClr val="000000"/>
              </a:solidFill>
              <a:latin typeface="Arial"/>
              <a:ea typeface="Arial"/>
              <a:cs typeface="Arial"/>
              <a:sym typeface="Arial"/>
            </a:endParaRPr>
          </a:p>
        </p:txBody>
      </p:sp>
      <p:sp>
        <p:nvSpPr>
          <p:cNvPr id="731" name="Google Shape;731;p94"/>
          <p:cNvSpPr txBox="1"/>
          <p:nvPr/>
        </p:nvSpPr>
        <p:spPr>
          <a:xfrm>
            <a:off x="620575" y="5796875"/>
            <a:ext cx="28086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1400" u="none" cap="none" strike="noStrike">
                <a:solidFill>
                  <a:srgbClr val="000000"/>
                </a:solidFill>
                <a:latin typeface="Arial"/>
                <a:ea typeface="Arial"/>
                <a:cs typeface="Arial"/>
                <a:sym typeface="Arial"/>
              </a:rPr>
              <a:t>Survey results to Question 16</a:t>
            </a:r>
            <a:endParaRPr/>
          </a:p>
          <a:p>
            <a:pPr indent="0" lvl="0" marL="0" marR="0" rtl="0" algn="l">
              <a:lnSpc>
                <a:spcPct val="100000"/>
              </a:lnSpc>
              <a:spcBef>
                <a:spcPts val="0"/>
              </a:spcBef>
              <a:spcAft>
                <a:spcPts val="0"/>
              </a:spcAft>
              <a:buNone/>
            </a:pPr>
            <a:r>
              <a:rPr b="1" lang="de-DE"/>
              <a:t>(516</a:t>
            </a:r>
            <a:r>
              <a:rPr b="1" i="0" lang="de-DE" sz="1400" u="none" cap="none" strike="noStrike">
                <a:solidFill>
                  <a:srgbClr val="000000"/>
                </a:solidFill>
                <a:latin typeface="Arial"/>
                <a:ea typeface="Arial"/>
                <a:cs typeface="Arial"/>
                <a:sym typeface="Arial"/>
              </a:rPr>
              <a:t> responses)</a:t>
            </a:r>
            <a:endParaRPr b="1" i="0" sz="1400" u="none" cap="none" strike="noStrike">
              <a:solidFill>
                <a:srgbClr val="000000"/>
              </a:solidFill>
              <a:latin typeface="Arial"/>
              <a:ea typeface="Arial"/>
              <a:cs typeface="Arial"/>
              <a:sym typeface="Arial"/>
            </a:endParaRPr>
          </a:p>
        </p:txBody>
      </p:sp>
      <p:sp>
        <p:nvSpPr>
          <p:cNvPr id="732" name="Google Shape;732;p94"/>
          <p:cNvSpPr txBox="1"/>
          <p:nvPr/>
        </p:nvSpPr>
        <p:spPr>
          <a:xfrm>
            <a:off x="4775350" y="5796875"/>
            <a:ext cx="43302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de-DE" sz="1400" u="none" cap="none" strike="noStrike">
                <a:solidFill>
                  <a:srgbClr val="000000"/>
                </a:solidFill>
                <a:latin typeface="Arial"/>
                <a:ea typeface="Arial"/>
                <a:cs typeface="Arial"/>
                <a:sym typeface="Arial"/>
              </a:rPr>
              <a:t>Member database analysis</a:t>
            </a:r>
            <a:endParaRPr/>
          </a:p>
          <a:p>
            <a:pPr indent="0" lvl="0" marL="0" marR="0" rtl="0" algn="l">
              <a:lnSpc>
                <a:spcPct val="100000"/>
              </a:lnSpc>
              <a:spcBef>
                <a:spcPts val="0"/>
              </a:spcBef>
              <a:spcAft>
                <a:spcPts val="0"/>
              </a:spcAft>
              <a:buNone/>
            </a:pPr>
            <a:r>
              <a:rPr i="0" lang="de-DE" sz="1400" u="none" cap="none" strike="noStrike">
                <a:solidFill>
                  <a:srgbClr val="000000"/>
                </a:solidFill>
              </a:rPr>
              <a:t>(</a:t>
            </a:r>
            <a:r>
              <a:rPr lang="de-DE"/>
              <a:t>based on 10,531 people; we don’t know the gender of 2469 people, or 19%; 107 team accounts</a:t>
            </a:r>
            <a:r>
              <a:rPr i="0" lang="de-DE" sz="1400" u="none" cap="none" strike="noStrike">
                <a:solidFill>
                  <a:srgbClr val="000000"/>
                </a:solidFill>
              </a:rPr>
              <a:t>)</a:t>
            </a:r>
            <a:endParaRPr i="0" sz="1400" u="none" cap="none" strike="noStrike">
              <a:solidFill>
                <a:srgbClr val="000000"/>
              </a:solidFill>
            </a:endParaRPr>
          </a:p>
        </p:txBody>
      </p:sp>
      <p:pic>
        <p:nvPicPr>
          <p:cNvPr id="733" name="Google Shape;733;p94" title="Chart"/>
          <p:cNvPicPr preferRelativeResize="0"/>
          <p:nvPr/>
        </p:nvPicPr>
        <p:blipFill>
          <a:blip r:embed="rId4">
            <a:alphaModFix/>
          </a:blip>
          <a:stretch>
            <a:fillRect/>
          </a:stretch>
        </p:blipFill>
        <p:spPr>
          <a:xfrm>
            <a:off x="97475" y="2629600"/>
            <a:ext cx="4996650" cy="3089575"/>
          </a:xfrm>
          <a:prstGeom prst="rect">
            <a:avLst/>
          </a:prstGeom>
          <a:noFill/>
          <a:ln>
            <a:noFill/>
          </a:ln>
        </p:spPr>
      </p:pic>
      <p:sp>
        <p:nvSpPr>
          <p:cNvPr id="734" name="Google Shape;734;p94"/>
          <p:cNvSpPr txBox="1"/>
          <p:nvPr/>
        </p:nvSpPr>
        <p:spPr>
          <a:xfrm>
            <a:off x="3900750" y="4966225"/>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Male</a:t>
            </a:r>
            <a:endParaRPr>
              <a:latin typeface="Calibri"/>
              <a:ea typeface="Calibri"/>
              <a:cs typeface="Calibri"/>
              <a:sym typeface="Calibri"/>
            </a:endParaRPr>
          </a:p>
          <a:p>
            <a:pPr indent="0" lvl="0" marL="0" rtl="0" algn="l">
              <a:spcBef>
                <a:spcPts val="0"/>
              </a:spcBef>
              <a:spcAft>
                <a:spcPts val="0"/>
              </a:spcAft>
              <a:buNone/>
            </a:pPr>
            <a:r>
              <a:rPr lang="de-DE">
                <a:latin typeface="Calibri"/>
                <a:ea typeface="Calibri"/>
                <a:cs typeface="Calibri"/>
                <a:sym typeface="Calibri"/>
              </a:rPr>
              <a:t>(66%)</a:t>
            </a:r>
            <a:endParaRPr>
              <a:latin typeface="Calibri"/>
              <a:ea typeface="Calibri"/>
              <a:cs typeface="Calibri"/>
              <a:sym typeface="Calibri"/>
            </a:endParaRPr>
          </a:p>
        </p:txBody>
      </p:sp>
      <p:sp>
        <p:nvSpPr>
          <p:cNvPr id="735" name="Google Shape;735;p94"/>
          <p:cNvSpPr txBox="1"/>
          <p:nvPr/>
        </p:nvSpPr>
        <p:spPr>
          <a:xfrm>
            <a:off x="105200" y="3653613"/>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Female</a:t>
            </a:r>
            <a:endParaRPr>
              <a:latin typeface="Calibri"/>
              <a:ea typeface="Calibri"/>
              <a:cs typeface="Calibri"/>
              <a:sym typeface="Calibri"/>
            </a:endParaRPr>
          </a:p>
          <a:p>
            <a:pPr indent="0" lvl="0" marL="0" rtl="0" algn="l">
              <a:spcBef>
                <a:spcPts val="0"/>
              </a:spcBef>
              <a:spcAft>
                <a:spcPts val="0"/>
              </a:spcAft>
              <a:buNone/>
            </a:pPr>
            <a:r>
              <a:rPr lang="de-DE">
                <a:latin typeface="Calibri"/>
                <a:ea typeface="Calibri"/>
                <a:cs typeface="Calibri"/>
                <a:sym typeface="Calibri"/>
              </a:rPr>
              <a:t>(33%)</a:t>
            </a:r>
            <a:endParaRPr>
              <a:latin typeface="Calibri"/>
              <a:ea typeface="Calibri"/>
              <a:cs typeface="Calibri"/>
              <a:sym typeface="Calibri"/>
            </a:endParaRPr>
          </a:p>
        </p:txBody>
      </p:sp>
      <p:sp>
        <p:nvSpPr>
          <p:cNvPr id="736" name="Google Shape;736;p94"/>
          <p:cNvSpPr txBox="1"/>
          <p:nvPr/>
        </p:nvSpPr>
        <p:spPr>
          <a:xfrm>
            <a:off x="5023450" y="3425025"/>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Female</a:t>
            </a:r>
            <a:endParaRPr>
              <a:latin typeface="Calibri"/>
              <a:ea typeface="Calibri"/>
              <a:cs typeface="Calibri"/>
              <a:sym typeface="Calibri"/>
            </a:endParaRPr>
          </a:p>
          <a:p>
            <a:pPr indent="0" lvl="0" marL="0" rtl="0" algn="l">
              <a:spcBef>
                <a:spcPts val="0"/>
              </a:spcBef>
              <a:spcAft>
                <a:spcPts val="0"/>
              </a:spcAft>
              <a:buNone/>
            </a:pPr>
            <a:r>
              <a:rPr lang="de-DE">
                <a:latin typeface="Calibri"/>
                <a:ea typeface="Calibri"/>
                <a:cs typeface="Calibri"/>
                <a:sym typeface="Calibri"/>
              </a:rPr>
              <a:t>(36%)</a:t>
            </a:r>
            <a:endParaRPr>
              <a:latin typeface="Calibri"/>
              <a:ea typeface="Calibri"/>
              <a:cs typeface="Calibri"/>
              <a:sym typeface="Calibri"/>
            </a:endParaRPr>
          </a:p>
        </p:txBody>
      </p:sp>
      <p:sp>
        <p:nvSpPr>
          <p:cNvPr id="737" name="Google Shape;737;p94"/>
          <p:cNvSpPr txBox="1"/>
          <p:nvPr/>
        </p:nvSpPr>
        <p:spPr>
          <a:xfrm>
            <a:off x="7958350" y="4813825"/>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Male</a:t>
            </a:r>
            <a:endParaRPr>
              <a:latin typeface="Calibri"/>
              <a:ea typeface="Calibri"/>
              <a:cs typeface="Calibri"/>
              <a:sym typeface="Calibri"/>
            </a:endParaRPr>
          </a:p>
          <a:p>
            <a:pPr indent="0" lvl="0" marL="0" rtl="0" algn="l">
              <a:spcBef>
                <a:spcPts val="0"/>
              </a:spcBef>
              <a:spcAft>
                <a:spcPts val="0"/>
              </a:spcAft>
              <a:buNone/>
            </a:pPr>
            <a:r>
              <a:rPr lang="de-DE">
                <a:latin typeface="Calibri"/>
                <a:ea typeface="Calibri"/>
                <a:cs typeface="Calibri"/>
                <a:sym typeface="Calibri"/>
              </a:rPr>
              <a:t>(63%)</a:t>
            </a:r>
            <a:endParaRPr>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95"/>
          <p:cNvSpPr txBox="1"/>
          <p:nvPr>
            <p:ph idx="1" type="body"/>
          </p:nvPr>
        </p:nvSpPr>
        <p:spPr>
          <a:xfrm>
            <a:off x="1187624" y="1700808"/>
            <a:ext cx="7632900" cy="4608600"/>
          </a:xfrm>
          <a:prstGeom prst="rect">
            <a:avLst/>
          </a:prstGeom>
        </p:spPr>
        <p:txBody>
          <a:bodyPr anchorCtr="0" anchor="t" bIns="45700" lIns="91425" spcFirstLastPara="1" rIns="91425" wrap="square" tIns="45700">
            <a:noAutofit/>
          </a:bodyPr>
          <a:lstStyle/>
          <a:p>
            <a:pPr indent="0" lvl="0" marL="0" rtl="0" algn="l">
              <a:lnSpc>
                <a:spcPct val="150000"/>
              </a:lnSpc>
              <a:spcBef>
                <a:spcPts val="300"/>
              </a:spcBef>
              <a:spcAft>
                <a:spcPts val="0"/>
              </a:spcAft>
              <a:buNone/>
            </a:pPr>
            <a:r>
              <a:t/>
            </a:r>
            <a:endParaRPr>
              <a:solidFill>
                <a:srgbClr val="FF0000"/>
              </a:solidFill>
            </a:endParaRPr>
          </a:p>
          <a:p>
            <a:pPr indent="-355600" lvl="0" marL="457200" rtl="0" algn="l">
              <a:lnSpc>
                <a:spcPct val="150000"/>
              </a:lnSpc>
              <a:spcBef>
                <a:spcPts val="300"/>
              </a:spcBef>
              <a:spcAft>
                <a:spcPts val="0"/>
              </a:spcAft>
              <a:buSzPts val="2000"/>
              <a:buAutoNum type="arabicPeriod"/>
            </a:pPr>
            <a:r>
              <a:rPr lang="de-DE"/>
              <a:t>How many forum posts </a:t>
            </a:r>
            <a:r>
              <a:rPr lang="de-DE"/>
              <a:t>are typically made per year</a:t>
            </a:r>
            <a:r>
              <a:rPr lang="de-DE"/>
              <a:t>? </a:t>
            </a:r>
            <a:r>
              <a:rPr lang="de-DE">
                <a:solidFill>
                  <a:srgbClr val="FF0000"/>
                </a:solidFill>
              </a:rPr>
              <a:t>2000-</a:t>
            </a:r>
            <a:r>
              <a:rPr lang="de-DE">
                <a:solidFill>
                  <a:srgbClr val="FF0000"/>
                </a:solidFill>
              </a:rPr>
              <a:t>3000</a:t>
            </a:r>
            <a:endParaRPr>
              <a:solidFill>
                <a:srgbClr val="FF0000"/>
              </a:solidFill>
            </a:endParaRPr>
          </a:p>
          <a:p>
            <a:pPr indent="-355600" lvl="0" marL="457200" rtl="0" algn="l">
              <a:lnSpc>
                <a:spcPct val="150000"/>
              </a:lnSpc>
              <a:spcBef>
                <a:spcPts val="0"/>
              </a:spcBef>
              <a:spcAft>
                <a:spcPts val="0"/>
              </a:spcAft>
              <a:buSzPts val="2000"/>
              <a:buAutoNum type="arabicPeriod"/>
            </a:pPr>
            <a:r>
              <a:rPr lang="de-DE"/>
              <a:t>Which forum category has the most posts? </a:t>
            </a:r>
            <a:r>
              <a:rPr lang="de-DE">
                <a:solidFill>
                  <a:srgbClr val="FF0000"/>
                </a:solidFill>
              </a:rPr>
              <a:t>Sanitation systems</a:t>
            </a:r>
            <a:endParaRPr>
              <a:solidFill>
                <a:srgbClr val="FF0000"/>
              </a:solidFill>
            </a:endParaRPr>
          </a:p>
          <a:p>
            <a:pPr indent="0" lvl="0" marL="457200" rtl="0" algn="l">
              <a:lnSpc>
                <a:spcPct val="150000"/>
              </a:lnSpc>
              <a:spcBef>
                <a:spcPts val="300"/>
              </a:spcBef>
              <a:spcAft>
                <a:spcPts val="0"/>
              </a:spcAft>
              <a:buNone/>
            </a:pPr>
            <a:r>
              <a:t/>
            </a:r>
            <a:endParaRPr>
              <a:solidFill>
                <a:srgbClr val="FF0000"/>
              </a:solidFill>
            </a:endParaRPr>
          </a:p>
          <a:p>
            <a:pPr indent="0" lvl="0" marL="0" rtl="0" algn="l">
              <a:lnSpc>
                <a:spcPct val="150000"/>
              </a:lnSpc>
              <a:spcBef>
                <a:spcPts val="300"/>
              </a:spcBef>
              <a:spcAft>
                <a:spcPts val="0"/>
              </a:spcAft>
              <a:buNone/>
            </a:pPr>
            <a:r>
              <a:t/>
            </a:r>
            <a:endParaRPr/>
          </a:p>
        </p:txBody>
      </p:sp>
      <p:sp>
        <p:nvSpPr>
          <p:cNvPr id="744" name="Google Shape;744;p95"/>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Quiz questions and answers</a:t>
            </a:r>
            <a:endParaRPr/>
          </a:p>
        </p:txBody>
      </p:sp>
      <p:sp>
        <p:nvSpPr>
          <p:cNvPr id="745" name="Google Shape;745;p95"/>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pic>
        <p:nvPicPr>
          <p:cNvPr id="750" name="Google Shape;750;p96"/>
          <p:cNvPicPr preferRelativeResize="0"/>
          <p:nvPr/>
        </p:nvPicPr>
        <p:blipFill>
          <a:blip r:embed="rId3">
            <a:alphaModFix/>
          </a:blip>
          <a:stretch>
            <a:fillRect/>
          </a:stretch>
        </p:blipFill>
        <p:spPr>
          <a:xfrm>
            <a:off x="133173" y="2650375"/>
            <a:ext cx="9010826" cy="4131426"/>
          </a:xfrm>
          <a:prstGeom prst="rect">
            <a:avLst/>
          </a:prstGeom>
          <a:noFill/>
          <a:ln>
            <a:noFill/>
          </a:ln>
        </p:spPr>
      </p:pic>
      <p:sp>
        <p:nvSpPr>
          <p:cNvPr id="751" name="Google Shape;751;p96"/>
          <p:cNvSpPr txBox="1"/>
          <p:nvPr>
            <p:ph idx="1" type="body"/>
          </p:nvPr>
        </p:nvSpPr>
        <p:spPr>
          <a:xfrm>
            <a:off x="634200" y="1028575"/>
            <a:ext cx="8218500" cy="1234800"/>
          </a:xfrm>
          <a:prstGeom prst="rect">
            <a:avLst/>
          </a:prstGeom>
          <a:noFill/>
          <a:ln>
            <a:noFill/>
          </a:ln>
        </p:spPr>
        <p:txBody>
          <a:bodyPr anchorCtr="0" anchor="t" bIns="45700" lIns="91425" spcFirstLastPara="1" rIns="91425" wrap="square" tIns="45700">
            <a:noAutofit/>
          </a:bodyPr>
          <a:lstStyle/>
          <a:p>
            <a:pPr indent="-330200" lvl="0" marL="457200" rtl="0" algn="l">
              <a:lnSpc>
                <a:spcPct val="90000"/>
              </a:lnSpc>
              <a:spcBef>
                <a:spcPts val="300"/>
              </a:spcBef>
              <a:spcAft>
                <a:spcPts val="0"/>
              </a:spcAft>
              <a:buClr>
                <a:srgbClr val="000000"/>
              </a:buClr>
              <a:buSzPts val="1600"/>
              <a:buFont typeface="Noto Sans Symbols"/>
              <a:buChar char="▪"/>
            </a:pPr>
            <a:r>
              <a:rPr lang="de-DE" sz="1600">
                <a:solidFill>
                  <a:srgbClr val="000000"/>
                </a:solidFill>
              </a:rPr>
              <a:t>The number of forum posts was highest in 2013-2015 (due to active BMGF grantees)</a:t>
            </a:r>
            <a:r>
              <a:rPr lang="de-DE" sz="1600">
                <a:solidFill>
                  <a:srgbClr val="000000"/>
                </a:solidFill>
              </a:rPr>
              <a:t>.</a:t>
            </a:r>
            <a:endParaRPr sz="1600">
              <a:solidFill>
                <a:srgbClr val="000000"/>
              </a:solidFill>
            </a:endParaRPr>
          </a:p>
          <a:p>
            <a:pPr indent="-330200" lvl="0" marL="457200" rtl="0" algn="l">
              <a:lnSpc>
                <a:spcPct val="90000"/>
              </a:lnSpc>
              <a:spcBef>
                <a:spcPts val="300"/>
              </a:spcBef>
              <a:spcAft>
                <a:spcPts val="0"/>
              </a:spcAft>
              <a:buClr>
                <a:srgbClr val="000000"/>
              </a:buClr>
              <a:buSzPts val="1600"/>
              <a:buChar char="▪"/>
            </a:pPr>
            <a:r>
              <a:rPr lang="de-DE" sz="1600">
                <a:solidFill>
                  <a:srgbClr val="000000"/>
                </a:solidFill>
              </a:rPr>
              <a:t>In 2020 there were about 1815 posts, compared to 1392 in the year 2019 (24% increase).</a:t>
            </a:r>
            <a:endParaRPr sz="1600">
              <a:solidFill>
                <a:srgbClr val="000000"/>
              </a:solidFill>
            </a:endParaRPr>
          </a:p>
          <a:p>
            <a:pPr indent="-330200" lvl="0" marL="457200" rtl="0" algn="l">
              <a:lnSpc>
                <a:spcPct val="90000"/>
              </a:lnSpc>
              <a:spcBef>
                <a:spcPts val="300"/>
              </a:spcBef>
              <a:spcAft>
                <a:spcPts val="0"/>
              </a:spcAft>
              <a:buClr>
                <a:srgbClr val="000000"/>
              </a:buClr>
              <a:buSzPts val="1600"/>
              <a:buFont typeface="Noto Sans Symbols"/>
              <a:buChar char="▪"/>
            </a:pPr>
            <a:r>
              <a:rPr lang="de-DE" sz="1600">
                <a:solidFill>
                  <a:srgbClr val="000000"/>
                </a:solidFill>
              </a:rPr>
              <a:t>The %-age of posts by moderators has increased to 28% in 2020, from 23% in 2019 (for the first time in 2020, we had three active moderators).</a:t>
            </a:r>
            <a:endParaRPr sz="1600">
              <a:solidFill>
                <a:srgbClr val="000000"/>
              </a:solidFill>
            </a:endParaRPr>
          </a:p>
        </p:txBody>
      </p:sp>
      <p:sp>
        <p:nvSpPr>
          <p:cNvPr id="752" name="Google Shape;752;p96"/>
          <p:cNvSpPr txBox="1"/>
          <p:nvPr>
            <p:ph idx="2" type="body"/>
          </p:nvPr>
        </p:nvSpPr>
        <p:spPr>
          <a:xfrm>
            <a:off x="1187574" y="187595"/>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Posts per year for members and moderators</a:t>
            </a:r>
            <a:endParaRPr/>
          </a:p>
        </p:txBody>
      </p:sp>
      <p:sp>
        <p:nvSpPr>
          <p:cNvPr id="753" name="Google Shape;753;p96"/>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754" name="Google Shape;754;p96"/>
          <p:cNvSpPr txBox="1"/>
          <p:nvPr/>
        </p:nvSpPr>
        <p:spPr>
          <a:xfrm>
            <a:off x="517550" y="3649450"/>
            <a:ext cx="750900" cy="57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Arial"/>
                <a:ea typeface="Arial"/>
                <a:cs typeface="Arial"/>
                <a:sym typeface="Arial"/>
              </a:rPr>
              <a:t>Only 6 months</a:t>
            </a:r>
            <a:endParaRPr b="0" i="0" sz="1200" u="none" cap="none" strike="noStrike">
              <a:solidFill>
                <a:srgbClr val="000000"/>
              </a:solidFill>
              <a:latin typeface="Arial"/>
              <a:ea typeface="Arial"/>
              <a:cs typeface="Arial"/>
              <a:sym typeface="Arial"/>
            </a:endParaRPr>
          </a:p>
        </p:txBody>
      </p:sp>
      <p:sp>
        <p:nvSpPr>
          <p:cNvPr id="755" name="Google Shape;755;p96"/>
          <p:cNvSpPr txBox="1"/>
          <p:nvPr/>
        </p:nvSpPr>
        <p:spPr>
          <a:xfrm>
            <a:off x="7597774" y="2110975"/>
            <a:ext cx="15594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de-DE" sz="1200">
                <a:solidFill>
                  <a:srgbClr val="FF0000"/>
                </a:solidFill>
              </a:rPr>
              <a:t>C</a:t>
            </a:r>
            <a:r>
              <a:rPr lang="de-DE" sz="1200">
                <a:solidFill>
                  <a:srgbClr val="FF0000"/>
                </a:solidFill>
              </a:rPr>
              <a:t>urrent value for 15 Dec 2020 - p</a:t>
            </a:r>
            <a:r>
              <a:rPr lang="de-DE" sz="1200">
                <a:solidFill>
                  <a:srgbClr val="FF0000"/>
                </a:solidFill>
              </a:rPr>
              <a:t>redicted to reach 1815 by 31 Dec 2020</a:t>
            </a:r>
            <a:endParaRPr b="0" i="0" sz="1200" u="none" cap="none" strike="noStrike">
              <a:solidFill>
                <a:srgbClr val="FF0000"/>
              </a:solidFill>
              <a:latin typeface="Arial"/>
              <a:ea typeface="Arial"/>
              <a:cs typeface="Arial"/>
              <a:sym typeface="Arial"/>
            </a:endParaRPr>
          </a:p>
        </p:txBody>
      </p:sp>
      <p:cxnSp>
        <p:nvCxnSpPr>
          <p:cNvPr id="756" name="Google Shape;756;p96"/>
          <p:cNvCxnSpPr/>
          <p:nvPr/>
        </p:nvCxnSpPr>
        <p:spPr>
          <a:xfrm>
            <a:off x="8362900" y="2965825"/>
            <a:ext cx="193800" cy="607200"/>
          </a:xfrm>
          <a:prstGeom prst="straightConnector1">
            <a:avLst/>
          </a:prstGeom>
          <a:noFill/>
          <a:ln cap="flat" cmpd="sng" w="25400">
            <a:solidFill>
              <a:srgbClr val="FF0000"/>
            </a:solidFill>
            <a:prstDash val="solid"/>
            <a:miter lim="800000"/>
            <a:headEnd len="sm" w="sm" type="none"/>
            <a:tailEnd len="med" w="med" type="stealth"/>
          </a:ln>
        </p:spPr>
      </p:cxnSp>
      <p:sp>
        <p:nvSpPr>
          <p:cNvPr id="757" name="Google Shape;757;p96"/>
          <p:cNvSpPr txBox="1"/>
          <p:nvPr/>
        </p:nvSpPr>
        <p:spPr>
          <a:xfrm>
            <a:off x="8265078" y="3555265"/>
            <a:ext cx="11754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de-DE" sz="1200"/>
              <a:t>1740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id="762" name="Google Shape;762;p97"/>
          <p:cNvPicPr preferRelativeResize="0"/>
          <p:nvPr/>
        </p:nvPicPr>
        <p:blipFill rotWithShape="1">
          <a:blip r:embed="rId3">
            <a:alphaModFix/>
          </a:blip>
          <a:srcRect b="10968" l="0" r="0" t="0"/>
          <a:stretch/>
        </p:blipFill>
        <p:spPr>
          <a:xfrm>
            <a:off x="149525" y="1500202"/>
            <a:ext cx="7182049" cy="5357798"/>
          </a:xfrm>
          <a:prstGeom prst="rect">
            <a:avLst/>
          </a:prstGeom>
          <a:noFill/>
          <a:ln>
            <a:noFill/>
          </a:ln>
        </p:spPr>
      </p:pic>
      <p:sp>
        <p:nvSpPr>
          <p:cNvPr id="763" name="Google Shape;763;p97"/>
          <p:cNvSpPr txBox="1"/>
          <p:nvPr>
            <p:ph idx="1" type="body"/>
          </p:nvPr>
        </p:nvSpPr>
        <p:spPr>
          <a:xfrm>
            <a:off x="96750" y="852000"/>
            <a:ext cx="8727300" cy="46086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rgbClr val="000000"/>
              </a:buClr>
              <a:buSzPts val="2000"/>
              <a:buFont typeface="Arial"/>
              <a:buChar char="▪"/>
            </a:pPr>
            <a:r>
              <a:rPr lang="de-DE" sz="1700">
                <a:solidFill>
                  <a:srgbClr val="000000"/>
                </a:solidFill>
                <a:latin typeface="Arial"/>
                <a:ea typeface="Arial"/>
                <a:cs typeface="Arial"/>
                <a:sym typeface="Arial"/>
              </a:rPr>
              <a:t>Members </a:t>
            </a:r>
            <a:r>
              <a:rPr lang="de-DE" sz="1700">
                <a:solidFill>
                  <a:srgbClr val="000000"/>
                </a:solidFill>
                <a:latin typeface="Arial"/>
                <a:ea typeface="Arial"/>
                <a:cs typeface="Arial"/>
                <a:sym typeface="Arial"/>
              </a:rPr>
              <a:t>from Global South wrote only 34% of all posts - even though 67% of members are from </a:t>
            </a:r>
            <a:r>
              <a:rPr lang="de-DE" sz="1700">
                <a:solidFill>
                  <a:srgbClr val="000000"/>
                </a:solidFill>
                <a:latin typeface="Arial"/>
                <a:ea typeface="Arial"/>
                <a:cs typeface="Arial"/>
                <a:sym typeface="Arial"/>
              </a:rPr>
              <a:t>Global Sou</a:t>
            </a:r>
            <a:r>
              <a:rPr lang="de-DE" sz="1700">
                <a:solidFill>
                  <a:srgbClr val="000000"/>
                </a:solidFill>
                <a:latin typeface="Arial"/>
                <a:ea typeface="Arial"/>
                <a:cs typeface="Arial"/>
                <a:sym typeface="Arial"/>
              </a:rPr>
              <a:t>th. So posts per person are lower than expected.</a:t>
            </a:r>
            <a:endParaRPr sz="1700">
              <a:solidFill>
                <a:srgbClr val="000000"/>
              </a:solidFill>
              <a:latin typeface="Arial"/>
              <a:ea typeface="Arial"/>
              <a:cs typeface="Arial"/>
              <a:sym typeface="Arial"/>
            </a:endParaRPr>
          </a:p>
        </p:txBody>
      </p:sp>
      <p:sp>
        <p:nvSpPr>
          <p:cNvPr id="764" name="Google Shape;764;p97"/>
          <p:cNvSpPr txBox="1"/>
          <p:nvPr>
            <p:ph idx="2" type="body"/>
          </p:nvPr>
        </p:nvSpPr>
        <p:spPr>
          <a:xfrm>
            <a:off x="1226100" y="169275"/>
            <a:ext cx="7917900" cy="576000"/>
          </a:xfrm>
          <a:prstGeom prst="rect">
            <a:avLst/>
          </a:prstGeom>
          <a:noFill/>
          <a:ln>
            <a:noFill/>
          </a:ln>
        </p:spPr>
        <p:txBody>
          <a:bodyPr anchorCtr="0" anchor="ctr" bIns="45700" lIns="91425" spcFirstLastPara="1" rIns="91425" wrap="square" tIns="45700">
            <a:noAutofit/>
          </a:bodyPr>
          <a:lstStyle/>
          <a:p>
            <a:pPr indent="0" lvl="0" marL="0" rtl="0" algn="l">
              <a:lnSpc>
                <a:spcPct val="105882"/>
              </a:lnSpc>
              <a:spcBef>
                <a:spcPts val="0"/>
              </a:spcBef>
              <a:spcAft>
                <a:spcPts val="900"/>
              </a:spcAft>
              <a:buClr>
                <a:schemeClr val="dk1"/>
              </a:buClr>
              <a:buSzPts val="1100"/>
              <a:buFont typeface="Arial"/>
              <a:buNone/>
            </a:pPr>
            <a:r>
              <a:rPr lang="de-DE">
                <a:solidFill>
                  <a:srgbClr val="222222"/>
                </a:solidFill>
                <a:highlight>
                  <a:schemeClr val="lt1"/>
                </a:highlight>
              </a:rPr>
              <a:t>Location of members who have posted, by category</a:t>
            </a:r>
            <a:endParaRPr/>
          </a:p>
        </p:txBody>
      </p:sp>
      <p:sp>
        <p:nvSpPr>
          <p:cNvPr id="765" name="Google Shape;765;p97"/>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766" name="Google Shape;766;p97"/>
          <p:cNvSpPr txBox="1"/>
          <p:nvPr/>
        </p:nvSpPr>
        <p:spPr>
          <a:xfrm>
            <a:off x="7407776" y="4751805"/>
            <a:ext cx="1697700" cy="203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
        <p:nvSpPr>
          <p:cNvPr id="767" name="Google Shape;767;p97"/>
          <p:cNvSpPr txBox="1"/>
          <p:nvPr/>
        </p:nvSpPr>
        <p:spPr>
          <a:xfrm>
            <a:off x="7106125" y="3297400"/>
            <a:ext cx="1847100" cy="1316400"/>
          </a:xfrm>
          <a:prstGeom prst="rect">
            <a:avLst/>
          </a:prstGeom>
          <a:noFill/>
          <a:ln>
            <a:noFill/>
          </a:ln>
        </p:spPr>
        <p:txBody>
          <a:bodyPr anchorCtr="0" anchor="t" bIns="91425" lIns="91425" spcFirstLastPara="1" rIns="91425" wrap="square" tIns="91425">
            <a:noAutofit/>
          </a:bodyPr>
          <a:lstStyle/>
          <a:p>
            <a:pPr indent="0" lvl="0" marL="0" rtl="0" algn="l">
              <a:lnSpc>
                <a:spcPct val="105882"/>
              </a:lnSpc>
              <a:spcBef>
                <a:spcPts val="0"/>
              </a:spcBef>
              <a:spcAft>
                <a:spcPts val="0"/>
              </a:spcAft>
              <a:buNone/>
            </a:pPr>
            <a:r>
              <a:t/>
            </a:r>
            <a:endParaRPr b="1" sz="1700">
              <a:solidFill>
                <a:srgbClr val="222222"/>
              </a:solidFill>
              <a:highlight>
                <a:srgbClr val="FFFFFF"/>
              </a:highlight>
              <a:latin typeface="Lato"/>
              <a:ea typeface="Lato"/>
              <a:cs typeface="Lato"/>
              <a:sym typeface="Lato"/>
            </a:endParaRPr>
          </a:p>
          <a:p>
            <a:pPr indent="0" lvl="0" marL="0" rtl="0" algn="l">
              <a:spcBef>
                <a:spcPts val="900"/>
              </a:spcBef>
              <a:spcAft>
                <a:spcPts val="0"/>
              </a:spcAft>
              <a:buNone/>
            </a:pPr>
            <a:r>
              <a:t/>
            </a:r>
            <a:endParaRPr sz="1600">
              <a:latin typeface="Calibri"/>
              <a:ea typeface="Calibri"/>
              <a:cs typeface="Calibri"/>
              <a:sym typeface="Calibri"/>
            </a:endParaRPr>
          </a:p>
        </p:txBody>
      </p:sp>
      <p:cxnSp>
        <p:nvCxnSpPr>
          <p:cNvPr id="768" name="Google Shape;768;p97"/>
          <p:cNvCxnSpPr/>
          <p:nvPr/>
        </p:nvCxnSpPr>
        <p:spPr>
          <a:xfrm flipH="1">
            <a:off x="6965875" y="2408750"/>
            <a:ext cx="441900" cy="334800"/>
          </a:xfrm>
          <a:prstGeom prst="straightConnector1">
            <a:avLst/>
          </a:prstGeom>
          <a:noFill/>
          <a:ln cap="flat" cmpd="sng" w="25400">
            <a:solidFill>
              <a:srgbClr val="FF0000"/>
            </a:solidFill>
            <a:prstDash val="solid"/>
            <a:miter lim="800000"/>
            <a:headEnd len="sm" w="sm" type="none"/>
            <a:tailEnd len="med" w="med" type="stealth"/>
          </a:ln>
        </p:spPr>
      </p:cxnSp>
      <p:cxnSp>
        <p:nvCxnSpPr>
          <p:cNvPr id="769" name="Google Shape;769;p97"/>
          <p:cNvCxnSpPr/>
          <p:nvPr/>
        </p:nvCxnSpPr>
        <p:spPr>
          <a:xfrm flipH="1">
            <a:off x="7205775" y="5460600"/>
            <a:ext cx="522900" cy="385200"/>
          </a:xfrm>
          <a:prstGeom prst="straightConnector1">
            <a:avLst/>
          </a:prstGeom>
          <a:noFill/>
          <a:ln cap="flat" cmpd="sng" w="25400">
            <a:solidFill>
              <a:srgbClr val="FF0000"/>
            </a:solidFill>
            <a:prstDash val="solid"/>
            <a:miter lim="800000"/>
            <a:headEnd len="sm" w="sm" type="none"/>
            <a:tailEnd len="med" w="med" type="stealth"/>
          </a:ln>
        </p:spPr>
      </p:cxnSp>
      <p:sp>
        <p:nvSpPr>
          <p:cNvPr id="770" name="Google Shape;770;p97"/>
          <p:cNvSpPr txBox="1"/>
          <p:nvPr/>
        </p:nvSpPr>
        <p:spPr>
          <a:xfrm>
            <a:off x="7407775" y="2169900"/>
            <a:ext cx="58884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solidFill>
                  <a:srgbClr val="FF0000"/>
                </a:solidFill>
                <a:latin typeface="Calibri"/>
                <a:ea typeface="Calibri"/>
                <a:cs typeface="Calibri"/>
                <a:sym typeface="Calibri"/>
              </a:rPr>
              <a:t>Global South</a:t>
            </a:r>
            <a:endParaRPr>
              <a:solidFill>
                <a:srgbClr val="FF0000"/>
              </a:solidFill>
              <a:latin typeface="Calibri"/>
              <a:ea typeface="Calibri"/>
              <a:cs typeface="Calibri"/>
              <a:sym typeface="Calibri"/>
            </a:endParaRPr>
          </a:p>
          <a:p>
            <a:pPr indent="0" lvl="0" marL="0" rtl="0" algn="l">
              <a:spcBef>
                <a:spcPts val="0"/>
              </a:spcBef>
              <a:spcAft>
                <a:spcPts val="0"/>
              </a:spcAft>
              <a:buNone/>
            </a:pPr>
            <a:r>
              <a:rPr lang="de-DE">
                <a:solidFill>
                  <a:srgbClr val="FF0000"/>
                </a:solidFill>
                <a:latin typeface="Calibri"/>
                <a:ea typeface="Calibri"/>
                <a:cs typeface="Calibri"/>
                <a:sym typeface="Calibri"/>
              </a:rPr>
              <a:t>(the darker shadings)</a:t>
            </a:r>
            <a:endParaRPr>
              <a:solidFill>
                <a:srgbClr val="FF0000"/>
              </a:solidFill>
              <a:latin typeface="Calibri"/>
              <a:ea typeface="Calibri"/>
              <a:cs typeface="Calibri"/>
              <a:sym typeface="Calibri"/>
            </a:endParaRPr>
          </a:p>
        </p:txBody>
      </p:sp>
      <p:cxnSp>
        <p:nvCxnSpPr>
          <p:cNvPr id="771" name="Google Shape;771;p97"/>
          <p:cNvCxnSpPr/>
          <p:nvPr/>
        </p:nvCxnSpPr>
        <p:spPr>
          <a:xfrm rot="10800000">
            <a:off x="5621275" y="3236775"/>
            <a:ext cx="269700" cy="394500"/>
          </a:xfrm>
          <a:prstGeom prst="straightConnector1">
            <a:avLst/>
          </a:prstGeom>
          <a:noFill/>
          <a:ln cap="flat" cmpd="sng" w="25400">
            <a:solidFill>
              <a:srgbClr val="FF0000"/>
            </a:solidFill>
            <a:prstDash val="solid"/>
            <a:miter lim="800000"/>
            <a:headEnd len="sm" w="sm" type="none"/>
            <a:tailEnd len="med" w="med" type="stealth"/>
          </a:ln>
        </p:spPr>
      </p:cxnSp>
      <p:sp>
        <p:nvSpPr>
          <p:cNvPr id="772" name="Google Shape;772;p97"/>
          <p:cNvSpPr txBox="1"/>
          <p:nvPr/>
        </p:nvSpPr>
        <p:spPr>
          <a:xfrm>
            <a:off x="7205775" y="4680500"/>
            <a:ext cx="33747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solidFill>
                  <a:srgbClr val="FF0000"/>
                </a:solidFill>
                <a:latin typeface="Calibri"/>
                <a:ea typeface="Calibri"/>
                <a:cs typeface="Calibri"/>
                <a:sym typeface="Calibri"/>
              </a:rPr>
              <a:t>34% Global South </a:t>
            </a:r>
            <a:endParaRPr>
              <a:solidFill>
                <a:srgbClr val="FF0000"/>
              </a:solidFill>
              <a:latin typeface="Calibri"/>
              <a:ea typeface="Calibri"/>
              <a:cs typeface="Calibri"/>
              <a:sym typeface="Calibri"/>
            </a:endParaRPr>
          </a:p>
          <a:p>
            <a:pPr indent="0" lvl="0" marL="0" rtl="0" algn="l">
              <a:spcBef>
                <a:spcPts val="0"/>
              </a:spcBef>
              <a:spcAft>
                <a:spcPts val="0"/>
              </a:spcAft>
              <a:buNone/>
            </a:pPr>
            <a:r>
              <a:rPr lang="de-DE">
                <a:solidFill>
                  <a:srgbClr val="FF0000"/>
                </a:solidFill>
                <a:latin typeface="Calibri"/>
                <a:ea typeface="Calibri"/>
                <a:cs typeface="Calibri"/>
                <a:sym typeface="Calibri"/>
              </a:rPr>
              <a:t>members’ posts overall</a:t>
            </a:r>
            <a:endParaRPr>
              <a:solidFill>
                <a:srgbClr val="FF0000"/>
              </a:solidFill>
              <a:latin typeface="Calibri"/>
              <a:ea typeface="Calibri"/>
              <a:cs typeface="Calibri"/>
              <a:sym typeface="Calibri"/>
            </a:endParaRPr>
          </a:p>
        </p:txBody>
      </p:sp>
      <p:sp>
        <p:nvSpPr>
          <p:cNvPr id="773" name="Google Shape;773;p97"/>
          <p:cNvSpPr txBox="1"/>
          <p:nvPr/>
        </p:nvSpPr>
        <p:spPr>
          <a:xfrm>
            <a:off x="5862550" y="3527925"/>
            <a:ext cx="58884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solidFill>
                  <a:srgbClr val="FF0000"/>
                </a:solidFill>
                <a:latin typeface="Calibri"/>
                <a:ea typeface="Calibri"/>
                <a:cs typeface="Calibri"/>
                <a:sym typeface="Calibri"/>
              </a:rPr>
              <a:t>38</a:t>
            </a:r>
            <a:r>
              <a:rPr lang="de-DE">
                <a:solidFill>
                  <a:srgbClr val="FF0000"/>
                </a:solidFill>
                <a:latin typeface="Calibri"/>
                <a:ea typeface="Calibri"/>
                <a:cs typeface="Calibri"/>
                <a:sym typeface="Calibri"/>
              </a:rPr>
              <a:t>% Global South members’ posts (highest)</a:t>
            </a:r>
            <a:endParaRPr>
              <a:solidFill>
                <a:srgbClr val="FF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pic>
        <p:nvPicPr>
          <p:cNvPr id="778" name="Google Shape;778;p98"/>
          <p:cNvPicPr preferRelativeResize="0"/>
          <p:nvPr/>
        </p:nvPicPr>
        <p:blipFill>
          <a:blip r:embed="rId3">
            <a:alphaModFix/>
          </a:blip>
          <a:stretch>
            <a:fillRect/>
          </a:stretch>
        </p:blipFill>
        <p:spPr>
          <a:xfrm>
            <a:off x="0" y="2565679"/>
            <a:ext cx="9144001" cy="3098242"/>
          </a:xfrm>
          <a:prstGeom prst="rect">
            <a:avLst/>
          </a:prstGeom>
          <a:noFill/>
          <a:ln>
            <a:noFill/>
          </a:ln>
        </p:spPr>
      </p:pic>
      <p:sp>
        <p:nvSpPr>
          <p:cNvPr id="779" name="Google Shape;779;p98"/>
          <p:cNvSpPr txBox="1"/>
          <p:nvPr>
            <p:ph idx="1" type="body"/>
          </p:nvPr>
        </p:nvSpPr>
        <p:spPr>
          <a:xfrm>
            <a:off x="935175" y="1416425"/>
            <a:ext cx="7856700" cy="46086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rgbClr val="000000"/>
              </a:buClr>
              <a:buSzPts val="2000"/>
              <a:buFont typeface="Arial"/>
              <a:buChar char="▪"/>
            </a:pPr>
            <a:r>
              <a:rPr lang="de-DE" sz="1700">
                <a:latin typeface="Arial"/>
                <a:ea typeface="Arial"/>
                <a:cs typeface="Arial"/>
                <a:sym typeface="Arial"/>
              </a:rPr>
              <a:t>Only 27% of posts in the category “Sanitation systems” were by female members.</a:t>
            </a:r>
            <a:endParaRPr sz="1700">
              <a:latin typeface="Arial"/>
              <a:ea typeface="Arial"/>
              <a:cs typeface="Arial"/>
              <a:sym typeface="Arial"/>
            </a:endParaRPr>
          </a:p>
          <a:p>
            <a:pPr indent="0" lvl="0" marL="457200" marR="0" rtl="0" algn="l">
              <a:lnSpc>
                <a:spcPct val="100000"/>
              </a:lnSpc>
              <a:spcBef>
                <a:spcPts val="0"/>
              </a:spcBef>
              <a:spcAft>
                <a:spcPts val="0"/>
              </a:spcAft>
              <a:buNone/>
            </a:pPr>
            <a:r>
              <a:t/>
            </a:r>
            <a:endParaRPr sz="1700">
              <a:solidFill>
                <a:srgbClr val="000000"/>
              </a:solidFill>
              <a:latin typeface="Arial"/>
              <a:ea typeface="Arial"/>
              <a:cs typeface="Arial"/>
              <a:sym typeface="Arial"/>
            </a:endParaRPr>
          </a:p>
        </p:txBody>
      </p:sp>
      <p:sp>
        <p:nvSpPr>
          <p:cNvPr id="780" name="Google Shape;780;p98"/>
          <p:cNvSpPr txBox="1"/>
          <p:nvPr>
            <p:ph idx="2" type="body"/>
          </p:nvPr>
        </p:nvSpPr>
        <p:spPr>
          <a:xfrm>
            <a:off x="881425" y="832525"/>
            <a:ext cx="8224200" cy="576000"/>
          </a:xfrm>
          <a:prstGeom prst="rect">
            <a:avLst/>
          </a:prstGeom>
          <a:noFill/>
          <a:ln>
            <a:noFill/>
          </a:ln>
        </p:spPr>
        <p:txBody>
          <a:bodyPr anchorCtr="0" anchor="ctr" bIns="45700" lIns="91425" spcFirstLastPara="1" rIns="91425" wrap="square" tIns="45700">
            <a:noAutofit/>
          </a:bodyPr>
          <a:lstStyle/>
          <a:p>
            <a:pPr indent="0" lvl="0" marL="0" rtl="0" algn="l">
              <a:lnSpc>
                <a:spcPct val="105882"/>
              </a:lnSpc>
              <a:spcBef>
                <a:spcPts val="0"/>
              </a:spcBef>
              <a:spcAft>
                <a:spcPts val="900"/>
              </a:spcAft>
              <a:buClr>
                <a:schemeClr val="dk1"/>
              </a:buClr>
              <a:buSzPts val="1100"/>
              <a:buFont typeface="Arial"/>
              <a:buNone/>
            </a:pPr>
            <a:r>
              <a:rPr lang="de-DE">
                <a:solidFill>
                  <a:srgbClr val="222222"/>
                </a:solidFill>
                <a:highlight>
                  <a:schemeClr val="lt1"/>
                </a:highlight>
              </a:rPr>
              <a:t>Gender</a:t>
            </a:r>
            <a:r>
              <a:rPr lang="de-DE">
                <a:solidFill>
                  <a:srgbClr val="222222"/>
                </a:solidFill>
                <a:highlight>
                  <a:schemeClr val="lt1"/>
                </a:highlight>
              </a:rPr>
              <a:t> of members who have posted, by category (1)</a:t>
            </a:r>
            <a:endParaRPr/>
          </a:p>
        </p:txBody>
      </p:sp>
      <p:sp>
        <p:nvSpPr>
          <p:cNvPr id="781" name="Google Shape;781;p98"/>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782" name="Google Shape;782;p98"/>
          <p:cNvSpPr txBox="1"/>
          <p:nvPr/>
        </p:nvSpPr>
        <p:spPr>
          <a:xfrm>
            <a:off x="7407776" y="4751805"/>
            <a:ext cx="1697700" cy="203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
        <p:nvSpPr>
          <p:cNvPr id="783" name="Google Shape;783;p98"/>
          <p:cNvSpPr txBox="1"/>
          <p:nvPr/>
        </p:nvSpPr>
        <p:spPr>
          <a:xfrm>
            <a:off x="7106125" y="3297400"/>
            <a:ext cx="1847100" cy="1316400"/>
          </a:xfrm>
          <a:prstGeom prst="rect">
            <a:avLst/>
          </a:prstGeom>
          <a:noFill/>
          <a:ln>
            <a:noFill/>
          </a:ln>
        </p:spPr>
        <p:txBody>
          <a:bodyPr anchorCtr="0" anchor="t" bIns="91425" lIns="91425" spcFirstLastPara="1" rIns="91425" wrap="square" tIns="91425">
            <a:noAutofit/>
          </a:bodyPr>
          <a:lstStyle/>
          <a:p>
            <a:pPr indent="0" lvl="0" marL="0" rtl="0" algn="l">
              <a:lnSpc>
                <a:spcPct val="105882"/>
              </a:lnSpc>
              <a:spcBef>
                <a:spcPts val="0"/>
              </a:spcBef>
              <a:spcAft>
                <a:spcPts val="0"/>
              </a:spcAft>
              <a:buNone/>
            </a:pPr>
            <a:r>
              <a:t/>
            </a:r>
            <a:endParaRPr b="1" sz="1700">
              <a:solidFill>
                <a:srgbClr val="222222"/>
              </a:solidFill>
              <a:highlight>
                <a:srgbClr val="FFFFFF"/>
              </a:highlight>
              <a:latin typeface="Lato"/>
              <a:ea typeface="Lato"/>
              <a:cs typeface="Lato"/>
              <a:sym typeface="Lato"/>
            </a:endParaRPr>
          </a:p>
          <a:p>
            <a:pPr indent="0" lvl="0" marL="0" rtl="0" algn="l">
              <a:spcBef>
                <a:spcPts val="900"/>
              </a:spcBef>
              <a:spcAft>
                <a:spcPts val="0"/>
              </a:spcAft>
              <a:buNone/>
            </a:pPr>
            <a:r>
              <a:t/>
            </a:r>
            <a:endParaRPr sz="1600">
              <a:latin typeface="Calibri"/>
              <a:ea typeface="Calibri"/>
              <a:cs typeface="Calibri"/>
              <a:sym typeface="Calibri"/>
            </a:endParaRPr>
          </a:p>
        </p:txBody>
      </p:sp>
      <p:cxnSp>
        <p:nvCxnSpPr>
          <p:cNvPr id="784" name="Google Shape;784;p98"/>
          <p:cNvCxnSpPr/>
          <p:nvPr/>
        </p:nvCxnSpPr>
        <p:spPr>
          <a:xfrm rot="10800000">
            <a:off x="1630025" y="5013000"/>
            <a:ext cx="281400" cy="687900"/>
          </a:xfrm>
          <a:prstGeom prst="straightConnector1">
            <a:avLst/>
          </a:prstGeom>
          <a:noFill/>
          <a:ln cap="flat" cmpd="sng" w="25400">
            <a:solidFill>
              <a:srgbClr val="FF0000"/>
            </a:solidFill>
            <a:prstDash val="solid"/>
            <a:miter lim="800000"/>
            <a:headEnd len="sm" w="sm" type="none"/>
            <a:tailEnd len="med" w="med" type="stealth"/>
          </a:ln>
        </p:spPr>
      </p:cxnSp>
      <p:cxnSp>
        <p:nvCxnSpPr>
          <p:cNvPr id="785" name="Google Shape;785;p98"/>
          <p:cNvCxnSpPr/>
          <p:nvPr/>
        </p:nvCxnSpPr>
        <p:spPr>
          <a:xfrm rot="10800000">
            <a:off x="3523825" y="4711850"/>
            <a:ext cx="410400" cy="738000"/>
          </a:xfrm>
          <a:prstGeom prst="straightConnector1">
            <a:avLst/>
          </a:prstGeom>
          <a:noFill/>
          <a:ln cap="flat" cmpd="sng" w="25400">
            <a:solidFill>
              <a:srgbClr val="FF0000"/>
            </a:solidFill>
            <a:prstDash val="solid"/>
            <a:miter lim="800000"/>
            <a:headEnd len="sm" w="sm" type="none"/>
            <a:tailEnd len="med" w="med" type="stealth"/>
          </a:ln>
        </p:spPr>
      </p:cxnSp>
      <p:sp>
        <p:nvSpPr>
          <p:cNvPr id="786" name="Google Shape;786;p98"/>
          <p:cNvSpPr txBox="1"/>
          <p:nvPr/>
        </p:nvSpPr>
        <p:spPr>
          <a:xfrm>
            <a:off x="1065325" y="5798100"/>
            <a:ext cx="25875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solidFill>
                  <a:srgbClr val="FF0000"/>
                </a:solidFill>
                <a:latin typeface="Calibri"/>
                <a:ea typeface="Calibri"/>
                <a:cs typeface="Calibri"/>
                <a:sym typeface="Calibri"/>
              </a:rPr>
              <a:t>Posts by females</a:t>
            </a:r>
            <a:endParaRPr>
              <a:solidFill>
                <a:srgbClr val="FF0000"/>
              </a:solidFill>
              <a:latin typeface="Calibri"/>
              <a:ea typeface="Calibri"/>
              <a:cs typeface="Calibri"/>
              <a:sym typeface="Calibri"/>
            </a:endParaRPr>
          </a:p>
          <a:p>
            <a:pPr indent="0" lvl="0" marL="0" rtl="0" algn="l">
              <a:spcBef>
                <a:spcPts val="0"/>
              </a:spcBef>
              <a:spcAft>
                <a:spcPts val="0"/>
              </a:spcAft>
              <a:buNone/>
            </a:pPr>
            <a:r>
              <a:rPr lang="de-DE">
                <a:solidFill>
                  <a:srgbClr val="FF0000"/>
                </a:solidFill>
                <a:latin typeface="Calibri"/>
                <a:ea typeface="Calibri"/>
                <a:cs typeface="Calibri"/>
                <a:sym typeface="Calibri"/>
              </a:rPr>
              <a:t>(the darker shadings)</a:t>
            </a:r>
            <a:endParaRPr>
              <a:solidFill>
                <a:srgbClr val="FF0000"/>
              </a:solidFill>
              <a:latin typeface="Calibri"/>
              <a:ea typeface="Calibri"/>
              <a:cs typeface="Calibri"/>
              <a:sym typeface="Calibri"/>
            </a:endParaRPr>
          </a:p>
        </p:txBody>
      </p:sp>
      <p:sp>
        <p:nvSpPr>
          <p:cNvPr id="787" name="Google Shape;787;p98"/>
          <p:cNvSpPr txBox="1"/>
          <p:nvPr/>
        </p:nvSpPr>
        <p:spPr>
          <a:xfrm>
            <a:off x="3214025" y="5532600"/>
            <a:ext cx="58884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solidFill>
                  <a:srgbClr val="FF0000"/>
                </a:solidFill>
                <a:latin typeface="Calibri"/>
                <a:ea typeface="Calibri"/>
                <a:cs typeface="Calibri"/>
                <a:sym typeface="Calibri"/>
              </a:rPr>
              <a:t>27% female members’ posts</a:t>
            </a:r>
            <a:endParaRPr>
              <a:solidFill>
                <a:srgbClr val="FF0000"/>
              </a:solidFill>
              <a:latin typeface="Calibri"/>
              <a:ea typeface="Calibri"/>
              <a:cs typeface="Calibri"/>
              <a:sym typeface="Calibri"/>
            </a:endParaRPr>
          </a:p>
          <a:p>
            <a:pPr indent="0" lvl="0" marL="0" rtl="0" algn="l">
              <a:spcBef>
                <a:spcPts val="0"/>
              </a:spcBef>
              <a:spcAft>
                <a:spcPts val="0"/>
              </a:spcAft>
              <a:buNone/>
            </a:pPr>
            <a:r>
              <a:rPr lang="de-DE">
                <a:solidFill>
                  <a:srgbClr val="FF0000"/>
                </a:solidFill>
                <a:latin typeface="Calibri"/>
                <a:ea typeface="Calibri"/>
                <a:cs typeface="Calibri"/>
                <a:sym typeface="Calibri"/>
              </a:rPr>
              <a:t>(lowest)</a:t>
            </a:r>
            <a:endParaRPr>
              <a:solidFill>
                <a:srgbClr val="FF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pic>
        <p:nvPicPr>
          <p:cNvPr id="792" name="Google Shape;792;p99"/>
          <p:cNvPicPr preferRelativeResize="0"/>
          <p:nvPr/>
        </p:nvPicPr>
        <p:blipFill>
          <a:blip r:embed="rId3">
            <a:alphaModFix/>
          </a:blip>
          <a:stretch>
            <a:fillRect/>
          </a:stretch>
        </p:blipFill>
        <p:spPr>
          <a:xfrm>
            <a:off x="0" y="2681169"/>
            <a:ext cx="9144001" cy="3172063"/>
          </a:xfrm>
          <a:prstGeom prst="rect">
            <a:avLst/>
          </a:prstGeom>
          <a:noFill/>
          <a:ln>
            <a:noFill/>
          </a:ln>
        </p:spPr>
      </p:pic>
      <p:sp>
        <p:nvSpPr>
          <p:cNvPr id="793" name="Google Shape;793;p99"/>
          <p:cNvSpPr txBox="1"/>
          <p:nvPr>
            <p:ph idx="1" type="body"/>
          </p:nvPr>
        </p:nvSpPr>
        <p:spPr>
          <a:xfrm>
            <a:off x="427575" y="1491875"/>
            <a:ext cx="8727300" cy="46086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Font typeface="Arial"/>
              <a:buChar char="▪"/>
            </a:pPr>
            <a:r>
              <a:rPr lang="de-DE" sz="1600">
                <a:latin typeface="Arial"/>
                <a:ea typeface="Arial"/>
                <a:cs typeface="Arial"/>
                <a:sym typeface="Arial"/>
              </a:rPr>
              <a:t>63% of posts in the „equity and inclusion“ category were by female members.</a:t>
            </a:r>
            <a:endParaRPr sz="1600">
              <a:latin typeface="Arial"/>
              <a:ea typeface="Arial"/>
              <a:cs typeface="Arial"/>
              <a:sym typeface="Arial"/>
            </a:endParaRPr>
          </a:p>
          <a:p>
            <a:pPr indent="-330200" lvl="0" marL="457200" rtl="0" algn="l">
              <a:lnSpc>
                <a:spcPct val="100000"/>
              </a:lnSpc>
              <a:spcBef>
                <a:spcPts val="0"/>
              </a:spcBef>
              <a:spcAft>
                <a:spcPts val="0"/>
              </a:spcAft>
              <a:buSzPts val="1600"/>
              <a:buFont typeface="Arial"/>
              <a:buChar char="▪"/>
            </a:pPr>
            <a:r>
              <a:rPr lang="de-DE" sz="1700">
                <a:latin typeface="Arial"/>
                <a:ea typeface="Arial"/>
                <a:cs typeface="Arial"/>
                <a:sym typeface="Arial"/>
              </a:rPr>
              <a:t>Female members wrote on average 36% of all posts (and also, about 36% of members are female). This means the posts per person is the same for males and females.</a:t>
            </a:r>
            <a:endParaRPr sz="1600">
              <a:latin typeface="Arial"/>
              <a:ea typeface="Arial"/>
              <a:cs typeface="Arial"/>
              <a:sym typeface="Arial"/>
            </a:endParaRPr>
          </a:p>
        </p:txBody>
      </p:sp>
      <p:sp>
        <p:nvSpPr>
          <p:cNvPr id="794" name="Google Shape;794;p99"/>
          <p:cNvSpPr txBox="1"/>
          <p:nvPr>
            <p:ph idx="2" type="body"/>
          </p:nvPr>
        </p:nvSpPr>
        <p:spPr>
          <a:xfrm>
            <a:off x="655700" y="854850"/>
            <a:ext cx="8181000" cy="576000"/>
          </a:xfrm>
          <a:prstGeom prst="rect">
            <a:avLst/>
          </a:prstGeom>
          <a:noFill/>
          <a:ln>
            <a:noFill/>
          </a:ln>
        </p:spPr>
        <p:txBody>
          <a:bodyPr anchorCtr="0" anchor="ctr" bIns="45700" lIns="91425" spcFirstLastPara="1" rIns="91425" wrap="square" tIns="45700">
            <a:noAutofit/>
          </a:bodyPr>
          <a:lstStyle/>
          <a:p>
            <a:pPr indent="0" lvl="0" marL="0" rtl="0" algn="l">
              <a:lnSpc>
                <a:spcPct val="105882"/>
              </a:lnSpc>
              <a:spcBef>
                <a:spcPts val="0"/>
              </a:spcBef>
              <a:spcAft>
                <a:spcPts val="900"/>
              </a:spcAft>
              <a:buClr>
                <a:schemeClr val="dk1"/>
              </a:buClr>
              <a:buSzPts val="1100"/>
              <a:buFont typeface="Arial"/>
              <a:buNone/>
            </a:pPr>
            <a:r>
              <a:rPr lang="de-DE">
                <a:solidFill>
                  <a:srgbClr val="222222"/>
                </a:solidFill>
                <a:highlight>
                  <a:schemeClr val="lt1"/>
                </a:highlight>
              </a:rPr>
              <a:t>Gender of members who have posted, by category (2)</a:t>
            </a:r>
            <a:endParaRPr/>
          </a:p>
        </p:txBody>
      </p:sp>
      <p:sp>
        <p:nvSpPr>
          <p:cNvPr id="795" name="Google Shape;795;p99"/>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796" name="Google Shape;796;p99"/>
          <p:cNvSpPr txBox="1"/>
          <p:nvPr/>
        </p:nvSpPr>
        <p:spPr>
          <a:xfrm>
            <a:off x="7407776" y="4751805"/>
            <a:ext cx="1697700" cy="203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
        <p:nvSpPr>
          <p:cNvPr id="797" name="Google Shape;797;p99"/>
          <p:cNvSpPr txBox="1"/>
          <p:nvPr/>
        </p:nvSpPr>
        <p:spPr>
          <a:xfrm>
            <a:off x="7106125" y="3297400"/>
            <a:ext cx="1847100" cy="1316400"/>
          </a:xfrm>
          <a:prstGeom prst="rect">
            <a:avLst/>
          </a:prstGeom>
          <a:noFill/>
          <a:ln>
            <a:noFill/>
          </a:ln>
        </p:spPr>
        <p:txBody>
          <a:bodyPr anchorCtr="0" anchor="t" bIns="91425" lIns="91425" spcFirstLastPara="1" rIns="91425" wrap="square" tIns="91425">
            <a:noAutofit/>
          </a:bodyPr>
          <a:lstStyle/>
          <a:p>
            <a:pPr indent="0" lvl="0" marL="0" rtl="0" algn="l">
              <a:lnSpc>
                <a:spcPct val="105882"/>
              </a:lnSpc>
              <a:spcBef>
                <a:spcPts val="0"/>
              </a:spcBef>
              <a:spcAft>
                <a:spcPts val="0"/>
              </a:spcAft>
              <a:buNone/>
            </a:pPr>
            <a:r>
              <a:t/>
            </a:r>
            <a:endParaRPr b="1" sz="1700">
              <a:solidFill>
                <a:srgbClr val="222222"/>
              </a:solidFill>
              <a:highlight>
                <a:srgbClr val="FFFFFF"/>
              </a:highlight>
              <a:latin typeface="Lato"/>
              <a:ea typeface="Lato"/>
              <a:cs typeface="Lato"/>
              <a:sym typeface="Lato"/>
            </a:endParaRPr>
          </a:p>
          <a:p>
            <a:pPr indent="0" lvl="0" marL="0" rtl="0" algn="l">
              <a:spcBef>
                <a:spcPts val="900"/>
              </a:spcBef>
              <a:spcAft>
                <a:spcPts val="0"/>
              </a:spcAft>
              <a:buNone/>
            </a:pPr>
            <a:r>
              <a:t/>
            </a:r>
            <a:endParaRPr sz="1600">
              <a:latin typeface="Calibri"/>
              <a:ea typeface="Calibri"/>
              <a:cs typeface="Calibri"/>
              <a:sym typeface="Calibri"/>
            </a:endParaRPr>
          </a:p>
        </p:txBody>
      </p:sp>
      <p:cxnSp>
        <p:nvCxnSpPr>
          <p:cNvPr id="798" name="Google Shape;798;p99"/>
          <p:cNvCxnSpPr/>
          <p:nvPr/>
        </p:nvCxnSpPr>
        <p:spPr>
          <a:xfrm rot="10800000">
            <a:off x="7008375" y="5342375"/>
            <a:ext cx="215100" cy="569700"/>
          </a:xfrm>
          <a:prstGeom prst="straightConnector1">
            <a:avLst/>
          </a:prstGeom>
          <a:noFill/>
          <a:ln cap="flat" cmpd="sng" w="25400">
            <a:solidFill>
              <a:srgbClr val="FF0000"/>
            </a:solidFill>
            <a:prstDash val="solid"/>
            <a:miter lim="800000"/>
            <a:headEnd len="sm" w="sm" type="none"/>
            <a:tailEnd len="med" w="med" type="stealth"/>
          </a:ln>
        </p:spPr>
      </p:cxnSp>
      <p:cxnSp>
        <p:nvCxnSpPr>
          <p:cNvPr id="799" name="Google Shape;799;p99"/>
          <p:cNvCxnSpPr/>
          <p:nvPr/>
        </p:nvCxnSpPr>
        <p:spPr>
          <a:xfrm rot="10800000">
            <a:off x="1494250" y="5482175"/>
            <a:ext cx="483600" cy="429900"/>
          </a:xfrm>
          <a:prstGeom prst="straightConnector1">
            <a:avLst/>
          </a:prstGeom>
          <a:noFill/>
          <a:ln cap="flat" cmpd="sng" w="25400">
            <a:solidFill>
              <a:srgbClr val="FF0000"/>
            </a:solidFill>
            <a:prstDash val="solid"/>
            <a:miter lim="800000"/>
            <a:headEnd len="sm" w="sm" type="none"/>
            <a:tailEnd len="med" w="med" type="stealth"/>
          </a:ln>
        </p:spPr>
      </p:cxnSp>
      <p:sp>
        <p:nvSpPr>
          <p:cNvPr id="800" name="Google Shape;800;p99"/>
          <p:cNvSpPr txBox="1"/>
          <p:nvPr/>
        </p:nvSpPr>
        <p:spPr>
          <a:xfrm>
            <a:off x="6342000" y="5930050"/>
            <a:ext cx="58884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solidFill>
                  <a:srgbClr val="FF0000"/>
                </a:solidFill>
                <a:latin typeface="Calibri"/>
                <a:ea typeface="Calibri"/>
                <a:cs typeface="Calibri"/>
                <a:sym typeface="Calibri"/>
              </a:rPr>
              <a:t>Posts by females</a:t>
            </a:r>
            <a:endParaRPr>
              <a:solidFill>
                <a:srgbClr val="FF0000"/>
              </a:solidFill>
              <a:latin typeface="Calibri"/>
              <a:ea typeface="Calibri"/>
              <a:cs typeface="Calibri"/>
              <a:sym typeface="Calibri"/>
            </a:endParaRPr>
          </a:p>
          <a:p>
            <a:pPr indent="0" lvl="0" marL="0" rtl="0" algn="l">
              <a:spcBef>
                <a:spcPts val="0"/>
              </a:spcBef>
              <a:spcAft>
                <a:spcPts val="0"/>
              </a:spcAft>
              <a:buNone/>
            </a:pPr>
            <a:r>
              <a:rPr lang="de-DE">
                <a:solidFill>
                  <a:srgbClr val="FF0000"/>
                </a:solidFill>
                <a:latin typeface="Calibri"/>
                <a:ea typeface="Calibri"/>
                <a:cs typeface="Calibri"/>
                <a:sym typeface="Calibri"/>
              </a:rPr>
              <a:t>(the darker shadings)</a:t>
            </a:r>
            <a:endParaRPr>
              <a:solidFill>
                <a:srgbClr val="FF0000"/>
              </a:solidFill>
              <a:latin typeface="Calibri"/>
              <a:ea typeface="Calibri"/>
              <a:cs typeface="Calibri"/>
              <a:sym typeface="Calibri"/>
            </a:endParaRPr>
          </a:p>
        </p:txBody>
      </p:sp>
      <p:sp>
        <p:nvSpPr>
          <p:cNvPr id="801" name="Google Shape;801;p99"/>
          <p:cNvSpPr txBox="1"/>
          <p:nvPr/>
        </p:nvSpPr>
        <p:spPr>
          <a:xfrm>
            <a:off x="1960100" y="5819975"/>
            <a:ext cx="2984700" cy="7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solidFill>
                  <a:srgbClr val="FF0000"/>
                </a:solidFill>
                <a:latin typeface="Calibri"/>
                <a:ea typeface="Calibri"/>
                <a:cs typeface="Calibri"/>
                <a:sym typeface="Calibri"/>
              </a:rPr>
              <a:t>63</a:t>
            </a:r>
            <a:r>
              <a:rPr lang="de-DE">
                <a:solidFill>
                  <a:srgbClr val="FF0000"/>
                </a:solidFill>
                <a:latin typeface="Calibri"/>
                <a:ea typeface="Calibri"/>
                <a:cs typeface="Calibri"/>
                <a:sym typeface="Calibri"/>
              </a:rPr>
              <a:t>% Female members’ posts</a:t>
            </a:r>
            <a:endParaRPr>
              <a:solidFill>
                <a:srgbClr val="FF0000"/>
              </a:solidFill>
              <a:latin typeface="Calibri"/>
              <a:ea typeface="Calibri"/>
              <a:cs typeface="Calibri"/>
              <a:sym typeface="Calibri"/>
            </a:endParaRPr>
          </a:p>
          <a:p>
            <a:pPr indent="0" lvl="0" marL="0" rtl="0" algn="l">
              <a:spcBef>
                <a:spcPts val="0"/>
              </a:spcBef>
              <a:spcAft>
                <a:spcPts val="0"/>
              </a:spcAft>
              <a:buNone/>
            </a:pPr>
            <a:r>
              <a:rPr lang="de-DE">
                <a:solidFill>
                  <a:srgbClr val="FF0000"/>
                </a:solidFill>
                <a:latin typeface="Calibri"/>
                <a:ea typeface="Calibri"/>
                <a:cs typeface="Calibri"/>
                <a:sym typeface="Calibri"/>
              </a:rPr>
              <a:t>(highest)</a:t>
            </a:r>
            <a:endParaRPr>
              <a:solidFill>
                <a:srgbClr val="FF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00"/>
          <p:cNvSpPr txBox="1"/>
          <p:nvPr>
            <p:ph idx="1" type="body"/>
          </p:nvPr>
        </p:nvSpPr>
        <p:spPr>
          <a:xfrm>
            <a:off x="512975" y="1408525"/>
            <a:ext cx="8999100" cy="46086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Clr>
                <a:srgbClr val="000000"/>
              </a:buClr>
              <a:buSzPts val="2000"/>
              <a:buFont typeface="Arial"/>
              <a:buChar char="▪"/>
            </a:pPr>
            <a:r>
              <a:rPr lang="de-DE">
                <a:solidFill>
                  <a:srgbClr val="000000"/>
                </a:solidFill>
                <a:latin typeface="Arial"/>
                <a:ea typeface="Arial"/>
                <a:cs typeface="Arial"/>
                <a:sym typeface="Arial"/>
              </a:rPr>
              <a:t>Females have a preference for certain categories.</a:t>
            </a:r>
            <a:endParaRPr>
              <a:solidFill>
                <a:srgbClr val="000000"/>
              </a:solidFill>
              <a:latin typeface="Arial"/>
              <a:ea typeface="Arial"/>
              <a:cs typeface="Arial"/>
              <a:sym typeface="Arial"/>
            </a:endParaRPr>
          </a:p>
          <a:p>
            <a:pPr indent="-355600" lvl="0" marL="457200" rtl="0" algn="l">
              <a:lnSpc>
                <a:spcPct val="100000"/>
              </a:lnSpc>
              <a:spcBef>
                <a:spcPts val="0"/>
              </a:spcBef>
              <a:spcAft>
                <a:spcPts val="0"/>
              </a:spcAft>
              <a:buClr>
                <a:srgbClr val="000000"/>
              </a:buClr>
              <a:buSzPts val="2000"/>
              <a:buFont typeface="Arial"/>
              <a:buChar char="▪"/>
            </a:pPr>
            <a:r>
              <a:rPr lang="de-DE">
                <a:solidFill>
                  <a:srgbClr val="000000"/>
                </a:solidFill>
                <a:latin typeface="Arial"/>
                <a:ea typeface="Arial"/>
                <a:cs typeface="Arial"/>
                <a:sym typeface="Arial"/>
              </a:rPr>
              <a:t>Global South members don’t have distinct preferences for categories.</a:t>
            </a:r>
            <a:endParaRPr sz="1600">
              <a:solidFill>
                <a:srgbClr val="000000"/>
              </a:solidFill>
              <a:latin typeface="Arial"/>
              <a:ea typeface="Arial"/>
              <a:cs typeface="Arial"/>
              <a:sym typeface="Arial"/>
            </a:endParaRPr>
          </a:p>
        </p:txBody>
      </p:sp>
      <p:sp>
        <p:nvSpPr>
          <p:cNvPr id="807" name="Google Shape;807;p100"/>
          <p:cNvSpPr txBox="1"/>
          <p:nvPr>
            <p:ph idx="2" type="body"/>
          </p:nvPr>
        </p:nvSpPr>
        <p:spPr>
          <a:xfrm>
            <a:off x="912975" y="908725"/>
            <a:ext cx="8192400" cy="576000"/>
          </a:xfrm>
          <a:prstGeom prst="rect">
            <a:avLst/>
          </a:prstGeom>
          <a:noFill/>
          <a:ln>
            <a:noFill/>
          </a:ln>
        </p:spPr>
        <p:txBody>
          <a:bodyPr anchorCtr="0" anchor="ctr" bIns="45700" lIns="91425" spcFirstLastPara="1" rIns="91425" wrap="square" tIns="45700">
            <a:noAutofit/>
          </a:bodyPr>
          <a:lstStyle/>
          <a:p>
            <a:pPr indent="0" lvl="0" marL="0" rtl="0" algn="l">
              <a:lnSpc>
                <a:spcPct val="105882"/>
              </a:lnSpc>
              <a:spcBef>
                <a:spcPts val="0"/>
              </a:spcBef>
              <a:spcAft>
                <a:spcPts val="900"/>
              </a:spcAft>
              <a:buClr>
                <a:schemeClr val="dk1"/>
              </a:buClr>
              <a:buSzPts val="1100"/>
              <a:buFont typeface="Arial"/>
              <a:buNone/>
            </a:pPr>
            <a:r>
              <a:rPr lang="de-DE">
                <a:solidFill>
                  <a:srgbClr val="222222"/>
                </a:solidFill>
                <a:highlight>
                  <a:schemeClr val="lt1"/>
                </a:highlight>
              </a:rPr>
              <a:t>Posts per category by females and from Global South</a:t>
            </a:r>
            <a:endParaRPr/>
          </a:p>
        </p:txBody>
      </p:sp>
      <p:sp>
        <p:nvSpPr>
          <p:cNvPr id="808" name="Google Shape;808;p100"/>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809" name="Google Shape;809;p100"/>
          <p:cNvSpPr txBox="1"/>
          <p:nvPr/>
        </p:nvSpPr>
        <p:spPr>
          <a:xfrm>
            <a:off x="7407776" y="4751805"/>
            <a:ext cx="1697700" cy="203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graphicFrame>
        <p:nvGraphicFramePr>
          <p:cNvPr id="810" name="Google Shape;810;p100"/>
          <p:cNvGraphicFramePr/>
          <p:nvPr/>
        </p:nvGraphicFramePr>
        <p:xfrm>
          <a:off x="512975" y="2211465"/>
          <a:ext cx="3000000" cy="3000000"/>
        </p:xfrm>
        <a:graphic>
          <a:graphicData uri="http://schemas.openxmlformats.org/drawingml/2006/table">
            <a:tbl>
              <a:tblPr>
                <a:noFill/>
                <a:tableStyleId>{9A6D0D89-3B94-47C5-924D-C686AA574E0C}</a:tableStyleId>
              </a:tblPr>
              <a:tblGrid>
                <a:gridCol w="580675"/>
                <a:gridCol w="3028050"/>
                <a:gridCol w="1325150"/>
                <a:gridCol w="1325150"/>
                <a:gridCol w="2283600"/>
              </a:tblGrid>
              <a:tr h="361525">
                <a:tc>
                  <a:txBody>
                    <a:bodyPr/>
                    <a:lstStyle/>
                    <a:p>
                      <a:pPr indent="0" lvl="0" marL="0" rtl="0" algn="l">
                        <a:lnSpc>
                          <a:spcPct val="100000"/>
                        </a:lnSpc>
                        <a:spcBef>
                          <a:spcPts val="0"/>
                        </a:spcBef>
                        <a:spcAft>
                          <a:spcPts val="0"/>
                        </a:spcAft>
                        <a:buNone/>
                      </a:pPr>
                      <a:r>
                        <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Forum c</a:t>
                      </a:r>
                      <a:r>
                        <a:rPr lang="de-DE" sz="1300"/>
                        <a:t>ategory</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Total Posts</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Posts by females (%)</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Posts by members from </a:t>
                      </a:r>
                      <a:r>
                        <a:rPr lang="de-DE" sz="1300"/>
                        <a:t>Global South (%)</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rPr lang="de-DE" sz="1300"/>
                        <a:t>1</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Health and hygiene, School</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2356</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300"/>
                        <a:t>36%</a:t>
                      </a:r>
                      <a:endParaRPr sz="13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36%</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rPr lang="de-DE" sz="1300"/>
                        <a:t>2</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Sanitation systems</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de-DE" sz="1300">
                          <a:solidFill>
                            <a:srgbClr val="FF0000"/>
                          </a:solidFill>
                        </a:rPr>
                        <a:t>9534</a:t>
                      </a:r>
                      <a:endParaRPr b="1" sz="1300">
                        <a:solidFill>
                          <a:srgbClr val="FF0000"/>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1300"/>
                        <a:t>27%</a:t>
                      </a:r>
                      <a:endParaRPr b="1" sz="13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36%</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rPr lang="de-DE" sz="1300"/>
                        <a:t>3</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Attitudes and behaviours</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2573</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300"/>
                        <a:t>47%</a:t>
                      </a:r>
                      <a:endParaRPr sz="13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de-DE" sz="1300"/>
                        <a:t>27%</a:t>
                      </a:r>
                      <a:endParaRPr b="1"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rPr lang="de-DE" sz="1300"/>
                        <a:t>4</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Markets. finance &amp; governance</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3369</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300"/>
                        <a:t>42%</a:t>
                      </a:r>
                      <a:endParaRPr sz="13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de-DE" sz="1300">
                          <a:solidFill>
                            <a:srgbClr val="FF0000"/>
                          </a:solidFill>
                        </a:rPr>
                        <a:t>38%</a:t>
                      </a:r>
                      <a:endParaRPr b="1" sz="1300">
                        <a:solidFill>
                          <a:srgbClr val="FF0000"/>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rPr lang="de-DE" sz="1300"/>
                        <a:t>5</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Resource recovery</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1678</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300"/>
                        <a:t>30%</a:t>
                      </a:r>
                      <a:endParaRPr sz="13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30%</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rPr lang="de-DE" sz="1300"/>
                        <a:t>6</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Equity and inclusion</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1435</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1300">
                          <a:solidFill>
                            <a:srgbClr val="FF0000"/>
                          </a:solidFill>
                        </a:rPr>
                        <a:t>63%</a:t>
                      </a:r>
                      <a:endParaRPr b="1" sz="1300">
                        <a:solidFill>
                          <a:srgbClr val="FF00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36%</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rPr lang="de-DE" sz="1300"/>
                        <a:t>7</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Working groups &amp; regional chapters</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1084</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300"/>
                        <a:t>48%</a:t>
                      </a:r>
                      <a:endParaRPr sz="13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33%</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rPr lang="de-DE" sz="1300"/>
                        <a:t>8</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Announcements and misc</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4706</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300"/>
                        <a:t>37%</a:t>
                      </a:r>
                      <a:endParaRPr sz="13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29%</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rPr lang="de-DE" sz="1300"/>
                        <a:t>9</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de-DE" sz="1300"/>
                        <a:t>Help</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337</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de-DE" sz="1300"/>
                        <a:t>37%</a:t>
                      </a:r>
                      <a:endParaRPr sz="13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de-DE" sz="1300"/>
                        <a:t>28%</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475">
                <a:tc>
                  <a:txBody>
                    <a:bodyPr/>
                    <a:lstStyle/>
                    <a:p>
                      <a:pPr indent="0" lvl="0" marL="0" rtl="0" algn="l">
                        <a:lnSpc>
                          <a:spcPct val="100000"/>
                        </a:lnSpc>
                        <a:spcBef>
                          <a:spcPts val="0"/>
                        </a:spcBef>
                        <a:spcAft>
                          <a:spcPts val="0"/>
                        </a:spcAft>
                        <a:buNone/>
                      </a:pPr>
                      <a:r>
                        <a:t/>
                      </a:r>
                      <a:endParaRPr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de-DE" sz="1300"/>
                        <a:t>Forum total</a:t>
                      </a:r>
                      <a:endParaRPr b="1"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b="1"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de-DE" sz="1300"/>
                        <a:t>36%</a:t>
                      </a:r>
                      <a:endParaRPr b="1" sz="1300"/>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de-DE" sz="1300"/>
                        <a:t>34%</a:t>
                      </a:r>
                      <a:endParaRPr b="1" sz="1300"/>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01"/>
          <p:cNvSpPr txBox="1"/>
          <p:nvPr>
            <p:ph idx="1" type="body"/>
          </p:nvPr>
        </p:nvSpPr>
        <p:spPr>
          <a:xfrm>
            <a:off x="1187624" y="1396008"/>
            <a:ext cx="7632900" cy="4608600"/>
          </a:xfrm>
          <a:prstGeom prst="rect">
            <a:avLst/>
          </a:prstGeom>
          <a:noFill/>
          <a:ln>
            <a:noFill/>
          </a:ln>
        </p:spPr>
        <p:txBody>
          <a:bodyPr anchorCtr="0" anchor="t" bIns="45700" lIns="91425" spcFirstLastPara="1" rIns="91425" wrap="square" tIns="45700">
            <a:noAutofit/>
          </a:bodyPr>
          <a:lstStyle/>
          <a:p>
            <a:pPr indent="-298450" lvl="0" marL="285750" rtl="0" algn="l">
              <a:lnSpc>
                <a:spcPct val="100000"/>
              </a:lnSpc>
              <a:spcBef>
                <a:spcPts val="0"/>
              </a:spcBef>
              <a:spcAft>
                <a:spcPts val="0"/>
              </a:spcAft>
              <a:buClr>
                <a:srgbClr val="000000"/>
              </a:buClr>
              <a:buSzPts val="1600"/>
              <a:buFont typeface="Arial"/>
              <a:buChar char="•"/>
            </a:pPr>
            <a:r>
              <a:rPr lang="de-DE" sz="1600">
                <a:solidFill>
                  <a:srgbClr val="000000"/>
                </a:solidFill>
                <a:latin typeface="Arial"/>
                <a:ea typeface="Arial"/>
                <a:cs typeface="Arial"/>
                <a:sym typeface="Arial"/>
              </a:rPr>
              <a:t>In some categories, females make up half the posts  - even though they only about one third of member</a:t>
            </a:r>
            <a:endParaRPr sz="1600">
              <a:solidFill>
                <a:srgbClr val="000000"/>
              </a:solidFill>
              <a:latin typeface="Arial"/>
              <a:ea typeface="Arial"/>
              <a:cs typeface="Arial"/>
              <a:sym typeface="Arial"/>
            </a:endParaRPr>
          </a:p>
          <a:p>
            <a:pPr indent="-298450" lvl="0" marL="285750" rtl="0" algn="l">
              <a:lnSpc>
                <a:spcPct val="100000"/>
              </a:lnSpc>
              <a:spcBef>
                <a:spcPts val="0"/>
              </a:spcBef>
              <a:spcAft>
                <a:spcPts val="0"/>
              </a:spcAft>
              <a:buClr>
                <a:srgbClr val="000000"/>
              </a:buClr>
              <a:buSzPts val="1600"/>
              <a:buFont typeface="Arial"/>
              <a:buChar char="•"/>
            </a:pPr>
            <a:r>
              <a:rPr lang="de-DE" sz="1600">
                <a:solidFill>
                  <a:srgbClr val="000000"/>
                </a:solidFill>
                <a:latin typeface="Arial"/>
                <a:ea typeface="Arial"/>
                <a:cs typeface="Arial"/>
                <a:sym typeface="Arial"/>
              </a:rPr>
              <a:t>Females post particularly in „equity and inclusion“ category</a:t>
            </a:r>
            <a:endParaRPr sz="1600">
              <a:solidFill>
                <a:srgbClr val="000000"/>
              </a:solidFill>
              <a:latin typeface="Arial"/>
              <a:ea typeface="Arial"/>
              <a:cs typeface="Arial"/>
              <a:sym typeface="Arial"/>
            </a:endParaRPr>
          </a:p>
          <a:p>
            <a:pPr indent="-298450" lvl="0" marL="285750" rtl="0" algn="l">
              <a:lnSpc>
                <a:spcPct val="100000"/>
              </a:lnSpc>
              <a:spcBef>
                <a:spcPts val="0"/>
              </a:spcBef>
              <a:spcAft>
                <a:spcPts val="0"/>
              </a:spcAft>
              <a:buClr>
                <a:srgbClr val="000000"/>
              </a:buClr>
              <a:buSzPts val="1600"/>
              <a:buFont typeface="Arial"/>
              <a:buChar char="•"/>
            </a:pPr>
            <a:r>
              <a:rPr lang="de-DE" sz="1600">
                <a:solidFill>
                  <a:srgbClr val="000000"/>
                </a:solidFill>
                <a:latin typeface="Arial"/>
                <a:ea typeface="Arial"/>
                <a:cs typeface="Arial"/>
                <a:sym typeface="Arial"/>
              </a:rPr>
              <a:t>Females don‘t post as much in „sanitation systems“ category</a:t>
            </a:r>
            <a:endParaRPr sz="1600">
              <a:solidFill>
                <a:srgbClr val="000000"/>
              </a:solidFill>
              <a:latin typeface="Arial"/>
              <a:ea typeface="Arial"/>
              <a:cs typeface="Arial"/>
              <a:sym typeface="Arial"/>
            </a:endParaRPr>
          </a:p>
          <a:p>
            <a:pPr indent="-298450" lvl="0" marL="285750" rtl="0" algn="l">
              <a:lnSpc>
                <a:spcPct val="100000"/>
              </a:lnSpc>
              <a:spcBef>
                <a:spcPts val="0"/>
              </a:spcBef>
              <a:spcAft>
                <a:spcPts val="0"/>
              </a:spcAft>
              <a:buClr>
                <a:srgbClr val="000000"/>
              </a:buClr>
              <a:buSzPts val="1600"/>
              <a:buFont typeface="Arial"/>
              <a:buChar char="•"/>
            </a:pPr>
            <a:r>
              <a:rPr lang="de-DE" sz="1600">
                <a:solidFill>
                  <a:srgbClr val="000000"/>
                </a:solidFill>
                <a:latin typeface="Arial"/>
                <a:ea typeface="Arial"/>
                <a:cs typeface="Arial"/>
                <a:sym typeface="Arial"/>
              </a:rPr>
              <a:t>Team accounts post the most in announcements </a:t>
            </a:r>
            <a:endParaRPr sz="1600">
              <a:solidFill>
                <a:srgbClr val="000000"/>
              </a:solidFill>
              <a:latin typeface="Arial"/>
              <a:ea typeface="Arial"/>
              <a:cs typeface="Arial"/>
              <a:sym typeface="Arial"/>
            </a:endParaRPr>
          </a:p>
          <a:p>
            <a:pPr indent="-228600" lvl="0" marL="457200" rtl="0" algn="l">
              <a:lnSpc>
                <a:spcPct val="90000"/>
              </a:lnSpc>
              <a:spcBef>
                <a:spcPts val="300"/>
              </a:spcBef>
              <a:spcAft>
                <a:spcPts val="0"/>
              </a:spcAft>
              <a:buClr>
                <a:schemeClr val="dk1"/>
              </a:buClr>
              <a:buSzPts val="2000"/>
              <a:buFont typeface="Noto Sans Symbols"/>
              <a:buNone/>
            </a:pPr>
            <a:r>
              <a:t/>
            </a:r>
            <a:endParaRPr sz="1600">
              <a:solidFill>
                <a:srgbClr val="FF0000"/>
              </a:solidFill>
              <a:latin typeface="Arial"/>
              <a:ea typeface="Arial"/>
              <a:cs typeface="Arial"/>
              <a:sym typeface="Arial"/>
            </a:endParaRPr>
          </a:p>
        </p:txBody>
      </p:sp>
      <p:sp>
        <p:nvSpPr>
          <p:cNvPr id="816" name="Google Shape;816;p101"/>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0" lvl="0" marL="0" rtl="0" algn="l">
              <a:lnSpc>
                <a:spcPct val="105882"/>
              </a:lnSpc>
              <a:spcBef>
                <a:spcPts val="0"/>
              </a:spcBef>
              <a:spcAft>
                <a:spcPts val="900"/>
              </a:spcAft>
              <a:buClr>
                <a:schemeClr val="dk1"/>
              </a:buClr>
              <a:buSzPts val="1100"/>
              <a:buFont typeface="Arial"/>
              <a:buNone/>
            </a:pPr>
            <a:r>
              <a:rPr lang="de-DE" sz="2700">
                <a:solidFill>
                  <a:srgbClr val="222222"/>
                </a:solidFill>
                <a:highlight>
                  <a:schemeClr val="lt1"/>
                </a:highlight>
              </a:rPr>
              <a:t>Gender of members who have posted, by category</a:t>
            </a:r>
            <a:endParaRPr sz="2700">
              <a:solidFill>
                <a:srgbClr val="222222"/>
              </a:solidFill>
              <a:highlight>
                <a:srgbClr val="FFFFFF"/>
              </a:highlight>
            </a:endParaRPr>
          </a:p>
        </p:txBody>
      </p:sp>
      <p:sp>
        <p:nvSpPr>
          <p:cNvPr id="817" name="Google Shape;817;p101"/>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pic>
        <p:nvPicPr>
          <p:cNvPr id="818" name="Google Shape;818;p101"/>
          <p:cNvPicPr preferRelativeResize="0"/>
          <p:nvPr/>
        </p:nvPicPr>
        <p:blipFill>
          <a:blip r:embed="rId3">
            <a:alphaModFix/>
          </a:blip>
          <a:stretch>
            <a:fillRect/>
          </a:stretch>
        </p:blipFill>
        <p:spPr>
          <a:xfrm>
            <a:off x="509800" y="2834500"/>
            <a:ext cx="8046975" cy="402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A close up of a map&#10;&#10;Description automatically generated" id="270" name="Google Shape;270;p48"/>
          <p:cNvPicPr preferRelativeResize="0"/>
          <p:nvPr/>
        </p:nvPicPr>
        <p:blipFill rotWithShape="1">
          <a:blip r:embed="rId3">
            <a:alphaModFix/>
          </a:blip>
          <a:srcRect b="0" l="0" r="0" t="0"/>
          <a:stretch/>
        </p:blipFill>
        <p:spPr>
          <a:xfrm>
            <a:off x="1079748" y="1595550"/>
            <a:ext cx="7848600" cy="4572000"/>
          </a:xfrm>
          <a:prstGeom prst="rect">
            <a:avLst/>
          </a:prstGeom>
          <a:noFill/>
          <a:ln>
            <a:noFill/>
          </a:ln>
        </p:spPr>
      </p:pic>
      <p:sp>
        <p:nvSpPr>
          <p:cNvPr id="271" name="Google Shape;271;p48"/>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SzPts val="3108"/>
              <a:buFont typeface="Times"/>
              <a:buNone/>
            </a:pPr>
            <a:r>
              <a:rPr lang="de-DE" sz="2590"/>
              <a:t>Location of SuSanA members </a:t>
            </a:r>
            <a:endParaRPr/>
          </a:p>
          <a:p>
            <a:pPr indent="0" lvl="0" marL="0" marR="0" rtl="0" algn="l">
              <a:lnSpc>
                <a:spcPct val="100000"/>
              </a:lnSpc>
              <a:spcBef>
                <a:spcPts val="0"/>
              </a:spcBef>
              <a:spcAft>
                <a:spcPts val="0"/>
              </a:spcAft>
              <a:buClr>
                <a:schemeClr val="folHlink"/>
              </a:buClr>
              <a:buSzPts val="3108"/>
              <a:buFont typeface="Times"/>
              <a:buNone/>
            </a:pPr>
            <a:r>
              <a:rPr lang="de-DE" sz="2590"/>
              <a:t>(</a:t>
            </a:r>
            <a:r>
              <a:rPr lang="de-DE" sz="2590"/>
              <a:t>currently 13,000 members)</a:t>
            </a:r>
            <a:endParaRPr sz="2590"/>
          </a:p>
        </p:txBody>
      </p:sp>
      <p:sp>
        <p:nvSpPr>
          <p:cNvPr id="272" name="Google Shape;272;p48"/>
          <p:cNvSpPr txBox="1"/>
          <p:nvPr/>
        </p:nvSpPr>
        <p:spPr>
          <a:xfrm>
            <a:off x="4390065" y="5860478"/>
            <a:ext cx="3946500" cy="5541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Date: 13 Aug 2020</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Source: </a:t>
            </a:r>
            <a:r>
              <a:rPr b="0" i="0" lang="de-DE"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Forum Statistics Page</a:t>
            </a:r>
            <a:r>
              <a:rPr b="0" i="0" lang="de-DE" sz="1200" u="none" cap="none" strike="noStrike">
                <a:solidFill>
                  <a:srgbClr val="000000"/>
                </a:solidFill>
                <a:latin typeface="Calibri"/>
                <a:ea typeface="Calibri"/>
                <a:cs typeface="Calibri"/>
                <a:sym typeface="Calibri"/>
              </a:rPr>
              <a:t>, based on self-identification of members during registration process</a:t>
            </a:r>
            <a:endParaRPr b="0" i="0" sz="1200" u="none" cap="none" strike="noStrike">
              <a:solidFill>
                <a:srgbClr val="000000"/>
              </a:solidFill>
              <a:latin typeface="Calibri"/>
              <a:ea typeface="Calibri"/>
              <a:cs typeface="Calibri"/>
              <a:sym typeface="Calibri"/>
            </a:endParaRPr>
          </a:p>
        </p:txBody>
      </p:sp>
      <p:sp>
        <p:nvSpPr>
          <p:cNvPr id="273" name="Google Shape;273;p48"/>
          <p:cNvSpPr txBox="1"/>
          <p:nvPr/>
        </p:nvSpPr>
        <p:spPr>
          <a:xfrm>
            <a:off x="1885529" y="3016955"/>
            <a:ext cx="943800" cy="1848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de-DE" sz="1500" u="none" cap="none" strike="noStrike">
                <a:solidFill>
                  <a:srgbClr val="000000"/>
                </a:solidFill>
                <a:latin typeface="Calibri"/>
                <a:ea typeface="Calibri"/>
                <a:cs typeface="Calibri"/>
                <a:sym typeface="Calibri"/>
              </a:rPr>
              <a:t>10</a:t>
            </a:r>
            <a:r>
              <a:rPr lang="de-DE" sz="1500">
                <a:latin typeface="Calibri"/>
                <a:ea typeface="Calibri"/>
                <a:cs typeface="Calibri"/>
                <a:sym typeface="Calibri"/>
              </a:rPr>
              <a:t>64</a:t>
            </a:r>
            <a:r>
              <a:rPr b="0" i="0" lang="de-DE" sz="1500" u="none" cap="none" strike="noStrike">
                <a:solidFill>
                  <a:srgbClr val="000000"/>
                </a:solidFill>
                <a:latin typeface="Calibri"/>
                <a:ea typeface="Calibri"/>
                <a:cs typeface="Calibri"/>
                <a:sym typeface="Calibri"/>
              </a:rPr>
              <a:t> (USA)</a:t>
            </a:r>
            <a:endParaRPr b="0" i="0" sz="1500" u="none" cap="none" strike="noStrike">
              <a:solidFill>
                <a:srgbClr val="000000"/>
              </a:solidFill>
              <a:latin typeface="Calibri"/>
              <a:ea typeface="Calibri"/>
              <a:cs typeface="Calibri"/>
              <a:sym typeface="Calibri"/>
            </a:endParaRPr>
          </a:p>
        </p:txBody>
      </p:sp>
      <p:sp>
        <p:nvSpPr>
          <p:cNvPr id="274" name="Google Shape;274;p48"/>
          <p:cNvSpPr txBox="1"/>
          <p:nvPr/>
        </p:nvSpPr>
        <p:spPr>
          <a:xfrm>
            <a:off x="6327388" y="3633429"/>
            <a:ext cx="943800" cy="1848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lang="de-DE" sz="1500">
                <a:latin typeface="Calibri"/>
                <a:ea typeface="Calibri"/>
                <a:cs typeface="Calibri"/>
                <a:sym typeface="Calibri"/>
              </a:rPr>
              <a:t>2003</a:t>
            </a:r>
            <a:r>
              <a:rPr b="0" i="0" lang="de-DE" sz="1500" u="none" cap="none" strike="noStrike">
                <a:solidFill>
                  <a:srgbClr val="000000"/>
                </a:solidFill>
                <a:latin typeface="Calibri"/>
                <a:ea typeface="Calibri"/>
                <a:cs typeface="Calibri"/>
                <a:sym typeface="Calibri"/>
              </a:rPr>
              <a:t> (India)</a:t>
            </a:r>
            <a:endParaRPr b="0" i="0" sz="1500" u="none" cap="none" strike="noStrike">
              <a:solidFill>
                <a:srgbClr val="000000"/>
              </a:solidFill>
              <a:latin typeface="Calibri"/>
              <a:ea typeface="Calibri"/>
              <a:cs typeface="Calibri"/>
              <a:sym typeface="Calibri"/>
            </a:endParaRPr>
          </a:p>
        </p:txBody>
      </p:sp>
      <p:sp>
        <p:nvSpPr>
          <p:cNvPr id="275" name="Google Shape;275;p48"/>
          <p:cNvSpPr txBox="1"/>
          <p:nvPr/>
        </p:nvSpPr>
        <p:spPr>
          <a:xfrm>
            <a:off x="4778252" y="2578748"/>
            <a:ext cx="1346100" cy="1848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de-DE" sz="1500" u="none" cap="none" strike="noStrike">
                <a:solidFill>
                  <a:srgbClr val="000000"/>
                </a:solidFill>
                <a:latin typeface="Calibri"/>
                <a:ea typeface="Calibri"/>
                <a:cs typeface="Calibri"/>
                <a:sym typeface="Calibri"/>
              </a:rPr>
              <a:t>6</a:t>
            </a:r>
            <a:r>
              <a:rPr lang="de-DE" sz="1500">
                <a:latin typeface="Calibri"/>
                <a:ea typeface="Calibri"/>
                <a:cs typeface="Calibri"/>
                <a:sym typeface="Calibri"/>
              </a:rPr>
              <a:t>34</a:t>
            </a:r>
            <a:r>
              <a:rPr b="0" i="0" lang="de-DE" sz="1500" u="none" cap="none" strike="noStrike">
                <a:solidFill>
                  <a:srgbClr val="000000"/>
                </a:solidFill>
                <a:latin typeface="Calibri"/>
                <a:ea typeface="Calibri"/>
                <a:cs typeface="Calibri"/>
                <a:sym typeface="Calibri"/>
              </a:rPr>
              <a:t> (Germany)</a:t>
            </a:r>
            <a:endParaRPr b="0" i="0" sz="1500" u="none" cap="none" strike="noStrike">
              <a:solidFill>
                <a:srgbClr val="000000"/>
              </a:solidFill>
              <a:latin typeface="Calibri"/>
              <a:ea typeface="Calibri"/>
              <a:cs typeface="Calibri"/>
              <a:sym typeface="Calibri"/>
            </a:endParaRPr>
          </a:p>
        </p:txBody>
      </p:sp>
      <p:sp>
        <p:nvSpPr>
          <p:cNvPr id="276" name="Google Shape;276;p48"/>
          <p:cNvSpPr txBox="1"/>
          <p:nvPr/>
        </p:nvSpPr>
        <p:spPr>
          <a:xfrm>
            <a:off x="4257596" y="2317080"/>
            <a:ext cx="1346100" cy="1848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de-DE" sz="1500" u="none" cap="none" strike="noStrike">
                <a:solidFill>
                  <a:srgbClr val="000000"/>
                </a:solidFill>
                <a:latin typeface="Calibri"/>
                <a:ea typeface="Calibri"/>
                <a:cs typeface="Calibri"/>
                <a:sym typeface="Calibri"/>
              </a:rPr>
              <a:t>6</a:t>
            </a:r>
            <a:r>
              <a:rPr lang="de-DE" sz="1500">
                <a:latin typeface="Calibri"/>
                <a:ea typeface="Calibri"/>
                <a:cs typeface="Calibri"/>
                <a:sym typeface="Calibri"/>
              </a:rPr>
              <a:t>29</a:t>
            </a:r>
            <a:r>
              <a:rPr b="0" i="0" lang="de-DE" sz="1500" u="none" cap="none" strike="noStrike">
                <a:solidFill>
                  <a:srgbClr val="000000"/>
                </a:solidFill>
                <a:latin typeface="Calibri"/>
                <a:ea typeface="Calibri"/>
                <a:cs typeface="Calibri"/>
                <a:sym typeface="Calibri"/>
              </a:rPr>
              <a:t> (UK)</a:t>
            </a:r>
            <a:endParaRPr b="0" i="0" sz="1500" u="none" cap="none" strike="noStrike">
              <a:solidFill>
                <a:srgbClr val="000000"/>
              </a:solidFill>
              <a:latin typeface="Calibri"/>
              <a:ea typeface="Calibri"/>
              <a:cs typeface="Calibri"/>
              <a:sym typeface="Calibri"/>
            </a:endParaRPr>
          </a:p>
        </p:txBody>
      </p:sp>
      <p:sp>
        <p:nvSpPr>
          <p:cNvPr id="277" name="Google Shape;277;p48"/>
          <p:cNvSpPr txBox="1"/>
          <p:nvPr/>
        </p:nvSpPr>
        <p:spPr>
          <a:xfrm>
            <a:off x="5453188" y="4235426"/>
            <a:ext cx="1346100" cy="1848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de-DE" sz="1500" u="none" cap="none" strike="noStrike">
                <a:solidFill>
                  <a:srgbClr val="000000"/>
                </a:solidFill>
                <a:latin typeface="Calibri"/>
                <a:ea typeface="Calibri"/>
                <a:cs typeface="Calibri"/>
                <a:sym typeface="Calibri"/>
              </a:rPr>
              <a:t>6</a:t>
            </a:r>
            <a:r>
              <a:rPr lang="de-DE" sz="1500">
                <a:latin typeface="Calibri"/>
                <a:ea typeface="Calibri"/>
                <a:cs typeface="Calibri"/>
                <a:sym typeface="Calibri"/>
              </a:rPr>
              <a:t>79</a:t>
            </a:r>
            <a:r>
              <a:rPr b="0" i="0" lang="de-DE" sz="1500" u="none" cap="none" strike="noStrike">
                <a:solidFill>
                  <a:srgbClr val="000000"/>
                </a:solidFill>
                <a:latin typeface="Calibri"/>
                <a:ea typeface="Calibri"/>
                <a:cs typeface="Calibri"/>
                <a:sym typeface="Calibri"/>
              </a:rPr>
              <a:t> (Kenya)</a:t>
            </a:r>
            <a:endParaRPr b="0" i="0" sz="1500" u="none" cap="none" strike="noStrike">
              <a:solidFill>
                <a:srgbClr val="000000"/>
              </a:solidFill>
              <a:latin typeface="Calibri"/>
              <a:ea typeface="Calibri"/>
              <a:cs typeface="Calibri"/>
              <a:sym typeface="Calibri"/>
            </a:endParaRPr>
          </a:p>
        </p:txBody>
      </p:sp>
      <p:sp>
        <p:nvSpPr>
          <p:cNvPr id="278" name="Google Shape;278;p48"/>
          <p:cNvSpPr txBox="1"/>
          <p:nvPr/>
        </p:nvSpPr>
        <p:spPr>
          <a:xfrm>
            <a:off x="332383" y="4048114"/>
            <a:ext cx="1936500" cy="19389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Countries with most members: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800"/>
              <a:buFont typeface="Calibri"/>
              <a:buAutoNum type="arabicPeriod"/>
            </a:pPr>
            <a:r>
              <a:rPr b="0" i="0" lang="de-DE" sz="1800" u="none" cap="none" strike="noStrike">
                <a:solidFill>
                  <a:srgbClr val="000000"/>
                </a:solidFill>
                <a:latin typeface="Calibri"/>
                <a:ea typeface="Calibri"/>
                <a:cs typeface="Calibri"/>
                <a:sym typeface="Calibri"/>
              </a:rPr>
              <a:t>India</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0"/>
              </a:spcBef>
              <a:spcAft>
                <a:spcPts val="0"/>
              </a:spcAft>
              <a:buClr>
                <a:srgbClr val="000000"/>
              </a:buClr>
              <a:buSzPts val="1800"/>
              <a:buFont typeface="Calibri"/>
              <a:buAutoNum type="arabicPeriod"/>
            </a:pPr>
            <a:r>
              <a:rPr b="0" i="0" lang="de-DE" sz="1800" u="none" cap="none" strike="noStrike">
                <a:solidFill>
                  <a:srgbClr val="000000"/>
                </a:solidFill>
                <a:latin typeface="Calibri"/>
                <a:ea typeface="Calibri"/>
                <a:cs typeface="Calibri"/>
                <a:sym typeface="Calibri"/>
              </a:rPr>
              <a:t>USA</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0"/>
              </a:spcBef>
              <a:spcAft>
                <a:spcPts val="0"/>
              </a:spcAft>
              <a:buClr>
                <a:srgbClr val="000000"/>
              </a:buClr>
              <a:buSzPts val="1800"/>
              <a:buFont typeface="Calibri"/>
              <a:buAutoNum type="arabicPeriod"/>
            </a:pPr>
            <a:r>
              <a:rPr b="0" i="0" lang="de-DE" sz="1800" u="none" cap="none" strike="noStrike">
                <a:solidFill>
                  <a:srgbClr val="000000"/>
                </a:solidFill>
                <a:latin typeface="Calibri"/>
                <a:ea typeface="Calibri"/>
                <a:cs typeface="Calibri"/>
                <a:sym typeface="Calibri"/>
              </a:rPr>
              <a:t>Kenya</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0"/>
              </a:spcBef>
              <a:spcAft>
                <a:spcPts val="0"/>
              </a:spcAft>
              <a:buClr>
                <a:srgbClr val="000000"/>
              </a:buClr>
              <a:buSzPts val="1800"/>
              <a:buFont typeface="Calibri"/>
              <a:buAutoNum type="arabicPeriod"/>
            </a:pPr>
            <a:r>
              <a:rPr b="0" i="0" lang="de-DE" sz="1800" u="none" cap="none" strike="noStrike">
                <a:solidFill>
                  <a:srgbClr val="000000"/>
                </a:solidFill>
                <a:latin typeface="Calibri"/>
                <a:ea typeface="Calibri"/>
                <a:cs typeface="Calibri"/>
                <a:sym typeface="Calibri"/>
              </a:rPr>
              <a:t>Germany</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800"/>
              <a:buFont typeface="Calibri"/>
              <a:buAutoNum type="arabicPeriod"/>
            </a:pPr>
            <a:r>
              <a:rPr b="0" i="0" lang="de-DE" sz="1800" u="none" cap="none" strike="noStrike">
                <a:solidFill>
                  <a:srgbClr val="000000"/>
                </a:solidFill>
                <a:latin typeface="Calibri"/>
                <a:ea typeface="Calibri"/>
                <a:cs typeface="Calibri"/>
                <a:sym typeface="Calibri"/>
              </a:rPr>
              <a:t>United Kingdom</a:t>
            </a:r>
            <a:endParaRPr/>
          </a:p>
          <a:p>
            <a:pPr indent="-228600" lvl="0" marL="228600" marR="0" rtl="0" algn="l">
              <a:lnSpc>
                <a:spcPct val="100000"/>
              </a:lnSpc>
              <a:spcBef>
                <a:spcPts val="0"/>
              </a:spcBef>
              <a:spcAft>
                <a:spcPts val="0"/>
              </a:spcAft>
              <a:buClr>
                <a:srgbClr val="000000"/>
              </a:buClr>
              <a:buSzPts val="1800"/>
              <a:buFont typeface="Calibri"/>
              <a:buAutoNum type="arabicPeriod"/>
            </a:pPr>
            <a:r>
              <a:rPr b="0" i="0" lang="de-DE" sz="1800" u="none" cap="none" strike="noStrike">
                <a:solidFill>
                  <a:srgbClr val="000000"/>
                </a:solidFill>
                <a:latin typeface="Calibri"/>
                <a:ea typeface="Calibri"/>
                <a:cs typeface="Calibri"/>
                <a:sym typeface="Calibri"/>
              </a:rPr>
              <a:t>Nigeria</a:t>
            </a:r>
            <a:endParaRPr/>
          </a:p>
          <a:p>
            <a:pPr indent="-228600" lvl="0" marL="228600" marR="0" rtl="0" algn="l">
              <a:lnSpc>
                <a:spcPct val="100000"/>
              </a:lnSpc>
              <a:spcBef>
                <a:spcPts val="0"/>
              </a:spcBef>
              <a:spcAft>
                <a:spcPts val="0"/>
              </a:spcAft>
              <a:buClr>
                <a:srgbClr val="000000"/>
              </a:buClr>
              <a:buSzPts val="1800"/>
              <a:buFont typeface="Calibri"/>
              <a:buAutoNum type="arabicPeriod"/>
            </a:pPr>
            <a:r>
              <a:rPr b="0" i="0" lang="de-DE" sz="1800" u="none" cap="none" strike="noStrike">
                <a:solidFill>
                  <a:srgbClr val="000000"/>
                </a:solidFill>
                <a:latin typeface="Calibri"/>
                <a:ea typeface="Calibri"/>
                <a:cs typeface="Calibri"/>
                <a:sym typeface="Calibri"/>
              </a:rPr>
              <a:t>Uganda</a:t>
            </a:r>
            <a:endParaRPr b="0" i="0" sz="1800" u="none" cap="none" strike="noStrike">
              <a:solidFill>
                <a:srgbClr val="000000"/>
              </a:solidFill>
              <a:latin typeface="Calibri"/>
              <a:ea typeface="Calibri"/>
              <a:cs typeface="Calibri"/>
              <a:sym typeface="Calibri"/>
            </a:endParaRPr>
          </a:p>
        </p:txBody>
      </p:sp>
      <p:sp>
        <p:nvSpPr>
          <p:cNvPr id="279" name="Google Shape;279;p48"/>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280" name="Google Shape;280;p48"/>
          <p:cNvSpPr txBox="1"/>
          <p:nvPr/>
        </p:nvSpPr>
        <p:spPr>
          <a:xfrm>
            <a:off x="4499749" y="3737791"/>
            <a:ext cx="1346100" cy="1848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de-DE" sz="1500" u="none" cap="none" strike="noStrike">
                <a:solidFill>
                  <a:srgbClr val="000000"/>
                </a:solidFill>
                <a:latin typeface="Calibri"/>
                <a:ea typeface="Calibri"/>
                <a:cs typeface="Calibri"/>
                <a:sym typeface="Calibri"/>
              </a:rPr>
              <a:t>4</a:t>
            </a:r>
            <a:r>
              <a:rPr lang="de-DE" sz="1500">
                <a:latin typeface="Calibri"/>
                <a:ea typeface="Calibri"/>
                <a:cs typeface="Calibri"/>
                <a:sym typeface="Calibri"/>
              </a:rPr>
              <a:t>57</a:t>
            </a:r>
            <a:r>
              <a:rPr b="0" i="0" lang="de-DE" sz="1500" u="none" cap="none" strike="noStrike">
                <a:solidFill>
                  <a:srgbClr val="000000"/>
                </a:solidFill>
                <a:latin typeface="Calibri"/>
                <a:ea typeface="Calibri"/>
                <a:cs typeface="Calibri"/>
                <a:sym typeface="Calibri"/>
              </a:rPr>
              <a:t> (Nigeria)</a:t>
            </a:r>
            <a:endParaRPr b="0" i="0" sz="1500" u="none" cap="none" strike="noStrike">
              <a:solidFill>
                <a:srgbClr val="000000"/>
              </a:solidFill>
              <a:latin typeface="Calibri"/>
              <a:ea typeface="Calibri"/>
              <a:cs typeface="Calibri"/>
              <a:sym typeface="Calibri"/>
            </a:endParaRPr>
          </a:p>
        </p:txBody>
      </p:sp>
      <p:sp>
        <p:nvSpPr>
          <p:cNvPr id="281" name="Google Shape;281;p48"/>
          <p:cNvSpPr txBox="1"/>
          <p:nvPr/>
        </p:nvSpPr>
        <p:spPr>
          <a:xfrm>
            <a:off x="5243821" y="4049341"/>
            <a:ext cx="1346100" cy="1848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lang="de-DE" sz="1500">
                <a:latin typeface="Calibri"/>
                <a:ea typeface="Calibri"/>
                <a:cs typeface="Calibri"/>
                <a:sym typeface="Calibri"/>
              </a:rPr>
              <a:t>400</a:t>
            </a:r>
            <a:r>
              <a:rPr b="0" i="0" lang="de-DE" sz="1500" u="none" cap="none" strike="noStrike">
                <a:solidFill>
                  <a:srgbClr val="000000"/>
                </a:solidFill>
                <a:latin typeface="Calibri"/>
                <a:ea typeface="Calibri"/>
                <a:cs typeface="Calibri"/>
                <a:sym typeface="Calibri"/>
              </a:rPr>
              <a:t> (Uganda)</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02"/>
          <p:cNvSpPr txBox="1"/>
          <p:nvPr>
            <p:ph idx="1" type="body"/>
          </p:nvPr>
        </p:nvSpPr>
        <p:spPr>
          <a:xfrm>
            <a:off x="1207012" y="1533058"/>
            <a:ext cx="7632900" cy="460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de-DE">
                <a:solidFill>
                  <a:srgbClr val="000000"/>
                </a:solidFill>
                <a:latin typeface="Arial"/>
                <a:ea typeface="Arial"/>
                <a:cs typeface="Arial"/>
                <a:sym typeface="Arial"/>
              </a:rPr>
              <a:t>The percentage of moderator posts is higher in „Help“ and „Announcements“ which is to be expected</a:t>
            </a:r>
            <a:endParaRPr>
              <a:solidFill>
                <a:srgbClr val="000000"/>
              </a:solidFill>
              <a:latin typeface="Arial"/>
              <a:ea typeface="Arial"/>
              <a:cs typeface="Arial"/>
              <a:sym typeface="Arial"/>
            </a:endParaRPr>
          </a:p>
          <a:p>
            <a:pPr indent="-228600" lvl="0" marL="457200" rtl="0" algn="l">
              <a:lnSpc>
                <a:spcPct val="90000"/>
              </a:lnSpc>
              <a:spcBef>
                <a:spcPts val="300"/>
              </a:spcBef>
              <a:spcAft>
                <a:spcPts val="0"/>
              </a:spcAft>
              <a:buClr>
                <a:schemeClr val="dk1"/>
              </a:buClr>
              <a:buSzPts val="2000"/>
              <a:buFont typeface="Noto Sans Symbols"/>
              <a:buNone/>
            </a:pPr>
            <a:r>
              <a:t/>
            </a:r>
            <a:endParaRPr/>
          </a:p>
        </p:txBody>
      </p:sp>
      <p:sp>
        <p:nvSpPr>
          <p:cNvPr id="824" name="Google Shape;824;p102"/>
          <p:cNvSpPr txBox="1"/>
          <p:nvPr>
            <p:ph idx="2" type="body"/>
          </p:nvPr>
        </p:nvSpPr>
        <p:spPr>
          <a:xfrm>
            <a:off x="1187625" y="908725"/>
            <a:ext cx="7250700" cy="576000"/>
          </a:xfrm>
          <a:prstGeom prst="rect">
            <a:avLst/>
          </a:prstGeom>
          <a:noFill/>
          <a:ln>
            <a:noFill/>
          </a:ln>
        </p:spPr>
        <p:txBody>
          <a:bodyPr anchorCtr="0" anchor="ctr" bIns="45700" lIns="91425" spcFirstLastPara="1" rIns="91425" wrap="square" tIns="45700">
            <a:noAutofit/>
          </a:bodyPr>
          <a:lstStyle/>
          <a:p>
            <a:pPr indent="0" lvl="0" marL="0" rtl="0" algn="l">
              <a:lnSpc>
                <a:spcPct val="105882"/>
              </a:lnSpc>
              <a:spcBef>
                <a:spcPts val="0"/>
              </a:spcBef>
              <a:spcAft>
                <a:spcPts val="900"/>
              </a:spcAft>
              <a:buClr>
                <a:schemeClr val="dk1"/>
              </a:buClr>
              <a:buSzPts val="1100"/>
              <a:buFont typeface="Arial"/>
              <a:buNone/>
            </a:pPr>
            <a:r>
              <a:rPr lang="de-DE">
                <a:solidFill>
                  <a:srgbClr val="222222"/>
                </a:solidFill>
                <a:highlight>
                  <a:schemeClr val="lt1"/>
                </a:highlight>
              </a:rPr>
              <a:t>Moderators or members posts, by category</a:t>
            </a:r>
            <a:endParaRPr>
              <a:solidFill>
                <a:srgbClr val="222222"/>
              </a:solidFill>
              <a:highlight>
                <a:srgbClr val="FFFFFF"/>
              </a:highlight>
            </a:endParaRPr>
          </a:p>
        </p:txBody>
      </p:sp>
      <p:sp>
        <p:nvSpPr>
          <p:cNvPr id="825" name="Google Shape;825;p102"/>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826" name="Google Shape;826;p102"/>
          <p:cNvSpPr txBox="1"/>
          <p:nvPr/>
        </p:nvSpPr>
        <p:spPr>
          <a:xfrm>
            <a:off x="7362225" y="4882787"/>
            <a:ext cx="1697700" cy="160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pic>
        <p:nvPicPr>
          <p:cNvPr id="827" name="Google Shape;827;p102"/>
          <p:cNvPicPr preferRelativeResize="0"/>
          <p:nvPr/>
        </p:nvPicPr>
        <p:blipFill>
          <a:blip r:embed="rId3">
            <a:alphaModFix/>
          </a:blip>
          <a:stretch>
            <a:fillRect/>
          </a:stretch>
        </p:blipFill>
        <p:spPr>
          <a:xfrm>
            <a:off x="110900" y="2346150"/>
            <a:ext cx="8831124" cy="44269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03"/>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Forum posts per member (1)</a:t>
            </a:r>
            <a:endParaRPr/>
          </a:p>
        </p:txBody>
      </p:sp>
      <p:sp>
        <p:nvSpPr>
          <p:cNvPr id="834" name="Google Shape;834;p103"/>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
        <p:nvSpPr>
          <p:cNvPr id="835" name="Google Shape;835;p103"/>
          <p:cNvSpPr txBox="1"/>
          <p:nvPr/>
        </p:nvSpPr>
        <p:spPr>
          <a:xfrm>
            <a:off x="4572000" y="2010225"/>
            <a:ext cx="4354200" cy="1031700"/>
          </a:xfrm>
          <a:prstGeom prst="rect">
            <a:avLst/>
          </a:prstGeom>
          <a:noFill/>
          <a:ln>
            <a:noFill/>
          </a:ln>
        </p:spPr>
        <p:txBody>
          <a:bodyPr anchorCtr="0" anchor="t" bIns="91425" lIns="91425" spcFirstLastPara="1" rIns="91425" wrap="square" tIns="91425">
            <a:noAutofit/>
          </a:bodyPr>
          <a:lstStyle/>
          <a:p>
            <a:pPr indent="-298450" lvl="0" marL="285750" marR="0" rtl="0" algn="l">
              <a:lnSpc>
                <a:spcPct val="115000"/>
              </a:lnSpc>
              <a:spcBef>
                <a:spcPts val="0"/>
              </a:spcBef>
              <a:spcAft>
                <a:spcPts val="0"/>
              </a:spcAft>
              <a:buClr>
                <a:srgbClr val="000000"/>
              </a:buClr>
              <a:buSzPts val="1600"/>
              <a:buChar char="•"/>
            </a:pPr>
            <a:r>
              <a:rPr lang="de-DE" sz="1600"/>
              <a:t>20% of SuSanA members have made one forum post or more.</a:t>
            </a:r>
            <a:endParaRPr sz="1600"/>
          </a:p>
          <a:p>
            <a:pPr indent="-298450" lvl="0" marL="285750" marR="0" rtl="0" algn="l">
              <a:lnSpc>
                <a:spcPct val="115000"/>
              </a:lnSpc>
              <a:spcBef>
                <a:spcPts val="0"/>
              </a:spcBef>
              <a:spcAft>
                <a:spcPts val="0"/>
              </a:spcAft>
              <a:buClr>
                <a:srgbClr val="000000"/>
              </a:buClr>
              <a:buSzPts val="1600"/>
              <a:buChar char="•"/>
            </a:pPr>
            <a:r>
              <a:rPr lang="de-DE" sz="1600"/>
              <a:t>The vast majority of SuSanA members (80%) has never posted.</a:t>
            </a:r>
            <a:endParaRPr sz="1600"/>
          </a:p>
          <a:p>
            <a:pPr indent="-298450" lvl="0" marL="285750" marR="0" rtl="0" algn="l">
              <a:lnSpc>
                <a:spcPct val="115000"/>
              </a:lnSpc>
              <a:spcBef>
                <a:spcPts val="0"/>
              </a:spcBef>
              <a:spcAft>
                <a:spcPts val="0"/>
              </a:spcAft>
              <a:buClr>
                <a:schemeClr val="dk1"/>
              </a:buClr>
              <a:buSzPts val="1600"/>
              <a:buChar char="•"/>
            </a:pPr>
            <a:r>
              <a:rPr lang="de-DE" sz="1600"/>
              <a:t>Note that people may become SuSanA members without the intention to utilise the Discussion Forum (the two database systems are coupled)</a:t>
            </a:r>
            <a:endParaRPr sz="1600"/>
          </a:p>
          <a:p>
            <a:pPr indent="0" lvl="0" marL="0" marR="0" rtl="0" algn="l">
              <a:lnSpc>
                <a:spcPct val="115000"/>
              </a:lnSpc>
              <a:spcBef>
                <a:spcPts val="0"/>
              </a:spcBef>
              <a:spcAft>
                <a:spcPts val="0"/>
              </a:spcAft>
              <a:buNone/>
            </a:pPr>
            <a:r>
              <a:t/>
            </a:r>
            <a:endParaRPr sz="1600"/>
          </a:p>
          <a:p>
            <a:pPr indent="0" lvl="0" marL="0" marR="0" rtl="0" algn="l">
              <a:lnSpc>
                <a:spcPct val="115000"/>
              </a:lnSpc>
              <a:spcBef>
                <a:spcPts val="0"/>
              </a:spcBef>
              <a:spcAft>
                <a:spcPts val="0"/>
              </a:spcAft>
              <a:buNone/>
            </a:pPr>
            <a:r>
              <a:t/>
            </a:r>
            <a:endParaRPr sz="1600"/>
          </a:p>
          <a:p>
            <a:pPr indent="0" lvl="0" marL="0" marR="0" rtl="0" algn="l">
              <a:lnSpc>
                <a:spcPct val="115000"/>
              </a:lnSpc>
              <a:spcBef>
                <a:spcPts val="0"/>
              </a:spcBef>
              <a:spcAft>
                <a:spcPts val="0"/>
              </a:spcAft>
              <a:buNone/>
            </a:pPr>
            <a:r>
              <a:t/>
            </a:r>
            <a:endParaRPr sz="1600"/>
          </a:p>
          <a:p>
            <a:pPr indent="0" lvl="0" marL="0" marR="0" rtl="0" algn="l">
              <a:lnSpc>
                <a:spcPct val="115000"/>
              </a:lnSpc>
              <a:spcBef>
                <a:spcPts val="0"/>
              </a:spcBef>
              <a:spcAft>
                <a:spcPts val="0"/>
              </a:spcAft>
              <a:buNone/>
            </a:pPr>
            <a:r>
              <a:t/>
            </a:r>
            <a:endParaRPr sz="1600"/>
          </a:p>
          <a:p>
            <a:pPr indent="0" lvl="0" marL="0" marR="0" rtl="0" algn="l">
              <a:lnSpc>
                <a:spcPct val="115000"/>
              </a:lnSpc>
              <a:spcBef>
                <a:spcPts val="0"/>
              </a:spcBef>
              <a:spcAft>
                <a:spcPts val="0"/>
              </a:spcAft>
              <a:buNone/>
            </a:pPr>
            <a:r>
              <a:rPr lang="de-DE"/>
              <a:t>These statistics are live updated and are available here: </a:t>
            </a:r>
            <a:r>
              <a:rPr lang="de-DE" u="sng">
                <a:solidFill>
                  <a:schemeClr val="hlink"/>
                </a:solidFill>
                <a:hlinkClick r:id="rId3"/>
              </a:rPr>
              <a:t>https://forum.susana.org/forum/statistics?statsview=13</a:t>
            </a:r>
            <a:endParaRPr/>
          </a:p>
          <a:p>
            <a:pPr indent="0" lvl="0" marL="0" marR="0" rtl="0" algn="l">
              <a:lnSpc>
                <a:spcPct val="115000"/>
              </a:lnSpc>
              <a:spcBef>
                <a:spcPts val="0"/>
              </a:spcBef>
              <a:spcAft>
                <a:spcPts val="0"/>
              </a:spcAft>
              <a:buNone/>
            </a:pPr>
            <a:r>
              <a:t/>
            </a:r>
            <a:endParaRPr sz="1600"/>
          </a:p>
          <a:p>
            <a:pPr indent="0" lvl="0" marL="457200" rtl="0" algn="l">
              <a:spcBef>
                <a:spcPts val="0"/>
              </a:spcBef>
              <a:spcAft>
                <a:spcPts val="0"/>
              </a:spcAft>
              <a:buNone/>
            </a:pPr>
            <a:r>
              <a:t/>
            </a:r>
            <a:endParaRPr sz="1700">
              <a:solidFill>
                <a:srgbClr val="0000FF"/>
              </a:solidFill>
              <a:latin typeface="Calibri"/>
              <a:ea typeface="Calibri"/>
              <a:cs typeface="Calibri"/>
              <a:sym typeface="Calibri"/>
            </a:endParaRPr>
          </a:p>
        </p:txBody>
      </p:sp>
      <p:pic>
        <p:nvPicPr>
          <p:cNvPr id="836" name="Google Shape;836;p103"/>
          <p:cNvPicPr preferRelativeResize="0"/>
          <p:nvPr/>
        </p:nvPicPr>
        <p:blipFill>
          <a:blip r:embed="rId4">
            <a:alphaModFix/>
          </a:blip>
          <a:stretch>
            <a:fillRect/>
          </a:stretch>
        </p:blipFill>
        <p:spPr>
          <a:xfrm>
            <a:off x="771478" y="1814525"/>
            <a:ext cx="3753925" cy="40399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04"/>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Forum posts per member (2)</a:t>
            </a:r>
            <a:endParaRPr/>
          </a:p>
        </p:txBody>
      </p:sp>
      <p:sp>
        <p:nvSpPr>
          <p:cNvPr id="843" name="Google Shape;843;p104"/>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
        <p:nvSpPr>
          <p:cNvPr id="844" name="Google Shape;844;p104"/>
          <p:cNvSpPr txBox="1"/>
          <p:nvPr/>
        </p:nvSpPr>
        <p:spPr>
          <a:xfrm>
            <a:off x="1236150" y="1629225"/>
            <a:ext cx="7766400" cy="7134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Calibri"/>
              <a:buChar char="●"/>
            </a:pPr>
            <a:r>
              <a:rPr lang="de-DE" sz="1700">
                <a:latin typeface="Calibri"/>
                <a:ea typeface="Calibri"/>
                <a:cs typeface="Calibri"/>
                <a:sym typeface="Calibri"/>
              </a:rPr>
              <a:t>About 2600 SuSanA members have made at least one post since the start of the Forum in 2011.</a:t>
            </a:r>
            <a:endParaRPr sz="1700">
              <a:latin typeface="Calibri"/>
              <a:ea typeface="Calibri"/>
              <a:cs typeface="Calibri"/>
              <a:sym typeface="Calibri"/>
            </a:endParaRPr>
          </a:p>
          <a:p>
            <a:pPr indent="0" lvl="0" marL="457200" rtl="0" algn="l">
              <a:spcBef>
                <a:spcPts val="0"/>
              </a:spcBef>
              <a:spcAft>
                <a:spcPts val="0"/>
              </a:spcAft>
              <a:buNone/>
            </a:pPr>
            <a:r>
              <a:t/>
            </a:r>
            <a:endParaRPr sz="1700">
              <a:solidFill>
                <a:srgbClr val="0000FF"/>
              </a:solidFill>
              <a:latin typeface="Calibri"/>
              <a:ea typeface="Calibri"/>
              <a:cs typeface="Calibri"/>
              <a:sym typeface="Calibri"/>
            </a:endParaRPr>
          </a:p>
        </p:txBody>
      </p:sp>
      <p:pic>
        <p:nvPicPr>
          <p:cNvPr id="845" name="Google Shape;845;p104"/>
          <p:cNvPicPr preferRelativeResize="0"/>
          <p:nvPr/>
        </p:nvPicPr>
        <p:blipFill>
          <a:blip r:embed="rId3">
            <a:alphaModFix/>
          </a:blip>
          <a:stretch>
            <a:fillRect/>
          </a:stretch>
        </p:blipFill>
        <p:spPr>
          <a:xfrm>
            <a:off x="152400" y="2314589"/>
            <a:ext cx="8953075" cy="401853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105"/>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Forum posts per member (3)</a:t>
            </a:r>
            <a:endParaRPr/>
          </a:p>
        </p:txBody>
      </p:sp>
      <p:sp>
        <p:nvSpPr>
          <p:cNvPr id="852" name="Google Shape;852;p105"/>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
        <p:nvSpPr>
          <p:cNvPr id="853" name="Google Shape;853;p105"/>
          <p:cNvSpPr txBox="1"/>
          <p:nvPr/>
        </p:nvSpPr>
        <p:spPr>
          <a:xfrm>
            <a:off x="236475" y="1560925"/>
            <a:ext cx="8658300" cy="865800"/>
          </a:xfrm>
          <a:prstGeom prst="rect">
            <a:avLst/>
          </a:prstGeom>
          <a:noFill/>
          <a:ln>
            <a:noFill/>
          </a:ln>
        </p:spPr>
        <p:txBody>
          <a:bodyPr anchorCtr="0" anchor="t" bIns="91425" lIns="91425" spcFirstLastPara="1" rIns="91425" wrap="square" tIns="91425">
            <a:noAutofit/>
          </a:bodyPr>
          <a:lstStyle/>
          <a:p>
            <a:pPr indent="-298450" lvl="0" marL="285750" marR="0" rtl="0" algn="l">
              <a:lnSpc>
                <a:spcPct val="115000"/>
              </a:lnSpc>
              <a:spcBef>
                <a:spcPts val="0"/>
              </a:spcBef>
              <a:spcAft>
                <a:spcPts val="0"/>
              </a:spcAft>
              <a:buClr>
                <a:srgbClr val="000000"/>
              </a:buClr>
              <a:buSzPts val="1600"/>
              <a:buChar char="•"/>
            </a:pPr>
            <a:r>
              <a:rPr lang="de-DE" sz="1600"/>
              <a:t>1% of members have made a lot of posts (30 or more)</a:t>
            </a:r>
            <a:endParaRPr sz="1600"/>
          </a:p>
          <a:p>
            <a:pPr indent="-298450" lvl="0" marL="285750" marR="0" rtl="0" algn="l">
              <a:lnSpc>
                <a:spcPct val="115000"/>
              </a:lnSpc>
              <a:spcBef>
                <a:spcPts val="0"/>
              </a:spcBef>
              <a:spcAft>
                <a:spcPts val="0"/>
              </a:spcAft>
              <a:buClr>
                <a:srgbClr val="000000"/>
              </a:buClr>
              <a:buSzPts val="1600"/>
              <a:buChar char="•"/>
            </a:pPr>
            <a:r>
              <a:rPr lang="de-DE" sz="1600"/>
              <a:t>This is typical for the </a:t>
            </a:r>
            <a:r>
              <a:rPr lang="de-DE" sz="1600">
                <a:uFill>
                  <a:noFill/>
                </a:uFill>
                <a:hlinkClick r:id="rId3"/>
              </a:rPr>
              <a:t>1-9-90 rule of internet culture</a:t>
            </a:r>
            <a:r>
              <a:rPr lang="de-DE" sz="1600"/>
              <a:t> *</a:t>
            </a:r>
            <a:endParaRPr sz="1600"/>
          </a:p>
          <a:p>
            <a:pPr indent="0" lvl="0" marL="457200" rtl="0" algn="l">
              <a:lnSpc>
                <a:spcPct val="115000"/>
              </a:lnSpc>
              <a:spcBef>
                <a:spcPts val="0"/>
              </a:spcBef>
              <a:spcAft>
                <a:spcPts val="0"/>
              </a:spcAft>
              <a:buNone/>
            </a:pPr>
            <a:r>
              <a:t/>
            </a:r>
            <a:endParaRPr sz="1700">
              <a:solidFill>
                <a:srgbClr val="0000FF"/>
              </a:solidFill>
              <a:latin typeface="Calibri"/>
              <a:ea typeface="Calibri"/>
              <a:cs typeface="Calibri"/>
              <a:sym typeface="Calibri"/>
            </a:endParaRPr>
          </a:p>
        </p:txBody>
      </p:sp>
      <p:pic>
        <p:nvPicPr>
          <p:cNvPr id="854" name="Google Shape;854;p105"/>
          <p:cNvPicPr preferRelativeResize="0"/>
          <p:nvPr/>
        </p:nvPicPr>
        <p:blipFill>
          <a:blip r:embed="rId4">
            <a:alphaModFix/>
          </a:blip>
          <a:stretch>
            <a:fillRect/>
          </a:stretch>
        </p:blipFill>
        <p:spPr>
          <a:xfrm>
            <a:off x="0" y="2794275"/>
            <a:ext cx="9144001" cy="3328272"/>
          </a:xfrm>
          <a:prstGeom prst="rect">
            <a:avLst/>
          </a:prstGeom>
          <a:noFill/>
          <a:ln>
            <a:noFill/>
          </a:ln>
        </p:spPr>
      </p:pic>
      <p:sp>
        <p:nvSpPr>
          <p:cNvPr id="855" name="Google Shape;855;p105"/>
          <p:cNvSpPr txBox="1"/>
          <p:nvPr/>
        </p:nvSpPr>
        <p:spPr>
          <a:xfrm>
            <a:off x="2837875" y="2794275"/>
            <a:ext cx="6191400" cy="7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500">
                <a:latin typeface="Calibri"/>
                <a:ea typeface="Calibri"/>
                <a:cs typeface="Calibri"/>
                <a:sym typeface="Calibri"/>
              </a:rPr>
              <a:t>&gt; 50 posts         6-30            2-5            1 post  (cumulative posts, not per year)</a:t>
            </a:r>
            <a:endParaRPr sz="1500">
              <a:latin typeface="Calibri"/>
              <a:ea typeface="Calibri"/>
              <a:cs typeface="Calibri"/>
              <a:sym typeface="Calibri"/>
            </a:endParaRPr>
          </a:p>
        </p:txBody>
      </p:sp>
      <p:sp>
        <p:nvSpPr>
          <p:cNvPr id="856" name="Google Shape;856;p105"/>
          <p:cNvSpPr txBox="1"/>
          <p:nvPr/>
        </p:nvSpPr>
        <p:spPr>
          <a:xfrm>
            <a:off x="8096075" y="5310125"/>
            <a:ext cx="7308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500">
                <a:solidFill>
                  <a:srgbClr val="FF0000"/>
                </a:solidFill>
                <a:latin typeface="Calibri"/>
                <a:ea typeface="Calibri"/>
                <a:cs typeface="Calibri"/>
                <a:sym typeface="Calibri"/>
              </a:rPr>
              <a:t>1%</a:t>
            </a:r>
            <a:endParaRPr sz="1500">
              <a:solidFill>
                <a:srgbClr val="FF0000"/>
              </a:solidFill>
              <a:latin typeface="Calibri"/>
              <a:ea typeface="Calibri"/>
              <a:cs typeface="Calibri"/>
              <a:sym typeface="Calibri"/>
            </a:endParaRPr>
          </a:p>
        </p:txBody>
      </p:sp>
      <p:sp>
        <p:nvSpPr>
          <p:cNvPr id="857" name="Google Shape;857;p105"/>
          <p:cNvSpPr txBox="1"/>
          <p:nvPr/>
        </p:nvSpPr>
        <p:spPr>
          <a:xfrm>
            <a:off x="8280725" y="4673825"/>
            <a:ext cx="7308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500">
                <a:solidFill>
                  <a:srgbClr val="FF0000"/>
                </a:solidFill>
                <a:latin typeface="Calibri"/>
                <a:ea typeface="Calibri"/>
                <a:cs typeface="Calibri"/>
                <a:sym typeface="Calibri"/>
              </a:rPr>
              <a:t>4</a:t>
            </a:r>
            <a:r>
              <a:rPr lang="de-DE" sz="1500">
                <a:solidFill>
                  <a:srgbClr val="FF0000"/>
                </a:solidFill>
                <a:latin typeface="Calibri"/>
                <a:ea typeface="Calibri"/>
                <a:cs typeface="Calibri"/>
                <a:sym typeface="Calibri"/>
              </a:rPr>
              <a:t>%</a:t>
            </a:r>
            <a:endParaRPr sz="1500">
              <a:solidFill>
                <a:srgbClr val="FF0000"/>
              </a:solidFill>
              <a:latin typeface="Calibri"/>
              <a:ea typeface="Calibri"/>
              <a:cs typeface="Calibri"/>
              <a:sym typeface="Calibri"/>
            </a:endParaRPr>
          </a:p>
        </p:txBody>
      </p:sp>
      <p:sp>
        <p:nvSpPr>
          <p:cNvPr id="858" name="Google Shape;858;p105"/>
          <p:cNvSpPr txBox="1"/>
          <p:nvPr/>
        </p:nvSpPr>
        <p:spPr>
          <a:xfrm>
            <a:off x="8450875" y="3852850"/>
            <a:ext cx="7308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500">
                <a:solidFill>
                  <a:srgbClr val="FF0000"/>
                </a:solidFill>
                <a:latin typeface="Calibri"/>
                <a:ea typeface="Calibri"/>
                <a:cs typeface="Calibri"/>
                <a:sym typeface="Calibri"/>
              </a:rPr>
              <a:t>8</a:t>
            </a:r>
            <a:r>
              <a:rPr lang="de-DE" sz="1500">
                <a:solidFill>
                  <a:srgbClr val="FF0000"/>
                </a:solidFill>
                <a:latin typeface="Calibri"/>
                <a:ea typeface="Calibri"/>
                <a:cs typeface="Calibri"/>
                <a:sym typeface="Calibri"/>
              </a:rPr>
              <a:t>%</a:t>
            </a:r>
            <a:endParaRPr sz="1500">
              <a:solidFill>
                <a:srgbClr val="FF0000"/>
              </a:solidFill>
              <a:latin typeface="Calibri"/>
              <a:ea typeface="Calibri"/>
              <a:cs typeface="Calibri"/>
              <a:sym typeface="Calibri"/>
            </a:endParaRPr>
          </a:p>
        </p:txBody>
      </p:sp>
      <p:sp>
        <p:nvSpPr>
          <p:cNvPr id="859" name="Google Shape;859;p105"/>
          <p:cNvSpPr txBox="1"/>
          <p:nvPr/>
        </p:nvSpPr>
        <p:spPr>
          <a:xfrm>
            <a:off x="8822975" y="4137525"/>
            <a:ext cx="730800" cy="4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500">
                <a:solidFill>
                  <a:srgbClr val="FF0000"/>
                </a:solidFill>
                <a:latin typeface="Calibri"/>
                <a:ea typeface="Calibri"/>
                <a:cs typeface="Calibri"/>
                <a:sym typeface="Calibri"/>
              </a:rPr>
              <a:t>7</a:t>
            </a:r>
            <a:r>
              <a:rPr lang="de-DE" sz="1500">
                <a:solidFill>
                  <a:srgbClr val="FF0000"/>
                </a:solidFill>
                <a:latin typeface="Calibri"/>
                <a:ea typeface="Calibri"/>
                <a:cs typeface="Calibri"/>
                <a:sym typeface="Calibri"/>
              </a:rPr>
              <a:t>%</a:t>
            </a:r>
            <a:endParaRPr sz="1500">
              <a:solidFill>
                <a:srgbClr val="FF0000"/>
              </a:solidFill>
              <a:latin typeface="Calibri"/>
              <a:ea typeface="Calibri"/>
              <a:cs typeface="Calibri"/>
              <a:sym typeface="Calibri"/>
            </a:endParaRPr>
          </a:p>
        </p:txBody>
      </p:sp>
      <p:sp>
        <p:nvSpPr>
          <p:cNvPr id="860" name="Google Shape;860;p105"/>
          <p:cNvSpPr txBox="1"/>
          <p:nvPr/>
        </p:nvSpPr>
        <p:spPr>
          <a:xfrm>
            <a:off x="494475" y="6405575"/>
            <a:ext cx="8277000" cy="7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de-DE" sz="1050">
                <a:solidFill>
                  <a:srgbClr val="202122"/>
                </a:solidFill>
                <a:highlight>
                  <a:srgbClr val="FFFFFF"/>
                </a:highlight>
              </a:rPr>
              <a:t>*</a:t>
            </a:r>
            <a:r>
              <a:rPr lang="de-DE" sz="1050">
                <a:solidFill>
                  <a:srgbClr val="202122"/>
                </a:solidFill>
                <a:highlight>
                  <a:srgbClr val="FFFFFF"/>
                </a:highlight>
              </a:rPr>
              <a:t> In a collaborative website such as a </a:t>
            </a:r>
            <a:r>
              <a:rPr lang="de-DE" sz="1050">
                <a:solidFill>
                  <a:srgbClr val="0B0080"/>
                </a:solidFill>
                <a:highlight>
                  <a:srgbClr val="FFFFFF"/>
                </a:highlight>
                <a:uFill>
                  <a:noFill/>
                </a:uFill>
                <a:hlinkClick r:id="rId5">
                  <a:extLst>
                    <a:ext uri="{A12FA001-AC4F-418D-AE19-62706E023703}">
                      <ahyp:hlinkClr val="tx"/>
                    </a:ext>
                  </a:extLst>
                </a:hlinkClick>
              </a:rPr>
              <a:t>wiki</a:t>
            </a:r>
            <a:r>
              <a:rPr lang="de-DE" sz="1050">
                <a:solidFill>
                  <a:srgbClr val="202122"/>
                </a:solidFill>
                <a:highlight>
                  <a:srgbClr val="FFFFFF"/>
                </a:highlight>
              </a:rPr>
              <a:t>, 90% of the participants of a community only consume content, 9% of the participants change or update content, and 1% of the participants add content. (https://en.wikipedia.org/wiki/1%25_rule_(Internet_culture)</a:t>
            </a:r>
            <a:endParaRPr>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pic>
        <p:nvPicPr>
          <p:cNvPr id="866" name="Google Shape;866;p106"/>
          <p:cNvPicPr preferRelativeResize="0"/>
          <p:nvPr/>
        </p:nvPicPr>
        <p:blipFill rotWithShape="1">
          <a:blip r:embed="rId3">
            <a:alphaModFix/>
          </a:blip>
          <a:srcRect b="0" l="0" r="0" t="6252"/>
          <a:stretch/>
        </p:blipFill>
        <p:spPr>
          <a:xfrm>
            <a:off x="0" y="1300649"/>
            <a:ext cx="9144000" cy="5557474"/>
          </a:xfrm>
          <a:prstGeom prst="rect">
            <a:avLst/>
          </a:prstGeom>
          <a:noFill/>
          <a:ln>
            <a:noFill/>
          </a:ln>
        </p:spPr>
      </p:pic>
      <p:sp>
        <p:nvSpPr>
          <p:cNvPr id="867" name="Google Shape;867;p106"/>
          <p:cNvSpPr txBox="1"/>
          <p:nvPr>
            <p:ph idx="2" type="body"/>
          </p:nvPr>
        </p:nvSpPr>
        <p:spPr>
          <a:xfrm>
            <a:off x="284699" y="790495"/>
            <a:ext cx="7632900" cy="576000"/>
          </a:xfrm>
          <a:prstGeom prst="rect">
            <a:avLst/>
          </a:prstGeom>
        </p:spPr>
        <p:txBody>
          <a:bodyPr anchorCtr="0" anchor="ctr" bIns="45700" lIns="91425" spcFirstLastPara="1" rIns="91425" wrap="square" tIns="45700">
            <a:noAutofit/>
          </a:bodyPr>
          <a:lstStyle/>
          <a:p>
            <a:pPr indent="0" lvl="0" marL="0" rtl="0" algn="l">
              <a:lnSpc>
                <a:spcPct val="105882"/>
              </a:lnSpc>
              <a:spcBef>
                <a:spcPts val="0"/>
              </a:spcBef>
              <a:spcAft>
                <a:spcPts val="900"/>
              </a:spcAft>
              <a:buNone/>
            </a:pPr>
            <a:r>
              <a:rPr lang="de-DE" sz="1500">
                <a:solidFill>
                  <a:srgbClr val="222222"/>
                </a:solidFill>
                <a:highlight>
                  <a:srgbClr val="FFFFFF"/>
                </a:highlight>
                <a:latin typeface="Lato"/>
                <a:ea typeface="Lato"/>
                <a:cs typeface="Lato"/>
                <a:sym typeface="Lato"/>
              </a:rPr>
              <a:t>Most active users (top 50) ranked by posts and likes received</a:t>
            </a:r>
            <a:endParaRPr/>
          </a:p>
        </p:txBody>
      </p:sp>
      <p:sp>
        <p:nvSpPr>
          <p:cNvPr id="868" name="Google Shape;868;p106"/>
          <p:cNvSpPr txBox="1"/>
          <p:nvPr>
            <p:ph idx="12" type="sldNum"/>
          </p:nvPr>
        </p:nvSpPr>
        <p:spPr>
          <a:xfrm>
            <a:off x="8556784" y="63331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
        <p:nvSpPr>
          <p:cNvPr id="869" name="Google Shape;869;p106"/>
          <p:cNvSpPr txBox="1"/>
          <p:nvPr/>
        </p:nvSpPr>
        <p:spPr>
          <a:xfrm>
            <a:off x="5818625" y="3117275"/>
            <a:ext cx="2923800" cy="36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600">
                <a:latin typeface="Calibri"/>
                <a:ea typeface="Calibri"/>
                <a:cs typeface="Calibri"/>
                <a:sym typeface="Calibri"/>
              </a:rPr>
              <a:t>All “top 10” most active users (all time, since 2011) are male users.</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de-DE" sz="1600">
                <a:latin typeface="Calibri"/>
                <a:ea typeface="Calibri"/>
                <a:cs typeface="Calibri"/>
                <a:sym typeface="Calibri"/>
              </a:rPr>
              <a:t>Five of them have stopped since about 2018 or slowed down significantly (Mughal, Joe, AquaVerde, Christoph, Florian).</a:t>
            </a:r>
            <a:endParaRPr sz="16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de-DE">
                <a:latin typeface="Calibri"/>
                <a:ea typeface="Calibri"/>
                <a:cs typeface="Calibri"/>
                <a:sym typeface="Calibri"/>
              </a:rPr>
              <a:t>Source: </a:t>
            </a:r>
            <a:r>
              <a:rPr lang="de-DE" u="sng">
                <a:solidFill>
                  <a:schemeClr val="hlink"/>
                </a:solidFill>
                <a:latin typeface="Calibri"/>
                <a:ea typeface="Calibri"/>
                <a:cs typeface="Calibri"/>
                <a:sym typeface="Calibri"/>
                <a:hlinkClick r:id="rId4"/>
              </a:rPr>
              <a:t>https://forum.susana.org/forum/statistics?statsview=3</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de-DE">
                <a:latin typeface="Calibri"/>
                <a:ea typeface="Calibri"/>
                <a:cs typeface="Calibri"/>
                <a:sym typeface="Calibri"/>
              </a:rPr>
              <a:t>Elisabeth’s posts not shown here (they are 3142) because she has been main moderator from 2011 until now</a:t>
            </a:r>
            <a:endParaRPr>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07"/>
          <p:cNvSpPr txBox="1"/>
          <p:nvPr>
            <p:ph idx="2" type="body"/>
          </p:nvPr>
        </p:nvSpPr>
        <p:spPr>
          <a:xfrm>
            <a:off x="1347423" y="2267003"/>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5</a:t>
            </a:r>
            <a:r>
              <a:rPr lang="de-DE" sz="2800"/>
              <a:t>. </a:t>
            </a:r>
            <a:r>
              <a:rPr lang="de-DE"/>
              <a:t>Plans and conversations</a:t>
            </a:r>
            <a:r>
              <a:rPr lang="de-DE" sz="2800"/>
              <a:t> </a:t>
            </a:r>
            <a:r>
              <a:rPr lang="de-DE" sz="2800"/>
              <a:t>about</a:t>
            </a:r>
            <a:r>
              <a:rPr lang="de-DE" sz="2800"/>
              <a:t> the future </a:t>
            </a:r>
            <a:endParaRPr sz="2800"/>
          </a:p>
          <a:p>
            <a:pPr indent="-228600" lvl="0" marL="914400" marR="0" rtl="0" algn="l">
              <a:lnSpc>
                <a:spcPct val="100000"/>
              </a:lnSpc>
              <a:spcBef>
                <a:spcPts val="560"/>
              </a:spcBef>
              <a:spcAft>
                <a:spcPts val="0"/>
              </a:spcAft>
              <a:buClr>
                <a:schemeClr val="folHlink"/>
              </a:buClr>
              <a:buSzPts val="3360"/>
              <a:buFont typeface="Times"/>
              <a:buNone/>
            </a:pPr>
            <a:r>
              <a:rPr lang="de-DE" sz="2800"/>
              <a:t>of the SuSanA Forum</a:t>
            </a:r>
            <a:endParaRPr/>
          </a:p>
          <a:p>
            <a:pPr indent="-228600" lvl="0" marL="457200" marR="0" rtl="0" algn="l">
              <a:lnSpc>
                <a:spcPct val="100000"/>
              </a:lnSpc>
              <a:spcBef>
                <a:spcPts val="560"/>
              </a:spcBef>
              <a:spcAft>
                <a:spcPts val="0"/>
              </a:spcAft>
              <a:buClr>
                <a:schemeClr val="folHlink"/>
              </a:buClr>
              <a:buSzPts val="3360"/>
              <a:buFont typeface="Times"/>
              <a:buNone/>
            </a:pPr>
            <a:r>
              <a:t/>
            </a:r>
            <a:endParaRPr sz="2800"/>
          </a:p>
        </p:txBody>
      </p:sp>
      <p:sp>
        <p:nvSpPr>
          <p:cNvPr id="875" name="Google Shape;875;p107"/>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
        <p:nvSpPr>
          <p:cNvPr id="876" name="Google Shape;876;p107"/>
          <p:cNvSpPr txBox="1"/>
          <p:nvPr/>
        </p:nvSpPr>
        <p:spPr>
          <a:xfrm>
            <a:off x="1612375" y="3891225"/>
            <a:ext cx="6524700" cy="7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sz="1600">
                <a:latin typeface="Calibri"/>
                <a:ea typeface="Calibri"/>
                <a:cs typeface="Calibri"/>
                <a:sym typeface="Calibri"/>
              </a:rPr>
              <a:t>See full discussion here: </a:t>
            </a:r>
            <a:r>
              <a:rPr lang="de-DE" sz="1600" u="sng">
                <a:solidFill>
                  <a:schemeClr val="hlink"/>
                </a:solidFill>
                <a:latin typeface="Calibri"/>
                <a:ea typeface="Calibri"/>
                <a:cs typeface="Calibri"/>
                <a:sym typeface="Calibri"/>
                <a:hlinkClick r:id="rId3"/>
              </a:rPr>
              <a:t>https://forum.susana.org/10-announcements-regarding-susana/24266-the-discussion-forum-survey-results-latest-developments-and-discussions-about-the-future</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sp>
        <p:nvSpPr>
          <p:cNvPr id="877" name="Google Shape;877;p107"/>
          <p:cNvSpPr txBox="1"/>
          <p:nvPr/>
        </p:nvSpPr>
        <p:spPr>
          <a:xfrm>
            <a:off x="542725" y="1203850"/>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u="sng">
                <a:solidFill>
                  <a:schemeClr val="hlink"/>
                </a:solidFill>
                <a:latin typeface="Calibri"/>
                <a:ea typeface="Calibri"/>
                <a:cs typeface="Calibri"/>
                <a:sym typeface="Calibri"/>
                <a:hlinkClick action="ppaction://hlinksldjump" r:id="rId4"/>
              </a:rPr>
              <a:t>back</a:t>
            </a:r>
            <a:endParaRPr>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08"/>
          <p:cNvSpPr txBox="1"/>
          <p:nvPr>
            <p:ph idx="1" type="body"/>
          </p:nvPr>
        </p:nvSpPr>
        <p:spPr>
          <a:xfrm>
            <a:off x="1187624" y="1929408"/>
            <a:ext cx="7632900" cy="4608600"/>
          </a:xfrm>
          <a:prstGeom prst="rect">
            <a:avLst/>
          </a:prstGeom>
          <a:noFill/>
          <a:ln>
            <a:noFill/>
          </a:ln>
        </p:spPr>
        <p:txBody>
          <a:bodyPr anchorCtr="0" anchor="t" bIns="45700" lIns="91425" spcFirstLastPara="1" rIns="91425" wrap="square" tIns="45700">
            <a:noAutofit/>
          </a:bodyPr>
          <a:lstStyle/>
          <a:p>
            <a:pPr indent="-330200" lvl="0" marL="457200" rtl="0" algn="just">
              <a:lnSpc>
                <a:spcPct val="100000"/>
              </a:lnSpc>
              <a:spcBef>
                <a:spcPts val="0"/>
              </a:spcBef>
              <a:spcAft>
                <a:spcPts val="0"/>
              </a:spcAft>
              <a:buSzPts val="1600"/>
              <a:buFont typeface="Arial"/>
              <a:buAutoNum type="arabicPeriod"/>
            </a:pPr>
            <a:r>
              <a:rPr lang="de-DE" sz="1600">
                <a:latin typeface="Arial"/>
                <a:ea typeface="Arial"/>
                <a:cs typeface="Arial"/>
                <a:sym typeface="Arial"/>
              </a:rPr>
              <a:t>Set ourselves membership </a:t>
            </a:r>
            <a:r>
              <a:rPr b="1" lang="de-DE" sz="1600">
                <a:latin typeface="Arial"/>
                <a:ea typeface="Arial"/>
                <a:cs typeface="Arial"/>
                <a:sym typeface="Arial"/>
              </a:rPr>
              <a:t>targets</a:t>
            </a:r>
            <a:r>
              <a:rPr lang="de-DE" sz="1600">
                <a:latin typeface="Arial"/>
                <a:ea typeface="Arial"/>
                <a:cs typeface="Arial"/>
                <a:sym typeface="Arial"/>
              </a:rPr>
              <a:t> for the future (how to achieve this?):</a:t>
            </a:r>
            <a:endParaRPr sz="1600">
              <a:latin typeface="Arial"/>
              <a:ea typeface="Arial"/>
              <a:cs typeface="Arial"/>
              <a:sym typeface="Arial"/>
            </a:endParaRPr>
          </a:p>
          <a:p>
            <a:pPr indent="-330200" lvl="1" marL="914400" rtl="0" algn="just">
              <a:lnSpc>
                <a:spcPct val="100000"/>
              </a:lnSpc>
              <a:spcBef>
                <a:spcPts val="0"/>
              </a:spcBef>
              <a:spcAft>
                <a:spcPts val="0"/>
              </a:spcAft>
              <a:buSzPts val="1600"/>
              <a:buFont typeface="Arial"/>
              <a:buChar char="⮚"/>
            </a:pPr>
            <a:r>
              <a:rPr lang="de-DE" sz="1600">
                <a:latin typeface="Arial"/>
                <a:ea typeface="Arial"/>
                <a:cs typeface="Arial"/>
                <a:sym typeface="Arial"/>
              </a:rPr>
              <a:t>increase %-age of female SuSanA members from currently 36% to 50%. </a:t>
            </a:r>
            <a:endParaRPr sz="1600">
              <a:latin typeface="Arial"/>
              <a:ea typeface="Arial"/>
              <a:cs typeface="Arial"/>
              <a:sym typeface="Arial"/>
            </a:endParaRPr>
          </a:p>
          <a:p>
            <a:pPr indent="-330200" lvl="1" marL="914400" marR="0" rtl="0" algn="just">
              <a:lnSpc>
                <a:spcPct val="100000"/>
              </a:lnSpc>
              <a:spcBef>
                <a:spcPts val="0"/>
              </a:spcBef>
              <a:spcAft>
                <a:spcPts val="0"/>
              </a:spcAft>
              <a:buSzPts val="1600"/>
              <a:buFont typeface="Arial"/>
              <a:buChar char="⮚"/>
            </a:pPr>
            <a:r>
              <a:rPr lang="de-DE" sz="1600">
                <a:latin typeface="Arial"/>
                <a:ea typeface="Arial"/>
                <a:cs typeface="Arial"/>
                <a:sym typeface="Arial"/>
              </a:rPr>
              <a:t>increase %-age of members from Global South from currently 67</a:t>
            </a:r>
            <a:r>
              <a:rPr lang="de-DE" sz="1600">
                <a:latin typeface="Arial"/>
                <a:ea typeface="Arial"/>
                <a:cs typeface="Arial"/>
                <a:sym typeface="Arial"/>
              </a:rPr>
              <a:t>% to 80%.</a:t>
            </a:r>
            <a:endParaRPr sz="1600">
              <a:latin typeface="Arial"/>
              <a:ea typeface="Arial"/>
              <a:cs typeface="Arial"/>
              <a:sym typeface="Arial"/>
            </a:endParaRPr>
          </a:p>
          <a:p>
            <a:pPr indent="-330200" lvl="0" marL="457200" rtl="0" algn="just">
              <a:lnSpc>
                <a:spcPct val="100000"/>
              </a:lnSpc>
              <a:spcBef>
                <a:spcPts val="0"/>
              </a:spcBef>
              <a:spcAft>
                <a:spcPts val="0"/>
              </a:spcAft>
              <a:buSzPts val="1600"/>
              <a:buFont typeface="Arial"/>
              <a:buAutoNum type="arabicPeriod"/>
            </a:pPr>
            <a:r>
              <a:rPr lang="de-DE" sz="1600">
                <a:latin typeface="Arial"/>
                <a:ea typeface="Arial"/>
                <a:cs typeface="Arial"/>
                <a:sym typeface="Arial"/>
              </a:rPr>
              <a:t>Set ourselves targets with regards to who posts </a:t>
            </a:r>
            <a:r>
              <a:rPr lang="de-DE" sz="1600">
                <a:latin typeface="Arial"/>
                <a:ea typeface="Arial"/>
                <a:cs typeface="Arial"/>
                <a:sym typeface="Arial"/>
              </a:rPr>
              <a:t>(how to achieve this?)</a:t>
            </a:r>
            <a:r>
              <a:rPr lang="de-DE" sz="1600">
                <a:latin typeface="Arial"/>
                <a:ea typeface="Arial"/>
                <a:cs typeface="Arial"/>
                <a:sym typeface="Arial"/>
              </a:rPr>
              <a:t>:</a:t>
            </a:r>
            <a:endParaRPr sz="1600">
              <a:latin typeface="Arial"/>
              <a:ea typeface="Arial"/>
              <a:cs typeface="Arial"/>
              <a:sym typeface="Arial"/>
            </a:endParaRPr>
          </a:p>
          <a:p>
            <a:pPr indent="-330200" lvl="1" marL="914400" rtl="0" algn="just">
              <a:lnSpc>
                <a:spcPct val="100000"/>
              </a:lnSpc>
              <a:spcBef>
                <a:spcPts val="0"/>
              </a:spcBef>
              <a:spcAft>
                <a:spcPts val="0"/>
              </a:spcAft>
              <a:buSzPts val="1600"/>
              <a:buFont typeface="Arial"/>
              <a:buChar char="⮚"/>
            </a:pPr>
            <a:r>
              <a:rPr lang="de-DE" sz="1600">
                <a:latin typeface="Arial"/>
                <a:ea typeface="Arial"/>
                <a:cs typeface="Arial"/>
                <a:sym typeface="Arial"/>
              </a:rPr>
              <a:t>increase %-age of posts by females from currently 41% to around 50%.</a:t>
            </a:r>
            <a:endParaRPr sz="1600">
              <a:latin typeface="Arial"/>
              <a:ea typeface="Arial"/>
              <a:cs typeface="Arial"/>
              <a:sym typeface="Arial"/>
            </a:endParaRPr>
          </a:p>
          <a:p>
            <a:pPr indent="-330200" lvl="1" marL="914400" rtl="0" algn="just">
              <a:lnSpc>
                <a:spcPct val="100000"/>
              </a:lnSpc>
              <a:spcBef>
                <a:spcPts val="0"/>
              </a:spcBef>
              <a:spcAft>
                <a:spcPts val="0"/>
              </a:spcAft>
              <a:buSzPts val="1600"/>
              <a:buFont typeface="Arial"/>
              <a:buChar char="⮚"/>
            </a:pPr>
            <a:r>
              <a:rPr lang="de-DE" sz="1600">
                <a:latin typeface="Arial"/>
                <a:ea typeface="Arial"/>
                <a:cs typeface="Arial"/>
                <a:sym typeface="Arial"/>
              </a:rPr>
              <a:t>increase %-age of posts by members from Global South from currently 33% to around 80%.</a:t>
            </a:r>
            <a:endParaRPr sz="1600">
              <a:latin typeface="Arial"/>
              <a:ea typeface="Arial"/>
              <a:cs typeface="Arial"/>
              <a:sym typeface="Arial"/>
            </a:endParaRPr>
          </a:p>
          <a:p>
            <a:pPr indent="-330200" lvl="1" marL="914400" rtl="0" algn="l">
              <a:spcBef>
                <a:spcPts val="300"/>
              </a:spcBef>
              <a:spcAft>
                <a:spcPts val="0"/>
              </a:spcAft>
              <a:buSzPts val="1600"/>
              <a:buFont typeface="Arial"/>
              <a:buChar char="⮚"/>
            </a:pPr>
            <a:r>
              <a:rPr lang="de-DE" sz="1600">
                <a:latin typeface="Arial"/>
                <a:ea typeface="Arial"/>
                <a:cs typeface="Arial"/>
                <a:sym typeface="Arial"/>
              </a:rPr>
              <a:t>Reduce the</a:t>
            </a:r>
            <a:r>
              <a:rPr lang="de-DE" sz="1600">
                <a:latin typeface="Arial"/>
                <a:ea typeface="Arial"/>
                <a:cs typeface="Arial"/>
                <a:sym typeface="Arial"/>
              </a:rPr>
              <a:t> %-age of posts by moderators from currently 28%</a:t>
            </a:r>
            <a:r>
              <a:rPr lang="de-DE" sz="1600">
                <a:latin typeface="Arial"/>
                <a:ea typeface="Arial"/>
                <a:cs typeface="Arial"/>
                <a:sym typeface="Arial"/>
              </a:rPr>
              <a:t> to 20% (or allow higher values if moderators are from Global South?).</a:t>
            </a:r>
            <a:endParaRPr sz="1600">
              <a:latin typeface="Arial"/>
              <a:ea typeface="Arial"/>
              <a:cs typeface="Arial"/>
              <a:sym typeface="Arial"/>
            </a:endParaRPr>
          </a:p>
          <a:p>
            <a:pPr indent="-330200" lvl="0" marL="457200" rtl="0" algn="just">
              <a:lnSpc>
                <a:spcPct val="100000"/>
              </a:lnSpc>
              <a:spcBef>
                <a:spcPts val="0"/>
              </a:spcBef>
              <a:spcAft>
                <a:spcPts val="0"/>
              </a:spcAft>
              <a:buSzPts val="1600"/>
              <a:buFont typeface="Arial"/>
              <a:buAutoNum type="arabicPeriod"/>
            </a:pPr>
            <a:r>
              <a:rPr lang="de-DE" sz="1600">
                <a:latin typeface="Arial"/>
                <a:ea typeface="Arial"/>
                <a:cs typeface="Arial"/>
                <a:sym typeface="Arial"/>
              </a:rPr>
              <a:t>Conceptualise which </a:t>
            </a:r>
            <a:r>
              <a:rPr b="1" lang="de-DE" sz="1600">
                <a:latin typeface="Arial"/>
                <a:ea typeface="Arial"/>
                <a:cs typeface="Arial"/>
                <a:sym typeface="Arial"/>
              </a:rPr>
              <a:t>new categories or sub-categories</a:t>
            </a:r>
            <a:r>
              <a:rPr lang="de-DE" sz="1600">
                <a:latin typeface="Arial"/>
                <a:ea typeface="Arial"/>
                <a:cs typeface="Arial"/>
                <a:sym typeface="Arial"/>
              </a:rPr>
              <a:t> should be created and how they would be supported and moderated. Investigate any overlapping topics with RWSN such as water supply, hygiene, handwashing and “leaving no one behind”. </a:t>
            </a:r>
            <a:endParaRPr sz="1600">
              <a:latin typeface="Arial"/>
              <a:ea typeface="Arial"/>
              <a:cs typeface="Arial"/>
              <a:sym typeface="Arial"/>
            </a:endParaRPr>
          </a:p>
          <a:p>
            <a:pPr indent="-228600" lvl="0" marL="457200" rtl="0" algn="l">
              <a:lnSpc>
                <a:spcPct val="90000"/>
              </a:lnSpc>
              <a:spcBef>
                <a:spcPts val="300"/>
              </a:spcBef>
              <a:spcAft>
                <a:spcPts val="0"/>
              </a:spcAft>
              <a:buClr>
                <a:schemeClr val="dk1"/>
              </a:buClr>
              <a:buSzPts val="2000"/>
              <a:buFont typeface="Noto Sans Symbols"/>
              <a:buNone/>
            </a:pPr>
            <a:r>
              <a:t/>
            </a:r>
            <a:endParaRPr sz="1800"/>
          </a:p>
          <a:p>
            <a:pPr indent="-228600" lvl="0" marL="457200" rtl="0" algn="l">
              <a:lnSpc>
                <a:spcPct val="90000"/>
              </a:lnSpc>
              <a:spcBef>
                <a:spcPts val="300"/>
              </a:spcBef>
              <a:spcAft>
                <a:spcPts val="0"/>
              </a:spcAft>
              <a:buClr>
                <a:schemeClr val="dk1"/>
              </a:buClr>
              <a:buSzPts val="2000"/>
              <a:buFont typeface="Noto Sans Symbols"/>
              <a:buNone/>
            </a:pPr>
            <a:r>
              <a:t/>
            </a:r>
            <a:endParaRPr sz="1800"/>
          </a:p>
          <a:p>
            <a:pPr indent="0" lvl="0" marL="0" rtl="0" algn="l">
              <a:lnSpc>
                <a:spcPct val="90000"/>
              </a:lnSpc>
              <a:spcBef>
                <a:spcPts val="300"/>
              </a:spcBef>
              <a:spcAft>
                <a:spcPts val="0"/>
              </a:spcAft>
              <a:buNone/>
            </a:pPr>
            <a:r>
              <a:t/>
            </a:r>
            <a:endParaRPr/>
          </a:p>
        </p:txBody>
      </p:sp>
      <p:sp>
        <p:nvSpPr>
          <p:cNvPr id="883" name="Google Shape;883;p108"/>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Our reactions to the results of the survey and member analysis (1): </a:t>
            </a:r>
            <a:endParaRPr/>
          </a:p>
        </p:txBody>
      </p:sp>
      <p:sp>
        <p:nvSpPr>
          <p:cNvPr id="884" name="Google Shape;884;p108"/>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09"/>
          <p:cNvSpPr txBox="1"/>
          <p:nvPr>
            <p:ph idx="1" type="body"/>
          </p:nvPr>
        </p:nvSpPr>
        <p:spPr>
          <a:xfrm>
            <a:off x="1187624" y="1929408"/>
            <a:ext cx="7632900" cy="4608600"/>
          </a:xfrm>
          <a:prstGeom prst="rect">
            <a:avLst/>
          </a:prstGeom>
          <a:noFill/>
          <a:ln>
            <a:noFill/>
          </a:ln>
        </p:spPr>
        <p:txBody>
          <a:bodyPr anchorCtr="0" anchor="t" bIns="45700" lIns="91425" spcFirstLastPara="1" rIns="91425" wrap="square" tIns="45700">
            <a:noAutofit/>
          </a:bodyPr>
          <a:lstStyle/>
          <a:p>
            <a:pPr indent="-330200" lvl="0" marL="457200" rtl="0" algn="just">
              <a:lnSpc>
                <a:spcPct val="100000"/>
              </a:lnSpc>
              <a:spcBef>
                <a:spcPts val="0"/>
              </a:spcBef>
              <a:spcAft>
                <a:spcPts val="0"/>
              </a:spcAft>
              <a:buSzPts val="1600"/>
              <a:buFont typeface="Arial"/>
              <a:buAutoNum type="arabicPeriod" startAt="4"/>
            </a:pPr>
            <a:r>
              <a:rPr lang="de-DE" sz="1600">
                <a:latin typeface="Arial"/>
                <a:ea typeface="Arial"/>
                <a:cs typeface="Arial"/>
                <a:sym typeface="Arial"/>
              </a:rPr>
              <a:t>Investigate how to recommend SuSanA and the Discussion Forum as a</a:t>
            </a:r>
            <a:r>
              <a:rPr b="1" lang="de-DE" sz="1600">
                <a:latin typeface="Arial"/>
                <a:ea typeface="Arial"/>
                <a:cs typeface="Arial"/>
                <a:sym typeface="Arial"/>
              </a:rPr>
              <a:t> knowledge management tool into institutions </a:t>
            </a:r>
            <a:r>
              <a:rPr lang="de-DE" sz="1600">
                <a:latin typeface="Arial"/>
                <a:ea typeface="Arial"/>
                <a:cs typeface="Arial"/>
                <a:sym typeface="Arial"/>
              </a:rPr>
              <a:t>in Southern Africa. </a:t>
            </a:r>
            <a:r>
              <a:rPr lang="de-DE" sz="1600">
                <a:latin typeface="Arial"/>
                <a:ea typeface="Arial"/>
                <a:cs typeface="Arial"/>
                <a:sym typeface="Arial"/>
              </a:rPr>
              <a:t>We will plan some pilot activities with institutions in Zambia</a:t>
            </a:r>
            <a:r>
              <a:rPr lang="de-DE" sz="1600">
                <a:latin typeface="Arial"/>
                <a:ea typeface="Arial"/>
                <a:cs typeface="Arial"/>
                <a:sym typeface="Arial"/>
              </a:rPr>
              <a:t>. </a:t>
            </a:r>
            <a:endParaRPr sz="1600">
              <a:latin typeface="Arial"/>
              <a:ea typeface="Arial"/>
              <a:cs typeface="Arial"/>
              <a:sym typeface="Arial"/>
            </a:endParaRPr>
          </a:p>
          <a:p>
            <a:pPr indent="-330200" lvl="0" marL="457200" rtl="0" algn="just">
              <a:lnSpc>
                <a:spcPct val="100000"/>
              </a:lnSpc>
              <a:spcBef>
                <a:spcPts val="0"/>
              </a:spcBef>
              <a:spcAft>
                <a:spcPts val="0"/>
              </a:spcAft>
              <a:buSzPts val="1600"/>
              <a:buFont typeface="Arial"/>
              <a:buAutoNum type="arabicPeriod" startAt="4"/>
            </a:pPr>
            <a:r>
              <a:rPr lang="de-DE" sz="1600">
                <a:latin typeface="Arial"/>
                <a:ea typeface="Arial"/>
                <a:cs typeface="Arial"/>
                <a:sym typeface="Arial"/>
              </a:rPr>
              <a:t>Investigate </a:t>
            </a:r>
            <a:r>
              <a:rPr b="1" lang="de-DE" sz="1600">
                <a:latin typeface="Arial"/>
                <a:ea typeface="Arial"/>
                <a:cs typeface="Arial"/>
                <a:sym typeface="Arial"/>
              </a:rPr>
              <a:t>social media marketing opportunities</a:t>
            </a:r>
            <a:r>
              <a:rPr lang="de-DE" sz="1600">
                <a:latin typeface="Arial"/>
                <a:ea typeface="Arial"/>
                <a:cs typeface="Arial"/>
                <a:sym typeface="Arial"/>
              </a:rPr>
              <a:t>, e.g.</a:t>
            </a:r>
            <a:endParaRPr sz="1600">
              <a:latin typeface="Arial"/>
              <a:ea typeface="Arial"/>
              <a:cs typeface="Arial"/>
              <a:sym typeface="Arial"/>
            </a:endParaRPr>
          </a:p>
          <a:p>
            <a:pPr indent="-330200" lvl="1" marL="914400" rtl="0" algn="just">
              <a:lnSpc>
                <a:spcPct val="100000"/>
              </a:lnSpc>
              <a:spcBef>
                <a:spcPts val="0"/>
              </a:spcBef>
              <a:spcAft>
                <a:spcPts val="0"/>
              </a:spcAft>
              <a:buSzPts val="1600"/>
              <a:buFont typeface="Arial"/>
              <a:buChar char="⮚"/>
            </a:pPr>
            <a:r>
              <a:rPr lang="de-DE" sz="1600">
                <a:latin typeface="Arial"/>
                <a:ea typeface="Arial"/>
                <a:cs typeface="Arial"/>
                <a:sym typeface="Arial"/>
              </a:rPr>
              <a:t>emerging tools that are being used widely by practitioners in developing countries, for example Whatsapp groups, LinkedIn. </a:t>
            </a:r>
            <a:endParaRPr sz="1600">
              <a:latin typeface="Arial"/>
              <a:ea typeface="Arial"/>
              <a:cs typeface="Arial"/>
              <a:sym typeface="Arial"/>
            </a:endParaRPr>
          </a:p>
          <a:p>
            <a:pPr indent="-330200" lvl="1" marL="914400" rtl="0" algn="just">
              <a:lnSpc>
                <a:spcPct val="100000"/>
              </a:lnSpc>
              <a:spcBef>
                <a:spcPts val="0"/>
              </a:spcBef>
              <a:spcAft>
                <a:spcPts val="0"/>
              </a:spcAft>
              <a:buSzPts val="1600"/>
              <a:buFont typeface="Arial"/>
              <a:buChar char="⮚"/>
            </a:pPr>
            <a:r>
              <a:rPr lang="de-DE" sz="1600">
                <a:latin typeface="Arial"/>
                <a:ea typeface="Arial"/>
                <a:cs typeface="Arial"/>
                <a:sym typeface="Arial"/>
              </a:rPr>
              <a:t>a Whatsapp group, Telegram group or Slack channel to deepen the engagement of SuSanA members with the discussion forum. They might build a community feeling and be more inviting to those users who do a lot of their work from mobile phones.</a:t>
            </a:r>
            <a:endParaRPr sz="1600">
              <a:latin typeface="Arial"/>
              <a:ea typeface="Arial"/>
              <a:cs typeface="Arial"/>
              <a:sym typeface="Arial"/>
            </a:endParaRPr>
          </a:p>
          <a:p>
            <a:pPr indent="-330200" lvl="0" marL="457200" rtl="0" algn="just">
              <a:lnSpc>
                <a:spcPct val="100000"/>
              </a:lnSpc>
              <a:spcBef>
                <a:spcPts val="0"/>
              </a:spcBef>
              <a:spcAft>
                <a:spcPts val="0"/>
              </a:spcAft>
              <a:buSzPts val="1600"/>
              <a:buFont typeface="Arial"/>
              <a:buAutoNum type="arabicPeriod" startAt="4"/>
            </a:pPr>
            <a:r>
              <a:rPr lang="de-DE" sz="1600">
                <a:latin typeface="Arial"/>
                <a:ea typeface="Arial"/>
                <a:cs typeface="Arial"/>
                <a:sym typeface="Arial"/>
              </a:rPr>
              <a:t>Analyse implications, pros and cons of a </a:t>
            </a:r>
            <a:r>
              <a:rPr b="1" lang="de-DE" sz="1600">
                <a:latin typeface="Arial"/>
                <a:ea typeface="Arial"/>
                <a:cs typeface="Arial"/>
                <a:sym typeface="Arial"/>
              </a:rPr>
              <a:t>password-less social media login</a:t>
            </a:r>
            <a:r>
              <a:rPr lang="de-DE" sz="1600">
                <a:latin typeface="Arial"/>
                <a:ea typeface="Arial"/>
                <a:cs typeface="Arial"/>
                <a:sym typeface="Arial"/>
              </a:rPr>
              <a:t> (e.g. logging in with one’s gmail address). Such a system would likely mean decoupling SuSanA membership from discussion forum membership and would therefore require in-depth discussions before it is adopted.	</a:t>
            </a:r>
            <a:endParaRPr sz="1600">
              <a:latin typeface="Arial"/>
              <a:ea typeface="Arial"/>
              <a:cs typeface="Arial"/>
              <a:sym typeface="Arial"/>
            </a:endParaRPr>
          </a:p>
          <a:p>
            <a:pPr indent="-228600" lvl="0" marL="457200" rtl="0" algn="l">
              <a:lnSpc>
                <a:spcPct val="90000"/>
              </a:lnSpc>
              <a:spcBef>
                <a:spcPts val="300"/>
              </a:spcBef>
              <a:spcAft>
                <a:spcPts val="0"/>
              </a:spcAft>
              <a:buClr>
                <a:schemeClr val="dk1"/>
              </a:buClr>
              <a:buSzPts val="2000"/>
              <a:buFont typeface="Noto Sans Symbols"/>
              <a:buNone/>
            </a:pPr>
            <a:r>
              <a:t/>
            </a:r>
            <a:endParaRPr sz="1600"/>
          </a:p>
          <a:p>
            <a:pPr indent="-228600" lvl="0" marL="457200" rtl="0" algn="l">
              <a:lnSpc>
                <a:spcPct val="90000"/>
              </a:lnSpc>
              <a:spcBef>
                <a:spcPts val="300"/>
              </a:spcBef>
              <a:spcAft>
                <a:spcPts val="0"/>
              </a:spcAft>
              <a:buClr>
                <a:schemeClr val="dk1"/>
              </a:buClr>
              <a:buSzPts val="2000"/>
              <a:buFont typeface="Noto Sans Symbols"/>
              <a:buNone/>
            </a:pPr>
            <a:r>
              <a:t/>
            </a:r>
            <a:endParaRPr sz="1600"/>
          </a:p>
          <a:p>
            <a:pPr indent="0" lvl="0" marL="0" rtl="0" algn="l">
              <a:lnSpc>
                <a:spcPct val="90000"/>
              </a:lnSpc>
              <a:spcBef>
                <a:spcPts val="300"/>
              </a:spcBef>
              <a:spcAft>
                <a:spcPts val="0"/>
              </a:spcAft>
              <a:buNone/>
            </a:pPr>
            <a:r>
              <a:t/>
            </a:r>
            <a:endParaRPr sz="1600"/>
          </a:p>
        </p:txBody>
      </p:sp>
      <p:sp>
        <p:nvSpPr>
          <p:cNvPr id="890" name="Google Shape;890;p109"/>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Our reactions to the results of the survey and member analysis (2): </a:t>
            </a:r>
            <a:endParaRPr/>
          </a:p>
        </p:txBody>
      </p:sp>
      <p:sp>
        <p:nvSpPr>
          <p:cNvPr id="891" name="Google Shape;891;p109"/>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10"/>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Q19: What do you like the most about the SuSanA discussion forum? </a:t>
            </a:r>
            <a:endParaRPr sz="1400"/>
          </a:p>
        </p:txBody>
      </p:sp>
      <p:sp>
        <p:nvSpPr>
          <p:cNvPr id="897" name="Google Shape;897;p110"/>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graphicFrame>
        <p:nvGraphicFramePr>
          <p:cNvPr id="898" name="Google Shape;898;p110"/>
          <p:cNvGraphicFramePr/>
          <p:nvPr/>
        </p:nvGraphicFramePr>
        <p:xfrm>
          <a:off x="861850" y="1771700"/>
          <a:ext cx="3000000" cy="3000000"/>
        </p:xfrm>
        <a:graphic>
          <a:graphicData uri="http://schemas.openxmlformats.org/drawingml/2006/table">
            <a:tbl>
              <a:tblPr>
                <a:noFill/>
                <a:tableStyleId>{4AF9D9B5-3E43-441B-B4F4-7D2C2BBB8671}</a:tableStyleId>
              </a:tblPr>
              <a:tblGrid>
                <a:gridCol w="6217075"/>
                <a:gridCol w="1325625"/>
              </a:tblGrid>
              <a:tr h="342900">
                <a:tc>
                  <a:txBody>
                    <a:bodyPr/>
                    <a:lstStyle/>
                    <a:p>
                      <a:pPr indent="0" lvl="0" marL="0" rtl="0" algn="ctr">
                        <a:lnSpc>
                          <a:spcPct val="115000"/>
                        </a:lnSpc>
                        <a:spcBef>
                          <a:spcPts val="0"/>
                        </a:spcBef>
                        <a:spcAft>
                          <a:spcPts val="0"/>
                        </a:spcAft>
                        <a:buNone/>
                      </a:pPr>
                      <a:r>
                        <a:rPr lang="de-DE" sz="2000"/>
                        <a:t>Strengths</a:t>
                      </a:r>
                      <a:endParaRPr sz="2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c>
                  <a:txBody>
                    <a:bodyPr/>
                    <a:lstStyle/>
                    <a:p>
                      <a:pPr indent="0" lvl="0" marL="0" rtl="0" algn="ctr">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r>
              <a:tr h="285750">
                <a:tc>
                  <a:txBody>
                    <a:bodyPr/>
                    <a:lstStyle/>
                    <a:p>
                      <a:pPr indent="0" lvl="0" marL="0" rtl="0" algn="l">
                        <a:lnSpc>
                          <a:spcPct val="115000"/>
                        </a:lnSpc>
                        <a:spcBef>
                          <a:spcPts val="0"/>
                        </a:spcBef>
                        <a:spcAft>
                          <a:spcPts val="0"/>
                        </a:spcAft>
                        <a:buNone/>
                      </a:pPr>
                      <a:r>
                        <a:rPr lang="de-DE" sz="1600"/>
                        <a:t>Description</a:t>
                      </a:r>
                      <a:endParaRPr sz="16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de-DE" sz="1600"/>
                        <a:t>Tally</a:t>
                      </a:r>
                      <a:endParaRPr sz="16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r>
              <a:tr h="733425">
                <a:tc>
                  <a:txBody>
                    <a:bodyPr/>
                    <a:lstStyle/>
                    <a:p>
                      <a:pPr indent="0" lvl="0" marL="0" rtl="0" algn="l">
                        <a:lnSpc>
                          <a:spcPct val="115000"/>
                        </a:lnSpc>
                        <a:spcBef>
                          <a:spcPts val="0"/>
                        </a:spcBef>
                        <a:spcAft>
                          <a:spcPts val="0"/>
                        </a:spcAft>
                        <a:buNone/>
                      </a:pPr>
                      <a:r>
                        <a:rPr lang="de-DE" sz="1500">
                          <a:latin typeface="Calibri"/>
                          <a:ea typeface="Calibri"/>
                          <a:cs typeface="Calibri"/>
                          <a:sym typeface="Calibri"/>
                        </a:rPr>
                        <a:t>The forum is informative and interesting with respect to: relevant information shared from field experience and research results, offers opportunities for learning and provides information on new developments in the sector as well as new experiences in different countries</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500">
                          <a:latin typeface="Calibri"/>
                          <a:ea typeface="Calibri"/>
                          <a:cs typeface="Calibri"/>
                          <a:sym typeface="Calibri"/>
                        </a:rPr>
                        <a:t>33</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500">
                          <a:latin typeface="Calibri"/>
                          <a:ea typeface="Calibri"/>
                          <a:cs typeface="Calibri"/>
                          <a:sym typeface="Calibri"/>
                        </a:rPr>
                        <a:t>It is a reliable knowledge sharing platform</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500">
                          <a:latin typeface="Calibri"/>
                          <a:ea typeface="Calibri"/>
                          <a:cs typeface="Calibri"/>
                          <a:sym typeface="Calibri"/>
                        </a:rPr>
                        <a:t>26</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500">
                          <a:latin typeface="Calibri"/>
                          <a:ea typeface="Calibri"/>
                          <a:cs typeface="Calibri"/>
                          <a:sym typeface="Calibri"/>
                        </a:rPr>
                        <a:t>It provides regular updates on WASH</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500">
                          <a:latin typeface="Calibri"/>
                          <a:ea typeface="Calibri"/>
                          <a:cs typeface="Calibri"/>
                          <a:sym typeface="Calibri"/>
                        </a:rPr>
                        <a:t>19</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500">
                          <a:latin typeface="Calibri"/>
                          <a:ea typeface="Calibri"/>
                          <a:cs typeface="Calibri"/>
                          <a:sym typeface="Calibri"/>
                        </a:rPr>
                        <a:t>The forum has a strong focus on and good coverage of sanitation topics</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500">
                          <a:latin typeface="Calibri"/>
                          <a:ea typeface="Calibri"/>
                          <a:cs typeface="Calibri"/>
                          <a:sym typeface="Calibri"/>
                        </a:rPr>
                        <a:t>11</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l">
                        <a:lnSpc>
                          <a:spcPct val="115000"/>
                        </a:lnSpc>
                        <a:spcBef>
                          <a:spcPts val="0"/>
                        </a:spcBef>
                        <a:spcAft>
                          <a:spcPts val="0"/>
                        </a:spcAft>
                        <a:buNone/>
                      </a:pPr>
                      <a:r>
                        <a:rPr lang="de-DE" sz="1500">
                          <a:latin typeface="Calibri"/>
                          <a:ea typeface="Calibri"/>
                          <a:cs typeface="Calibri"/>
                          <a:sym typeface="Calibri"/>
                        </a:rPr>
                        <a:t>The</a:t>
                      </a:r>
                      <a:r>
                        <a:rPr lang="de-DE" sz="1500">
                          <a:latin typeface="Calibri"/>
                          <a:ea typeface="Calibri"/>
                          <a:cs typeface="Calibri"/>
                          <a:sym typeface="Calibri"/>
                        </a:rPr>
                        <a:t> forum offers diversity</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500">
                          <a:latin typeface="Calibri"/>
                          <a:ea typeface="Calibri"/>
                          <a:cs typeface="Calibri"/>
                          <a:sym typeface="Calibri"/>
                        </a:rPr>
                        <a:t>10</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l">
                        <a:lnSpc>
                          <a:spcPct val="115000"/>
                        </a:lnSpc>
                        <a:spcBef>
                          <a:spcPts val="0"/>
                        </a:spcBef>
                        <a:spcAft>
                          <a:spcPts val="0"/>
                        </a:spcAft>
                        <a:buNone/>
                      </a:pPr>
                      <a:r>
                        <a:rPr lang="de-DE" sz="1500">
                          <a:latin typeface="Calibri"/>
                          <a:ea typeface="Calibri"/>
                          <a:cs typeface="Calibri"/>
                          <a:sym typeface="Calibri"/>
                        </a:rPr>
                        <a:t>Is a reliable Networking platform</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de-DE" sz="1500">
                          <a:latin typeface="Calibri"/>
                          <a:ea typeface="Calibri"/>
                          <a:cs typeface="Calibri"/>
                          <a:sym typeface="Calibri"/>
                        </a:rPr>
                        <a:t>7</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l">
                        <a:lnSpc>
                          <a:spcPct val="115000"/>
                        </a:lnSpc>
                        <a:spcBef>
                          <a:spcPts val="0"/>
                        </a:spcBef>
                        <a:spcAft>
                          <a:spcPts val="0"/>
                        </a:spcAft>
                        <a:buNone/>
                      </a:pPr>
                      <a:r>
                        <a:rPr lang="de-DE" sz="1500">
                          <a:latin typeface="Calibri"/>
                          <a:ea typeface="Calibri"/>
                          <a:cs typeface="Calibri"/>
                          <a:sym typeface="Calibri"/>
                        </a:rPr>
                        <a:t>The forum is well moderated</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de-DE" sz="1500">
                          <a:latin typeface="Calibri"/>
                          <a:ea typeface="Calibri"/>
                          <a:cs typeface="Calibri"/>
                          <a:sym typeface="Calibri"/>
                        </a:rPr>
                        <a:t>6</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l">
                        <a:lnSpc>
                          <a:spcPct val="115000"/>
                        </a:lnSpc>
                        <a:spcBef>
                          <a:spcPts val="0"/>
                        </a:spcBef>
                        <a:spcAft>
                          <a:spcPts val="0"/>
                        </a:spcAft>
                        <a:buNone/>
                      </a:pPr>
                      <a:r>
                        <a:rPr lang="de-DE" sz="1500">
                          <a:latin typeface="Calibri"/>
                          <a:ea typeface="Calibri"/>
                          <a:cs typeface="Calibri"/>
                          <a:sym typeface="Calibri"/>
                        </a:rPr>
                        <a:t>The forum is Interactive</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de-DE" sz="1500">
                          <a:latin typeface="Calibri"/>
                          <a:ea typeface="Calibri"/>
                          <a:cs typeface="Calibri"/>
                          <a:sym typeface="Calibri"/>
                        </a:rPr>
                        <a:t>6</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l">
                        <a:lnSpc>
                          <a:spcPct val="115000"/>
                        </a:lnSpc>
                        <a:spcBef>
                          <a:spcPts val="0"/>
                        </a:spcBef>
                        <a:spcAft>
                          <a:spcPts val="0"/>
                        </a:spcAft>
                        <a:buNone/>
                      </a:pPr>
                      <a:r>
                        <a:rPr lang="de-DE" sz="1500">
                          <a:latin typeface="Calibri"/>
                          <a:ea typeface="Calibri"/>
                          <a:cs typeface="Calibri"/>
                          <a:sym typeface="Calibri"/>
                        </a:rPr>
                        <a:t>The forum provides opportunities to gain new knowledge (including providing study opportunities)</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de-DE" sz="1500">
                          <a:latin typeface="Calibri"/>
                          <a:ea typeface="Calibri"/>
                          <a:cs typeface="Calibri"/>
                          <a:sym typeface="Calibri"/>
                        </a:rPr>
                        <a:t>4</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l">
                        <a:lnSpc>
                          <a:spcPct val="115000"/>
                        </a:lnSpc>
                        <a:spcBef>
                          <a:spcPts val="0"/>
                        </a:spcBef>
                        <a:spcAft>
                          <a:spcPts val="0"/>
                        </a:spcAft>
                        <a:buNone/>
                      </a:pPr>
                      <a:r>
                        <a:rPr lang="de-DE" sz="1500">
                          <a:latin typeface="Calibri"/>
                          <a:ea typeface="Calibri"/>
                          <a:cs typeface="Calibri"/>
                          <a:sym typeface="Calibri"/>
                        </a:rPr>
                        <a:t>I</a:t>
                      </a:r>
                      <a:r>
                        <a:rPr lang="de-DE" sz="1500">
                          <a:latin typeface="Calibri"/>
                          <a:ea typeface="Calibri"/>
                          <a:cs typeface="Calibri"/>
                          <a:sym typeface="Calibri"/>
                        </a:rPr>
                        <a:t>nteraction with different experts</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de-DE" sz="1500">
                          <a:latin typeface="Calibri"/>
                          <a:ea typeface="Calibri"/>
                          <a:cs typeface="Calibri"/>
                          <a:sym typeface="Calibri"/>
                        </a:rPr>
                        <a:t>4</a:t>
                      </a:r>
                      <a:endParaRPr sz="15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11"/>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Q20: In your opinion, how could the forum or its moderation be improved? (1) </a:t>
            </a:r>
            <a:endParaRPr sz="1800"/>
          </a:p>
        </p:txBody>
      </p:sp>
      <p:sp>
        <p:nvSpPr>
          <p:cNvPr id="904" name="Google Shape;904;p111"/>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graphicFrame>
        <p:nvGraphicFramePr>
          <p:cNvPr id="905" name="Google Shape;905;p111"/>
          <p:cNvGraphicFramePr/>
          <p:nvPr/>
        </p:nvGraphicFramePr>
        <p:xfrm>
          <a:off x="851125" y="1872300"/>
          <a:ext cx="3000000" cy="3000000"/>
        </p:xfrm>
        <a:graphic>
          <a:graphicData uri="http://schemas.openxmlformats.org/drawingml/2006/table">
            <a:tbl>
              <a:tblPr>
                <a:noFill/>
                <a:tableStyleId>{4AF9D9B5-3E43-441B-B4F4-7D2C2BBB8671}</a:tableStyleId>
              </a:tblPr>
              <a:tblGrid>
                <a:gridCol w="5694325"/>
                <a:gridCol w="1214150"/>
              </a:tblGrid>
              <a:tr h="342900">
                <a:tc>
                  <a:txBody>
                    <a:bodyPr/>
                    <a:lstStyle/>
                    <a:p>
                      <a:pPr indent="0" lvl="0" marL="0" rtl="0" algn="ctr">
                        <a:lnSpc>
                          <a:spcPct val="115000"/>
                        </a:lnSpc>
                        <a:spcBef>
                          <a:spcPts val="0"/>
                        </a:spcBef>
                        <a:spcAft>
                          <a:spcPts val="0"/>
                        </a:spcAft>
                        <a:buNone/>
                      </a:pPr>
                      <a:r>
                        <a:rPr lang="de-DE" sz="2000"/>
                        <a:t>Weaknesses</a:t>
                      </a:r>
                      <a:endParaRPr sz="20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r>
              <a:tr h="285750">
                <a:tc>
                  <a:txBody>
                    <a:bodyPr/>
                    <a:lstStyle/>
                    <a:p>
                      <a:pPr indent="0" lvl="0" marL="0" rtl="0" algn="l">
                        <a:lnSpc>
                          <a:spcPct val="115000"/>
                        </a:lnSpc>
                        <a:spcBef>
                          <a:spcPts val="0"/>
                        </a:spcBef>
                        <a:spcAft>
                          <a:spcPts val="0"/>
                        </a:spcAft>
                        <a:buNone/>
                      </a:pPr>
                      <a:r>
                        <a:rPr lang="de-DE" sz="1600"/>
                        <a:t>Description</a:t>
                      </a:r>
                      <a:endParaRPr sz="16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de-DE" sz="1600"/>
                        <a:t>Tally</a:t>
                      </a:r>
                      <a:endParaRPr sz="16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r>
              <a:tr h="2190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Lack of discussion or interlinkages with social media platforms</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8</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Low member participation</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5</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Fewer</a:t>
                      </a:r>
                      <a:r>
                        <a:rPr lang="de-DE" sz="1600">
                          <a:latin typeface="Calibri"/>
                          <a:ea typeface="Calibri"/>
                          <a:cs typeface="Calibri"/>
                          <a:sym typeface="Calibri"/>
                        </a:rPr>
                        <a:t> discussions on hygiene, water topics</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5</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English is the only language used: other languages should be used</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4</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Low responsiveness</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3</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l">
                        <a:lnSpc>
                          <a:spcPct val="115000"/>
                        </a:lnSpc>
                        <a:spcBef>
                          <a:spcPts val="0"/>
                        </a:spcBef>
                        <a:spcAft>
                          <a:spcPts val="0"/>
                        </a:spcAft>
                        <a:buNone/>
                      </a:pPr>
                      <a:r>
                        <a:rPr lang="de-DE" sz="1600">
                          <a:latin typeface="Calibri"/>
                          <a:ea typeface="Calibri"/>
                          <a:cs typeface="Calibri"/>
                          <a:sym typeface="Calibri"/>
                        </a:rPr>
                        <a:t>Moderators do not adequately represent all different regions</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de-DE" sz="1600">
                          <a:latin typeface="Calibri"/>
                          <a:ea typeface="Calibri"/>
                          <a:cs typeface="Calibri"/>
                          <a:sym typeface="Calibri"/>
                        </a:rPr>
                        <a:t>2</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l">
                        <a:lnSpc>
                          <a:spcPct val="115000"/>
                        </a:lnSpc>
                        <a:spcBef>
                          <a:spcPts val="0"/>
                        </a:spcBef>
                        <a:spcAft>
                          <a:spcPts val="0"/>
                        </a:spcAft>
                        <a:buNone/>
                      </a:pPr>
                      <a:r>
                        <a:rPr lang="de-DE" sz="1600">
                          <a:latin typeface="Calibri"/>
                          <a:ea typeface="Calibri"/>
                          <a:cs typeface="Calibri"/>
                          <a:sym typeface="Calibri"/>
                        </a:rPr>
                        <a:t>Lack of occasional personal contacting</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de-DE" sz="1600">
                          <a:latin typeface="Calibri"/>
                          <a:ea typeface="Calibri"/>
                          <a:cs typeface="Calibri"/>
                          <a:sym typeface="Calibri"/>
                        </a:rPr>
                        <a:t>1</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9"/>
          <p:cNvSpPr txBox="1"/>
          <p:nvPr>
            <p:ph idx="1" type="body"/>
          </p:nvPr>
        </p:nvSpPr>
        <p:spPr>
          <a:xfrm>
            <a:off x="1187624" y="1700808"/>
            <a:ext cx="7632900" cy="460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de-DE"/>
              <a:t>Convenience and efficiency</a:t>
            </a:r>
            <a:r>
              <a:rPr lang="de-DE"/>
              <a:t> for sharing information, experiences and practical problem solving ideas.</a:t>
            </a:r>
            <a:endParaRPr/>
          </a:p>
          <a:p>
            <a:pPr indent="-342900" lvl="0" marL="457200" rtl="0" algn="l">
              <a:spcBef>
                <a:spcPts val="0"/>
              </a:spcBef>
              <a:spcAft>
                <a:spcPts val="0"/>
              </a:spcAft>
              <a:buSzPts val="1800"/>
              <a:buChar char="▪"/>
            </a:pPr>
            <a:r>
              <a:rPr lang="de-DE" sz="1800"/>
              <a:t>More efficient overall than e-mails between individuals</a:t>
            </a:r>
            <a:endParaRPr sz="1800"/>
          </a:p>
          <a:p>
            <a:pPr indent="-342900" lvl="0" marL="457200" rtl="0" algn="l">
              <a:spcBef>
                <a:spcPts val="0"/>
              </a:spcBef>
              <a:spcAft>
                <a:spcPts val="0"/>
              </a:spcAft>
              <a:buSzPts val="1800"/>
              <a:buChar char="▪"/>
            </a:pPr>
            <a:r>
              <a:rPr lang="de-DE" sz="1800"/>
              <a:t>Posts can be made online or sent by members via e-mail to </a:t>
            </a:r>
            <a:r>
              <a:rPr lang="de-DE" sz="1800" u="sng">
                <a:solidFill>
                  <a:schemeClr val="hlink"/>
                </a:solidFill>
                <a:hlinkClick r:id="rId3"/>
              </a:rPr>
              <a:t>posting@forum.susana.org</a:t>
            </a:r>
            <a:endParaRPr sz="1800" u="sng">
              <a:solidFill>
                <a:srgbClr val="0563C1"/>
              </a:solidFill>
            </a:endParaRPr>
          </a:p>
          <a:p>
            <a:pPr indent="0" lvl="0" marL="0" rtl="0" algn="l">
              <a:spcBef>
                <a:spcPts val="0"/>
              </a:spcBef>
              <a:spcAft>
                <a:spcPts val="0"/>
              </a:spcAft>
              <a:buClr>
                <a:schemeClr val="dk1"/>
              </a:buClr>
              <a:buSzPts val="1100"/>
              <a:buFont typeface="Arial"/>
              <a:buNone/>
            </a:pPr>
            <a:r>
              <a:t/>
            </a:r>
            <a:endParaRPr sz="1800" u="sng">
              <a:solidFill>
                <a:srgbClr val="0563C1"/>
              </a:solidFill>
            </a:endParaRPr>
          </a:p>
          <a:p>
            <a:pPr indent="0" lvl="0" marL="0" rtl="0" algn="l">
              <a:spcBef>
                <a:spcPts val="0"/>
              </a:spcBef>
              <a:spcAft>
                <a:spcPts val="0"/>
              </a:spcAft>
              <a:buClr>
                <a:schemeClr val="dk1"/>
              </a:buClr>
              <a:buSzPts val="1100"/>
              <a:buFont typeface="Arial"/>
              <a:buNone/>
            </a:pPr>
            <a:r>
              <a:rPr b="1" lang="de-DE"/>
              <a:t>Accessible</a:t>
            </a:r>
            <a:r>
              <a:rPr lang="de-DE"/>
              <a:t> to anyone with internet access</a:t>
            </a:r>
            <a:endParaRPr sz="1800"/>
          </a:p>
          <a:p>
            <a:pPr indent="-342900" lvl="0" marL="457200" rtl="0" algn="l">
              <a:spcBef>
                <a:spcPts val="0"/>
              </a:spcBef>
              <a:spcAft>
                <a:spcPts val="0"/>
              </a:spcAft>
              <a:buSzPts val="1800"/>
              <a:buChar char="▪"/>
            </a:pPr>
            <a:r>
              <a:rPr lang="de-DE" sz="1800"/>
              <a:t>All posts can be found and viewed by anyone (no login required for reading)</a:t>
            </a:r>
            <a:endParaRPr sz="1800"/>
          </a:p>
          <a:p>
            <a:pPr indent="-342900" lvl="0" marL="457200" rtl="0" algn="l">
              <a:spcBef>
                <a:spcPts val="0"/>
              </a:spcBef>
              <a:spcAft>
                <a:spcPts val="0"/>
              </a:spcAft>
              <a:buSzPts val="1800"/>
              <a:buChar char="▪"/>
            </a:pPr>
            <a:r>
              <a:rPr lang="de-DE" sz="1800"/>
              <a:t>Multiple languages: Users can post in their own language, although most of them post in English (if another language is used, the moderators use Google Translate or Deepl to translate it to English)</a:t>
            </a:r>
            <a:endParaRPr sz="1800"/>
          </a:p>
          <a:p>
            <a:pPr indent="0" lvl="0" marL="0" rtl="0" algn="l">
              <a:spcBef>
                <a:spcPts val="0"/>
              </a:spcBef>
              <a:spcAft>
                <a:spcPts val="0"/>
              </a:spcAft>
              <a:buClr>
                <a:schemeClr val="dk1"/>
              </a:buClr>
              <a:buSzPts val="1100"/>
              <a:buFont typeface="Arial"/>
              <a:buNone/>
            </a:pPr>
            <a:r>
              <a:t/>
            </a:r>
            <a:endParaRPr/>
          </a:p>
          <a:p>
            <a:pPr indent="0" lvl="0" marL="0" rtl="0" algn="l">
              <a:spcBef>
                <a:spcPts val="300"/>
              </a:spcBef>
              <a:spcAft>
                <a:spcPts val="0"/>
              </a:spcAft>
              <a:buNone/>
            </a:pPr>
            <a:r>
              <a:t/>
            </a:r>
            <a:endParaRPr/>
          </a:p>
        </p:txBody>
      </p:sp>
      <p:sp>
        <p:nvSpPr>
          <p:cNvPr id="288" name="Google Shape;288;p49"/>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Characteristics of</a:t>
            </a:r>
            <a:r>
              <a:rPr lang="de-DE"/>
              <a:t> the Forum (1 of </a:t>
            </a:r>
            <a:r>
              <a:rPr lang="de-DE"/>
              <a:t>2</a:t>
            </a:r>
            <a:r>
              <a:rPr lang="de-DE"/>
              <a:t>)</a:t>
            </a:r>
            <a:endParaRPr/>
          </a:p>
        </p:txBody>
      </p:sp>
      <p:sp>
        <p:nvSpPr>
          <p:cNvPr id="289" name="Google Shape;289;p49"/>
          <p:cNvSpPr txBox="1"/>
          <p:nvPr>
            <p:ph idx="12" type="sldNum"/>
          </p:nvPr>
        </p:nvSpPr>
        <p:spPr>
          <a:xfrm>
            <a:off x="8595309" y="6525359"/>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12"/>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Q20: In your opinion, how could the forum or its moderation be improved? (2) </a:t>
            </a:r>
            <a:endParaRPr sz="1800"/>
          </a:p>
        </p:txBody>
      </p:sp>
      <p:sp>
        <p:nvSpPr>
          <p:cNvPr id="911" name="Google Shape;911;p112"/>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graphicFrame>
        <p:nvGraphicFramePr>
          <p:cNvPr id="912" name="Google Shape;912;p112"/>
          <p:cNvGraphicFramePr/>
          <p:nvPr/>
        </p:nvGraphicFramePr>
        <p:xfrm>
          <a:off x="634025" y="1838450"/>
          <a:ext cx="3000000" cy="3000000"/>
        </p:xfrm>
        <a:graphic>
          <a:graphicData uri="http://schemas.openxmlformats.org/drawingml/2006/table">
            <a:tbl>
              <a:tblPr>
                <a:noFill/>
                <a:tableStyleId>{4AF9D9B5-3E43-441B-B4F4-7D2C2BBB8671}</a:tableStyleId>
              </a:tblPr>
              <a:tblGrid>
                <a:gridCol w="6584775"/>
                <a:gridCol w="1404025"/>
              </a:tblGrid>
              <a:tr h="485775">
                <a:tc>
                  <a:txBody>
                    <a:bodyPr/>
                    <a:lstStyle/>
                    <a:p>
                      <a:pPr indent="0" lvl="0" marL="0" rtl="0" algn="ctr">
                        <a:lnSpc>
                          <a:spcPct val="115000"/>
                        </a:lnSpc>
                        <a:spcBef>
                          <a:spcPts val="0"/>
                        </a:spcBef>
                        <a:spcAft>
                          <a:spcPts val="0"/>
                        </a:spcAft>
                        <a:buNone/>
                      </a:pPr>
                      <a:r>
                        <a:rPr lang="de-DE" sz="2800">
                          <a:latin typeface="Calibri"/>
                          <a:ea typeface="Calibri"/>
                          <a:cs typeface="Calibri"/>
                          <a:sym typeface="Calibri"/>
                        </a:rPr>
                        <a:t>Suggestions</a:t>
                      </a:r>
                      <a:endParaRPr sz="28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c>
                  <a:txBody>
                    <a:bodyPr/>
                    <a:lstStyle/>
                    <a:p>
                      <a:pPr indent="0" lvl="0" marL="0" rtl="0" algn="l">
                        <a:spcBef>
                          <a:spcPts val="0"/>
                        </a:spcBef>
                        <a:spcAft>
                          <a:spcPts val="0"/>
                        </a:spcAft>
                        <a:buNone/>
                      </a:pPr>
                      <a:r>
                        <a:t/>
                      </a:r>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r>
              <a:tr h="285750">
                <a:tc>
                  <a:txBody>
                    <a:bodyPr/>
                    <a:lstStyle/>
                    <a:p>
                      <a:pPr indent="0" lvl="0" marL="0" rtl="0" algn="l">
                        <a:lnSpc>
                          <a:spcPct val="115000"/>
                        </a:lnSpc>
                        <a:spcBef>
                          <a:spcPts val="0"/>
                        </a:spcBef>
                        <a:spcAft>
                          <a:spcPts val="0"/>
                        </a:spcAft>
                        <a:buNone/>
                      </a:pPr>
                      <a:r>
                        <a:rPr lang="de-DE" sz="1600"/>
                        <a:t>Description</a:t>
                      </a:r>
                      <a:endParaRPr sz="16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de-DE" sz="1600"/>
                        <a:t>Tally</a:t>
                      </a:r>
                      <a:endParaRPr sz="1600"/>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1F2"/>
                    </a:solidFill>
                  </a:tcPr>
                </a:tc>
              </a:tr>
              <a:tr h="5619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The forum needs to be improved by creating an easier to use web interface, adding new features to the platform to make posting and browsing through posts a lot easier than it is currently.</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13</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619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It is time that the form extends its reach to other media platforms such as WhatsApp, Linkedin and Twitter. That way users can access forum discussions and contribute to discussions through other media available to them.</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8</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Broaden focus to include more on other topics such as water and hygiene</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5</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Discussions in other languages like Spanish and French required</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4</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More expert engagement in discussions</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4</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lang="de-DE" sz="1600">
                          <a:latin typeface="Calibri"/>
                          <a:ea typeface="Calibri"/>
                          <a:cs typeface="Calibri"/>
                          <a:sym typeface="Calibri"/>
                        </a:rPr>
                        <a:t>Improve moderation i.e The forum is over moderated and this hinders open discussions in some cases. Moderation can be improved to assist those that feel too intimidated to post. Younger users or novice practitioners may need some hand holding in the beginning by forum moderators</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de-DE" sz="1600">
                          <a:latin typeface="Calibri"/>
                          <a:ea typeface="Calibri"/>
                          <a:cs typeface="Calibri"/>
                          <a:sym typeface="Calibri"/>
                        </a:rPr>
                        <a:t>3</a:t>
                      </a:r>
                      <a:endParaRPr sz="1600">
                        <a:latin typeface="Calibri"/>
                        <a:ea typeface="Calibri"/>
                        <a:cs typeface="Calibri"/>
                        <a:sym typeface="Calibri"/>
                      </a:endParaRPr>
                    </a:p>
                  </a:txBody>
                  <a:tcPr marT="19050" marB="19050" marR="28575" marL="2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13"/>
          <p:cNvSpPr txBox="1"/>
          <p:nvPr>
            <p:ph idx="2" type="body"/>
          </p:nvPr>
        </p:nvSpPr>
        <p:spPr>
          <a:xfrm>
            <a:off x="1027826" y="791420"/>
            <a:ext cx="7632848" cy="576064"/>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a:t>Other discussion points about </a:t>
            </a:r>
            <a:r>
              <a:rPr lang="de-DE"/>
              <a:t>the</a:t>
            </a:r>
            <a:r>
              <a:rPr lang="de-DE"/>
              <a:t> </a:t>
            </a:r>
            <a:r>
              <a:rPr lang="de-DE"/>
              <a:t>future</a:t>
            </a:r>
            <a:endParaRPr/>
          </a:p>
        </p:txBody>
      </p:sp>
      <p:sp>
        <p:nvSpPr>
          <p:cNvPr id="918" name="Google Shape;918;p113"/>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graphicFrame>
        <p:nvGraphicFramePr>
          <p:cNvPr id="919" name="Google Shape;919;p113"/>
          <p:cNvGraphicFramePr/>
          <p:nvPr/>
        </p:nvGraphicFramePr>
        <p:xfrm>
          <a:off x="532662" y="1437309"/>
          <a:ext cx="3000000" cy="3000000"/>
        </p:xfrm>
        <a:graphic>
          <a:graphicData uri="http://schemas.openxmlformats.org/drawingml/2006/table">
            <a:tbl>
              <a:tblPr bandRow="1" firstRow="1">
                <a:noFill/>
                <a:tableStyleId>{860EA8BE-5B20-4E0A-8755-FC6464A0C769}</a:tableStyleId>
              </a:tblPr>
              <a:tblGrid>
                <a:gridCol w="4365000"/>
                <a:gridCol w="2561750"/>
                <a:gridCol w="1455250"/>
              </a:tblGrid>
              <a:tr h="370850">
                <a:tc>
                  <a:txBody>
                    <a:bodyPr/>
                    <a:lstStyle/>
                    <a:p>
                      <a:pPr indent="0" lvl="0" marL="0" marR="0" rtl="0" algn="l">
                        <a:lnSpc>
                          <a:spcPct val="100000"/>
                        </a:lnSpc>
                        <a:spcBef>
                          <a:spcPts val="0"/>
                        </a:spcBef>
                        <a:spcAft>
                          <a:spcPts val="0"/>
                        </a:spcAft>
                        <a:buNone/>
                      </a:pPr>
                      <a:r>
                        <a:rPr b="1" lang="de-DE" sz="1400" u="none" cap="none" strike="noStrike"/>
                        <a:t>Moderation &amp; topics</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de-DE" sz="1400" u="none" cap="none" strike="noStrike"/>
                        <a:t>IT aspects</a:t>
                      </a:r>
                      <a:endParaRPr b="1"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b="1" lang="de-DE" sz="1400" u="none" cap="none" strike="noStrike"/>
                        <a:t>Funding</a:t>
                      </a:r>
                      <a:endParaRPr b="1" sz="1400" u="none" cap="none" strike="noStrike"/>
                    </a:p>
                  </a:txBody>
                  <a:tcPr marT="45725" marB="45725" marR="91450" marL="91450"/>
                </a:tc>
              </a:tr>
              <a:tr h="370850">
                <a:tc>
                  <a:txBody>
                    <a:bodyPr/>
                    <a:lstStyle/>
                    <a:p>
                      <a:pPr indent="0" lvl="0" marL="0" rtl="0" algn="l">
                        <a:spcBef>
                          <a:spcPts val="0"/>
                        </a:spcBef>
                        <a:spcAft>
                          <a:spcPts val="0"/>
                        </a:spcAft>
                        <a:buNone/>
                      </a:pPr>
                      <a:r>
                        <a:rPr lang="de-DE"/>
                        <a:t>Broaden scope to </a:t>
                      </a:r>
                      <a:r>
                        <a:rPr lang="de-DE"/>
                        <a:t>water supply topics (but would overlap with RWSN)</a:t>
                      </a:r>
                      <a:r>
                        <a:rPr lang="de-DE"/>
                        <a:t> and perhaps other topics?</a:t>
                      </a:r>
                      <a:endParaRPr sz="1900">
                        <a:solidFill>
                          <a:schemeClr val="dk1"/>
                        </a:solidFill>
                      </a:endParaRPr>
                    </a:p>
                    <a:p>
                      <a:pPr indent="0" lvl="0" marL="0" marR="0" rtl="0" algn="l">
                        <a:lnSpc>
                          <a:spcPct val="100000"/>
                        </a:lnSpc>
                        <a:spcBef>
                          <a:spcPts val="0"/>
                        </a:spcBef>
                        <a:spcAft>
                          <a:spcPts val="0"/>
                        </a:spcAft>
                        <a:buNone/>
                      </a:pPr>
                      <a:r>
                        <a:t/>
                      </a:r>
                      <a:endParaRPr/>
                    </a:p>
                  </a:txBody>
                  <a:tcPr marT="45725" marB="45725" marR="91450" marL="91450"/>
                </a:tc>
                <a:tc>
                  <a:txBody>
                    <a:bodyPr/>
                    <a:lstStyle/>
                    <a:p>
                      <a:pPr indent="0" lvl="0" marL="0" marR="0" rtl="0" algn="l">
                        <a:lnSpc>
                          <a:spcPct val="100000"/>
                        </a:lnSpc>
                        <a:spcBef>
                          <a:spcPts val="0"/>
                        </a:spcBef>
                        <a:spcAft>
                          <a:spcPts val="0"/>
                        </a:spcAft>
                        <a:buNone/>
                      </a:pPr>
                      <a:r>
                        <a:rPr lang="de-DE" sz="1400" u="none" cap="none" strike="noStrike"/>
                        <a:t>Make it easier to post from mobile version somehow (voice to text maybe?)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Forum funding not clear beyond 2020</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de-DE" sz="1400" u="none" cap="none" strike="noStrike"/>
                        <a:t>Consider how best to deal with „competition“ from social media platforms for discussion, in par</a:t>
                      </a:r>
                      <a:r>
                        <a:rPr lang="de-DE"/>
                        <a:t>ticular Facebook and Dgroups. T</a:t>
                      </a:r>
                      <a:r>
                        <a:rPr lang="de-DE" sz="1400" u="none" cap="none" strike="noStrike"/>
                        <a:t>ry to interlink better with social media?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de-DE" sz="1400" u="none" cap="none" strike="noStrike"/>
                        <a:t>Develop an App to make it easier to use forum from mobile phone (too expensive?)</a:t>
                      </a:r>
                      <a:endParaRPr sz="1400" u="none" cap="none" strike="noStrike"/>
                    </a:p>
                  </a:txBody>
                  <a:tcPr marT="45725" marB="45725" marR="91450" marL="91450"/>
                </a:tc>
                <a:tc>
                  <a:txBody>
                    <a:bodyPr/>
                    <a:lstStyle/>
                    <a:p>
                      <a:pPr indent="0" lvl="0" marL="0" rtl="0" algn="l">
                        <a:spcBef>
                          <a:spcPts val="0"/>
                        </a:spcBef>
                        <a:spcAft>
                          <a:spcPts val="0"/>
                        </a:spcAft>
                        <a:buClr>
                          <a:schemeClr val="dk1"/>
                        </a:buClr>
                        <a:buSzPts val="1400"/>
                        <a:buFont typeface="Arial"/>
                        <a:buNone/>
                      </a:pPr>
                      <a:r>
                        <a:rPr lang="de-DE"/>
                        <a:t>Discussions with SHF (formerly WSSCC) ongoing</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Are more forum posts automatically desirable? (questions around quality and diversity; how to measure quality of posts)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Create clearer statistical tools to analyse user behaviour</a:t>
                      </a:r>
                      <a:r>
                        <a:rPr lang="de-DE"/>
                        <a:t>; </a:t>
                      </a:r>
                      <a:r>
                        <a:rPr lang="de-DE" sz="1400" u="none" cap="none" strike="noStrike"/>
                        <a:t>spend more time on interpreting data</a:t>
                      </a:r>
                      <a:endParaRPr sz="1400" u="none" cap="none" strike="noStrike"/>
                    </a:p>
                  </a:txBody>
                  <a:tcPr marT="45725" marB="45725" marR="91450" marL="91450"/>
                </a:tc>
                <a:tc>
                  <a:txBody>
                    <a:bodyPr/>
                    <a:lstStyle/>
                    <a:p>
                      <a:pPr indent="0" lvl="0" marL="0" rtl="0" algn="l">
                        <a:spcBef>
                          <a:spcPts val="0"/>
                        </a:spcBef>
                        <a:spcAft>
                          <a:spcPts val="0"/>
                        </a:spcAft>
                        <a:buClr>
                          <a:schemeClr val="dk1"/>
                        </a:buClr>
                        <a:buSzPts val="1400"/>
                        <a:buFont typeface="Arial"/>
                        <a:buNone/>
                      </a:pPr>
                      <a:r>
                        <a:t/>
                      </a:r>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How to encourage more people from Global South to post on the forum? E.g. More advertising at face-to-face events? Do people from Global South face other barriers to writing posts than people from Global North?</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de-DE" sz="1400" u="none" cap="none" strike="noStrike"/>
                        <a:t>Keep thinking of ways to make forum „more modern“?</a:t>
                      </a:r>
                      <a:endParaRPr sz="1400" u="none" cap="none" strike="noStrike"/>
                    </a:p>
                  </a:txBody>
                  <a:tcPr marT="45725" marB="45725" marR="91450" marL="91450"/>
                </a:tc>
                <a:tc>
                  <a:txBody>
                    <a:bodyPr/>
                    <a:lstStyle/>
                    <a:p>
                      <a:pPr indent="0" lvl="0" marL="0" rtl="0" algn="l">
                        <a:spcBef>
                          <a:spcPts val="0"/>
                        </a:spcBef>
                        <a:spcAft>
                          <a:spcPts val="0"/>
                        </a:spcAft>
                        <a:buSzPts val="1400"/>
                        <a:buNone/>
                      </a:pPr>
                      <a:r>
                        <a:rPr lang="de-DE">
                          <a:solidFill>
                            <a:schemeClr val="dk1"/>
                          </a:solidFill>
                        </a:rPr>
                        <a:t>Keep in mind “</a:t>
                      </a:r>
                      <a:r>
                        <a:rPr lang="de-DE" u="sng">
                          <a:solidFill>
                            <a:schemeClr val="hlink"/>
                          </a:solidFill>
                          <a:hlinkClick r:id="rId3"/>
                        </a:rPr>
                        <a:t>organisational development</a:t>
                      </a:r>
                      <a:r>
                        <a:rPr lang="de-DE">
                          <a:solidFill>
                            <a:schemeClr val="dk1"/>
                          </a:solidFill>
                        </a:rPr>
                        <a:t>” for SuSanA as a whole</a:t>
                      </a:r>
                      <a:endParaRPr>
                        <a:solidFill>
                          <a:schemeClr val="dk1"/>
                        </a:solidFill>
                      </a:endParaRPr>
                    </a:p>
                  </a:txBody>
                  <a:tcPr marT="45725" marB="45725" marR="91450" marL="91450"/>
                </a:tc>
              </a:tr>
              <a:tr h="370850">
                <a:tc>
                  <a:txBody>
                    <a:bodyPr/>
                    <a:lstStyle/>
                    <a:p>
                      <a:pPr indent="0" lvl="0" marL="0" marR="0" rtl="0" algn="l">
                        <a:lnSpc>
                          <a:spcPct val="100000"/>
                        </a:lnSpc>
                        <a:spcBef>
                          <a:spcPts val="0"/>
                        </a:spcBef>
                        <a:spcAft>
                          <a:spcPts val="0"/>
                        </a:spcAft>
                        <a:buNone/>
                      </a:pPr>
                      <a:r>
                        <a:rPr lang="de-DE" sz="1400" u="none" cap="none" strike="noStrike"/>
                        <a:t>Investigate if high %-age of moderator posts is indeed a problem (set a target of &lt;20%?)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rPr lang="de-DE" sz="1400" u="none" cap="none" strike="noStrike"/>
                        <a:t>Create a language sensitive forum e-mail digest?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None/>
                      </a:pPr>
                      <a:r>
                        <a:rPr lang="de-DE" sz="1400" u="none" cap="none" strike="noStrike"/>
                        <a:t>How to encourage more females to join SuSanA and to post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14"/>
          <p:cNvSpPr txBox="1"/>
          <p:nvPr>
            <p:ph idx="2" type="body"/>
          </p:nvPr>
        </p:nvSpPr>
        <p:spPr>
          <a:xfrm>
            <a:off x="2327079" y="2215005"/>
            <a:ext cx="7632848" cy="5760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360"/>
              <a:buFont typeface="Times"/>
              <a:buNone/>
            </a:pPr>
            <a:r>
              <a:rPr lang="de-DE"/>
              <a:t>6. Appendix</a:t>
            </a:r>
            <a:endParaRPr/>
          </a:p>
        </p:txBody>
      </p:sp>
      <p:sp>
        <p:nvSpPr>
          <p:cNvPr id="926" name="Google Shape;926;p114"/>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
        <p:nvSpPr>
          <p:cNvPr id="927" name="Google Shape;927;p114"/>
          <p:cNvSpPr txBox="1"/>
          <p:nvPr/>
        </p:nvSpPr>
        <p:spPr>
          <a:xfrm>
            <a:off x="542725" y="1203850"/>
            <a:ext cx="56838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u="sng">
                <a:solidFill>
                  <a:schemeClr val="hlink"/>
                </a:solidFill>
                <a:latin typeface="Calibri"/>
                <a:ea typeface="Calibri"/>
                <a:cs typeface="Calibri"/>
                <a:sym typeface="Calibri"/>
                <a:hlinkClick action="ppaction://hlinksldjump" r:id="rId3"/>
              </a:rPr>
              <a:t>back</a:t>
            </a:r>
            <a:endParaRPr>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15"/>
          <p:cNvSpPr txBox="1"/>
          <p:nvPr>
            <p:ph idx="2" type="body"/>
          </p:nvPr>
        </p:nvSpPr>
        <p:spPr>
          <a:xfrm>
            <a:off x="1187450" y="908050"/>
            <a:ext cx="7632600" cy="576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360"/>
              <a:buFont typeface="Times"/>
              <a:buNone/>
            </a:pPr>
            <a:r>
              <a:rPr lang="de-DE"/>
              <a:t>Visitor map for one month </a:t>
            </a:r>
            <a:r>
              <a:rPr lang="de-DE"/>
              <a:t>in</a:t>
            </a:r>
            <a:r>
              <a:rPr lang="de-DE"/>
              <a:t> 2019</a:t>
            </a:r>
            <a:endParaRPr/>
          </a:p>
        </p:txBody>
      </p:sp>
      <p:sp>
        <p:nvSpPr>
          <p:cNvPr id="933" name="Google Shape;933;p115"/>
          <p:cNvSpPr txBox="1"/>
          <p:nvPr/>
        </p:nvSpPr>
        <p:spPr>
          <a:xfrm>
            <a:off x="5175069" y="5828530"/>
            <a:ext cx="3468600" cy="369300"/>
          </a:xfrm>
          <a:prstGeom prst="rect">
            <a:avLst/>
          </a:prstGeom>
          <a:no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Time period: One month period ending 9 May 2019</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Source: Piwik for SuSanA Forum</a:t>
            </a:r>
            <a:endParaRPr b="0" i="0" sz="1200" u="none" cap="none" strike="noStrike">
              <a:solidFill>
                <a:srgbClr val="000000"/>
              </a:solidFill>
              <a:latin typeface="Calibri"/>
              <a:ea typeface="Calibri"/>
              <a:cs typeface="Calibri"/>
              <a:sym typeface="Calibri"/>
            </a:endParaRPr>
          </a:p>
        </p:txBody>
      </p:sp>
      <p:pic>
        <p:nvPicPr>
          <p:cNvPr id="934" name="Google Shape;934;p115"/>
          <p:cNvPicPr preferRelativeResize="0"/>
          <p:nvPr/>
        </p:nvPicPr>
        <p:blipFill rotWithShape="1">
          <a:blip r:embed="rId3">
            <a:alphaModFix/>
          </a:blip>
          <a:srcRect b="0" l="0" r="0" t="0"/>
          <a:stretch/>
        </p:blipFill>
        <p:spPr>
          <a:xfrm>
            <a:off x="1039632" y="1664898"/>
            <a:ext cx="5968491" cy="3909012"/>
          </a:xfrm>
          <a:prstGeom prst="rect">
            <a:avLst/>
          </a:prstGeom>
          <a:noFill/>
          <a:ln>
            <a:noFill/>
          </a:ln>
        </p:spPr>
      </p:pic>
      <p:sp>
        <p:nvSpPr>
          <p:cNvPr id="935" name="Google Shape;935;p115"/>
          <p:cNvSpPr txBox="1"/>
          <p:nvPr/>
        </p:nvSpPr>
        <p:spPr>
          <a:xfrm>
            <a:off x="712338" y="5022610"/>
            <a:ext cx="2583000" cy="554100"/>
          </a:xfrm>
          <a:prstGeom prst="rect">
            <a:avLst/>
          </a:prstGeom>
          <a:solidFill>
            <a:schemeClr val="lt1"/>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Legend: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Calibri"/>
                <a:ea typeface="Calibri"/>
                <a:cs typeface="Calibri"/>
                <a:sym typeface="Calibri"/>
              </a:rPr>
              <a:t>Lightest colour is 1, darkest colour is 2.1 K</a:t>
            </a:r>
            <a:endParaRPr b="0" i="0" sz="1200" u="none" cap="none" strike="noStrike">
              <a:solidFill>
                <a:srgbClr val="000000"/>
              </a:solidFill>
              <a:latin typeface="Calibri"/>
              <a:ea typeface="Calibri"/>
              <a:cs typeface="Calibri"/>
              <a:sym typeface="Calibri"/>
            </a:endParaRPr>
          </a:p>
        </p:txBody>
      </p:sp>
      <p:sp>
        <p:nvSpPr>
          <p:cNvPr id="936" name="Google Shape;936;p115"/>
          <p:cNvSpPr txBox="1"/>
          <p:nvPr/>
        </p:nvSpPr>
        <p:spPr>
          <a:xfrm>
            <a:off x="7008123" y="2323790"/>
            <a:ext cx="2040900" cy="1231200"/>
          </a:xfrm>
          <a:prstGeom prst="rect">
            <a:avLst/>
          </a:prstGeom>
          <a:solidFill>
            <a:schemeClr val="lt1"/>
          </a:solidFill>
          <a:ln>
            <a:noFill/>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Calibri"/>
                <a:ea typeface="Calibri"/>
                <a:cs typeface="Calibri"/>
                <a:sym typeface="Calibri"/>
              </a:rPr>
              <a:t>India</a:t>
            </a:r>
            <a:r>
              <a:rPr b="0" i="0" lang="de-DE" sz="1600" u="none" cap="none" strike="noStrike">
                <a:solidFill>
                  <a:srgbClr val="000000"/>
                </a:solidFill>
                <a:latin typeface="Calibri"/>
                <a:ea typeface="Calibri"/>
                <a:cs typeface="Calibri"/>
                <a:sym typeface="Calibri"/>
              </a:rPr>
              <a:t> and the </a:t>
            </a:r>
            <a:r>
              <a:rPr b="1" i="0" lang="de-DE" sz="1600" u="none" cap="none" strike="noStrike">
                <a:solidFill>
                  <a:srgbClr val="000000"/>
                </a:solidFill>
                <a:latin typeface="Calibri"/>
                <a:ea typeface="Calibri"/>
                <a:cs typeface="Calibri"/>
                <a:sym typeface="Calibri"/>
              </a:rPr>
              <a:t>United States</a:t>
            </a:r>
            <a:r>
              <a:rPr b="0" i="0" lang="de-DE" sz="1600" u="none" cap="none" strike="noStrike">
                <a:solidFill>
                  <a:srgbClr val="000000"/>
                </a:solidFill>
                <a:latin typeface="Calibri"/>
                <a:ea typeface="Calibri"/>
                <a:cs typeface="Calibri"/>
                <a:sym typeface="Calibri"/>
              </a:rPr>
              <a:t> are the two countries where most visitors access the Forum from.</a:t>
            </a:r>
            <a:endParaRPr b="0" i="0" sz="1600" u="none" cap="none" strike="noStrike">
              <a:solidFill>
                <a:srgbClr val="000000"/>
              </a:solidFill>
              <a:latin typeface="Calibri"/>
              <a:ea typeface="Calibri"/>
              <a:cs typeface="Calibri"/>
              <a:sym typeface="Calibri"/>
            </a:endParaRPr>
          </a:p>
        </p:txBody>
      </p:sp>
      <p:sp>
        <p:nvSpPr>
          <p:cNvPr id="937" name="Google Shape;937;p115"/>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16"/>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000"/>
              <a:buFont typeface="Noto Sans Symbols"/>
              <a:buChar char="▪"/>
            </a:pPr>
            <a:r>
              <a:rPr b="1" lang="de-DE"/>
              <a:t>January 2007</a:t>
            </a:r>
            <a:r>
              <a:rPr lang="de-DE"/>
              <a:t>: SuSanA started</a:t>
            </a:r>
            <a:endParaRPr/>
          </a:p>
          <a:p>
            <a:pPr indent="-171450" lvl="0" marL="171450" rtl="0" algn="l">
              <a:lnSpc>
                <a:spcPct val="90000"/>
              </a:lnSpc>
              <a:spcBef>
                <a:spcPts val="600"/>
              </a:spcBef>
              <a:spcAft>
                <a:spcPts val="0"/>
              </a:spcAft>
              <a:buClr>
                <a:schemeClr val="dk1"/>
              </a:buClr>
              <a:buSzPts val="2000"/>
              <a:buFont typeface="Noto Sans Symbols"/>
              <a:buChar char="▪"/>
            </a:pPr>
            <a:r>
              <a:rPr b="1" lang="de-DE"/>
              <a:t>July 2011</a:t>
            </a:r>
            <a:r>
              <a:rPr lang="de-DE"/>
              <a:t>: The Discussion Forum was </a:t>
            </a:r>
            <a:r>
              <a:rPr lang="de-DE" u="sng">
                <a:solidFill>
                  <a:schemeClr val="hlink"/>
                </a:solidFill>
                <a:hlinkClick r:id="rId3"/>
              </a:rPr>
              <a:t>launched</a:t>
            </a:r>
            <a:r>
              <a:rPr lang="de-DE"/>
              <a:t> and Elisabeth von Muench was Forum moderator until end of 2012, funded by GIZ</a:t>
            </a:r>
            <a:endParaRPr/>
          </a:p>
          <a:p>
            <a:pPr indent="-171450" lvl="0" marL="171450" rtl="0" algn="l">
              <a:lnSpc>
                <a:spcPct val="90000"/>
              </a:lnSpc>
              <a:spcBef>
                <a:spcPts val="0"/>
              </a:spcBef>
              <a:spcAft>
                <a:spcPts val="0"/>
              </a:spcAft>
              <a:buClr>
                <a:srgbClr val="800080"/>
              </a:buClr>
              <a:buSzPts val="2000"/>
              <a:buChar char="▪"/>
            </a:pPr>
            <a:r>
              <a:rPr b="1" lang="de-DE">
                <a:solidFill>
                  <a:srgbClr val="000000"/>
                </a:solidFill>
              </a:rPr>
              <a:t>Nov 2012 to March 2019</a:t>
            </a:r>
            <a:r>
              <a:rPr lang="de-DE">
                <a:solidFill>
                  <a:srgbClr val="000000"/>
                </a:solidFill>
              </a:rPr>
              <a:t>: The Forum moderation was mainly carried out by Elisabeth (funded by BMGF grant to SEI)</a:t>
            </a:r>
            <a:endParaRPr/>
          </a:p>
          <a:p>
            <a:pPr indent="-171450" lvl="1" marL="514350" rtl="0" algn="l">
              <a:lnSpc>
                <a:spcPct val="90000"/>
              </a:lnSpc>
              <a:spcBef>
                <a:spcPts val="600"/>
              </a:spcBef>
              <a:spcAft>
                <a:spcPts val="0"/>
              </a:spcAft>
              <a:buClr>
                <a:srgbClr val="800080"/>
              </a:buClr>
              <a:buSzPts val="1440"/>
              <a:buChar char="⮚"/>
            </a:pPr>
            <a:r>
              <a:rPr b="1" lang="de-DE">
                <a:solidFill>
                  <a:srgbClr val="000000"/>
                </a:solidFill>
              </a:rPr>
              <a:t>Years 2013-2014</a:t>
            </a:r>
            <a:r>
              <a:rPr lang="de-DE">
                <a:solidFill>
                  <a:srgbClr val="000000"/>
                </a:solidFill>
              </a:rPr>
              <a:t>: Increased number of Forum posts as BMGF grantees were actively encouraged by Elisabeth to post about their research on the Forum</a:t>
            </a:r>
            <a:endParaRPr/>
          </a:p>
          <a:p>
            <a:pPr indent="-171450" lvl="0" marL="171450" rtl="0" algn="l">
              <a:lnSpc>
                <a:spcPct val="90000"/>
              </a:lnSpc>
              <a:spcBef>
                <a:spcPts val="600"/>
              </a:spcBef>
              <a:spcAft>
                <a:spcPts val="0"/>
              </a:spcAft>
              <a:buClr>
                <a:srgbClr val="800080"/>
              </a:buClr>
              <a:buSzPts val="2000"/>
              <a:buChar char="▪"/>
            </a:pPr>
            <a:r>
              <a:rPr b="1" lang="de-DE">
                <a:solidFill>
                  <a:srgbClr val="000000"/>
                </a:solidFill>
              </a:rPr>
              <a:t>Nov. 2018</a:t>
            </a:r>
            <a:r>
              <a:rPr lang="de-DE">
                <a:solidFill>
                  <a:srgbClr val="000000"/>
                </a:solidFill>
              </a:rPr>
              <a:t>: SuSanA members were informed about uncertainty of future funding for moderation, and asked for suggestions (</a:t>
            </a:r>
            <a:r>
              <a:rPr lang="de-DE" u="sng">
                <a:solidFill>
                  <a:schemeClr val="hlink"/>
                </a:solidFill>
                <a:hlinkClick r:id="rId4"/>
              </a:rPr>
              <a:t>here</a:t>
            </a:r>
            <a:r>
              <a:rPr lang="de-DE">
                <a:solidFill>
                  <a:srgbClr val="000000"/>
                </a:solidFill>
              </a:rPr>
              <a:t>)</a:t>
            </a:r>
            <a:endParaRPr/>
          </a:p>
          <a:p>
            <a:pPr indent="-171450" lvl="0" marL="171450" rtl="0" algn="l">
              <a:lnSpc>
                <a:spcPct val="90000"/>
              </a:lnSpc>
              <a:spcBef>
                <a:spcPts val="600"/>
              </a:spcBef>
              <a:spcAft>
                <a:spcPts val="0"/>
              </a:spcAft>
              <a:buClr>
                <a:srgbClr val="800080"/>
              </a:buClr>
              <a:buSzPts val="2000"/>
              <a:buChar char="▪"/>
            </a:pPr>
            <a:r>
              <a:rPr b="1" lang="de-DE">
                <a:solidFill>
                  <a:srgbClr val="000000"/>
                </a:solidFill>
              </a:rPr>
              <a:t>April to Oct. 2019</a:t>
            </a:r>
            <a:r>
              <a:rPr lang="de-DE">
                <a:solidFill>
                  <a:srgbClr val="000000"/>
                </a:solidFill>
              </a:rPr>
              <a:t>: GIZ funded Elisabeth for “basic moderation” only</a:t>
            </a:r>
            <a:endParaRPr/>
          </a:p>
          <a:p>
            <a:pPr indent="-171450" lvl="0" marL="171450" rtl="0" algn="l">
              <a:lnSpc>
                <a:spcPct val="90000"/>
              </a:lnSpc>
              <a:spcBef>
                <a:spcPts val="600"/>
              </a:spcBef>
              <a:spcAft>
                <a:spcPts val="0"/>
              </a:spcAft>
              <a:buClr>
                <a:srgbClr val="800080"/>
              </a:buClr>
              <a:buSzPts val="2000"/>
              <a:buChar char="▪"/>
            </a:pPr>
            <a:r>
              <a:rPr b="1" lang="de-DE">
                <a:solidFill>
                  <a:srgbClr val="000000"/>
                </a:solidFill>
              </a:rPr>
              <a:t>Nov. 2019</a:t>
            </a:r>
            <a:r>
              <a:rPr lang="de-DE">
                <a:solidFill>
                  <a:srgbClr val="000000"/>
                </a:solidFill>
              </a:rPr>
              <a:t>: WSSCC stepped forward and agreed to fund forum moderation and more for 13 months, until December 2020</a:t>
            </a:r>
            <a:endParaRPr/>
          </a:p>
          <a:p>
            <a:pPr indent="-171450" lvl="0" marL="171450" rtl="0" algn="l">
              <a:lnSpc>
                <a:spcPct val="90000"/>
              </a:lnSpc>
              <a:spcBef>
                <a:spcPts val="600"/>
              </a:spcBef>
              <a:spcAft>
                <a:spcPts val="0"/>
              </a:spcAft>
              <a:buClr>
                <a:srgbClr val="800080"/>
              </a:buClr>
              <a:buSzPts val="2000"/>
              <a:buChar char="▪"/>
            </a:pPr>
            <a:r>
              <a:rPr b="1" lang="de-DE">
                <a:solidFill>
                  <a:srgbClr val="000000"/>
                </a:solidFill>
              </a:rPr>
              <a:t>January 2021</a:t>
            </a:r>
            <a:r>
              <a:rPr lang="de-DE">
                <a:solidFill>
                  <a:srgbClr val="000000"/>
                </a:solidFill>
              </a:rPr>
              <a:t> onwards: maybe continued funding by WSSCC</a:t>
            </a:r>
            <a:endParaRPr/>
          </a:p>
          <a:p>
            <a:pPr indent="34289" lvl="0" marL="57150" rtl="0" algn="l">
              <a:lnSpc>
                <a:spcPct val="90000"/>
              </a:lnSpc>
              <a:spcBef>
                <a:spcPts val="600"/>
              </a:spcBef>
              <a:spcAft>
                <a:spcPts val="0"/>
              </a:spcAft>
              <a:buSzPts val="1440"/>
              <a:buNone/>
            </a:pPr>
            <a:r>
              <a:t/>
            </a:r>
            <a:endParaRPr/>
          </a:p>
          <a:p>
            <a:pPr indent="-80008" lvl="1" marL="514350" rtl="0" algn="l">
              <a:lnSpc>
                <a:spcPct val="90000"/>
              </a:lnSpc>
              <a:spcBef>
                <a:spcPts val="600"/>
              </a:spcBef>
              <a:spcAft>
                <a:spcPts val="0"/>
              </a:spcAft>
              <a:buClr>
                <a:schemeClr val="dk1"/>
              </a:buClr>
              <a:buSzPts val="1440"/>
              <a:buNone/>
            </a:pPr>
            <a:r>
              <a:t/>
            </a:r>
            <a:endParaRPr/>
          </a:p>
          <a:p>
            <a:pPr indent="-44450" lvl="0" marL="171450" rtl="0" algn="l">
              <a:lnSpc>
                <a:spcPct val="90000"/>
              </a:lnSpc>
              <a:spcBef>
                <a:spcPts val="600"/>
              </a:spcBef>
              <a:spcAft>
                <a:spcPts val="0"/>
              </a:spcAft>
              <a:buClr>
                <a:schemeClr val="dk1"/>
              </a:buClr>
              <a:buSzPts val="2000"/>
              <a:buFont typeface="Noto Sans Symbols"/>
              <a:buNone/>
            </a:pPr>
            <a:r>
              <a:t/>
            </a:r>
            <a:endParaRPr/>
          </a:p>
          <a:p>
            <a:pPr indent="-44450" lvl="0" marL="171450" rtl="0" algn="l">
              <a:lnSpc>
                <a:spcPct val="90000"/>
              </a:lnSpc>
              <a:spcBef>
                <a:spcPts val="600"/>
              </a:spcBef>
              <a:spcAft>
                <a:spcPts val="0"/>
              </a:spcAft>
              <a:buClr>
                <a:schemeClr val="dk1"/>
              </a:buClr>
              <a:buSzPts val="2000"/>
              <a:buFont typeface="Noto Sans Symbols"/>
              <a:buNone/>
            </a:pPr>
            <a:r>
              <a:t/>
            </a:r>
            <a:endParaRPr/>
          </a:p>
        </p:txBody>
      </p:sp>
      <p:sp>
        <p:nvSpPr>
          <p:cNvPr id="943" name="Google Shape;943;p116"/>
          <p:cNvSpPr txBox="1"/>
          <p:nvPr>
            <p:ph idx="2" type="body"/>
          </p:nvPr>
        </p:nvSpPr>
        <p:spPr>
          <a:xfrm>
            <a:off x="1187625" y="908725"/>
            <a:ext cx="80163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SzPts val="3360"/>
              <a:buFont typeface="Times"/>
              <a:buNone/>
            </a:pPr>
            <a:r>
              <a:rPr lang="de-DE"/>
              <a:t>History of forum moderation and funding</a:t>
            </a:r>
            <a:endParaRPr/>
          </a:p>
        </p:txBody>
      </p:sp>
      <p:sp>
        <p:nvSpPr>
          <p:cNvPr id="944" name="Google Shape;944;p116"/>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17"/>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000"/>
              <a:buFont typeface="Noto Sans Symbols"/>
              <a:buChar char="▪"/>
            </a:pPr>
            <a:r>
              <a:rPr lang="de-DE"/>
              <a:t>The moderators may carry out the following </a:t>
            </a:r>
            <a:r>
              <a:rPr lang="de-DE" u="sng"/>
              <a:t>admin</a:t>
            </a:r>
            <a:r>
              <a:rPr lang="de-DE"/>
              <a:t> type actions on a daily basis:</a:t>
            </a:r>
            <a:endParaRPr/>
          </a:p>
          <a:p>
            <a:pPr indent="-171450" lvl="1" marL="514350" rtl="0" algn="l">
              <a:lnSpc>
                <a:spcPct val="90000"/>
              </a:lnSpc>
              <a:spcBef>
                <a:spcPts val="600"/>
              </a:spcBef>
              <a:spcAft>
                <a:spcPts val="0"/>
              </a:spcAft>
              <a:buClr>
                <a:schemeClr val="dk1"/>
              </a:buClr>
              <a:buSzPts val="1440"/>
              <a:buChar char="⮚"/>
            </a:pPr>
            <a:r>
              <a:rPr lang="de-DE"/>
              <a:t>Move posts to other categories or threads where they fit better (and moving posts that have been sent by e-mail)</a:t>
            </a:r>
            <a:endParaRPr/>
          </a:p>
          <a:p>
            <a:pPr indent="-171450" lvl="1" marL="514350" rtl="0" algn="l">
              <a:lnSpc>
                <a:spcPct val="90000"/>
              </a:lnSpc>
              <a:spcBef>
                <a:spcPts val="600"/>
              </a:spcBef>
              <a:spcAft>
                <a:spcPts val="0"/>
              </a:spcAft>
              <a:buClr>
                <a:schemeClr val="dk1"/>
              </a:buClr>
              <a:buSzPts val="1440"/>
              <a:buChar char="⮚"/>
            </a:pPr>
            <a:r>
              <a:rPr lang="de-DE"/>
              <a:t>Break long threads into two, rename thread titles</a:t>
            </a:r>
            <a:endParaRPr/>
          </a:p>
          <a:p>
            <a:pPr indent="-171450" lvl="1" marL="514350" rtl="0" algn="l">
              <a:lnSpc>
                <a:spcPct val="90000"/>
              </a:lnSpc>
              <a:spcBef>
                <a:spcPts val="600"/>
              </a:spcBef>
              <a:spcAft>
                <a:spcPts val="0"/>
              </a:spcAft>
              <a:buClr>
                <a:schemeClr val="dk1"/>
              </a:buClr>
              <a:buSzPts val="1440"/>
              <a:buChar char="⮚"/>
            </a:pPr>
            <a:r>
              <a:rPr lang="de-DE"/>
              <a:t>Delete posts (such as spam) and ban abusive users. </a:t>
            </a:r>
            <a:endParaRPr/>
          </a:p>
          <a:p>
            <a:pPr indent="-171450" lvl="1" marL="514350" rtl="0" algn="l">
              <a:lnSpc>
                <a:spcPct val="90000"/>
              </a:lnSpc>
              <a:spcBef>
                <a:spcPts val="600"/>
              </a:spcBef>
              <a:spcAft>
                <a:spcPts val="0"/>
              </a:spcAft>
              <a:buClr>
                <a:schemeClr val="dk1"/>
              </a:buClr>
              <a:buSzPts val="1440"/>
              <a:buChar char="⮚"/>
            </a:pPr>
            <a:r>
              <a:rPr lang="de-DE"/>
              <a:t>Add a moderator’s comment at the end of somebody’s post, marked in blue colour (e.g. adding the English translation if the post was not in English, using either Deepl or </a:t>
            </a:r>
            <a:r>
              <a:rPr lang="de-DE"/>
              <a:t>Google Translate</a:t>
            </a:r>
            <a:r>
              <a:rPr lang="de-DE"/>
              <a:t>)</a:t>
            </a:r>
            <a:endParaRPr/>
          </a:p>
          <a:p>
            <a:pPr indent="-171450" lvl="1" marL="514350" rtl="0" algn="l">
              <a:lnSpc>
                <a:spcPct val="90000"/>
              </a:lnSpc>
              <a:spcBef>
                <a:spcPts val="600"/>
              </a:spcBef>
              <a:spcAft>
                <a:spcPts val="0"/>
              </a:spcAft>
              <a:buClr>
                <a:schemeClr val="dk1"/>
              </a:buClr>
              <a:buSzPts val="1440"/>
              <a:buChar char="⮚"/>
            </a:pPr>
            <a:r>
              <a:rPr lang="de-DE"/>
              <a:t>Look out for any activities that break the Forum rules, including any subtle comments that might cause offense through innuendo, hidden implication or sarcasm, and then deal with those</a:t>
            </a:r>
            <a:endParaRPr/>
          </a:p>
          <a:p>
            <a:pPr indent="-171450" lvl="1" marL="514350" rtl="0" algn="l">
              <a:lnSpc>
                <a:spcPct val="90000"/>
              </a:lnSpc>
              <a:spcBef>
                <a:spcPts val="600"/>
              </a:spcBef>
              <a:spcAft>
                <a:spcPts val="0"/>
              </a:spcAft>
              <a:buClr>
                <a:schemeClr val="dk1"/>
              </a:buClr>
              <a:buSzPts val="1440"/>
              <a:buChar char="⮚"/>
            </a:pPr>
            <a:r>
              <a:rPr lang="de-DE"/>
              <a:t>Contact members about their posts or help them with any technical issues</a:t>
            </a:r>
            <a:endParaRPr/>
          </a:p>
        </p:txBody>
      </p:sp>
      <p:sp>
        <p:nvSpPr>
          <p:cNvPr id="950" name="Google Shape;950;p117"/>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folHlink"/>
              </a:buClr>
              <a:buSzPts val="2856"/>
              <a:buFont typeface="Times"/>
              <a:buNone/>
            </a:pPr>
            <a:r>
              <a:rPr lang="de-DE" sz="2380"/>
              <a:t>Overview of activities of the Forum moderators (1 of 2)</a:t>
            </a:r>
            <a:endParaRPr sz="2380"/>
          </a:p>
        </p:txBody>
      </p:sp>
      <p:sp>
        <p:nvSpPr>
          <p:cNvPr id="951" name="Google Shape;951;p117"/>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18"/>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600"/>
              </a:spcBef>
              <a:spcAft>
                <a:spcPts val="0"/>
              </a:spcAft>
              <a:buClr>
                <a:schemeClr val="dk1"/>
              </a:buClr>
              <a:buSzPts val="2000"/>
              <a:buFont typeface="Noto Sans Symbols"/>
              <a:buChar char="▪"/>
            </a:pPr>
            <a:r>
              <a:rPr lang="de-DE"/>
              <a:t>The moderators may also get involved in </a:t>
            </a:r>
            <a:r>
              <a:rPr lang="de-DE" u="sng"/>
              <a:t>content</a:t>
            </a:r>
            <a:r>
              <a:rPr lang="de-DE"/>
              <a:t> creation by:</a:t>
            </a:r>
            <a:endParaRPr/>
          </a:p>
          <a:p>
            <a:pPr indent="-207008" lvl="1" marL="514350" rtl="0" algn="l">
              <a:lnSpc>
                <a:spcPct val="90000"/>
              </a:lnSpc>
              <a:spcBef>
                <a:spcPts val="600"/>
              </a:spcBef>
              <a:spcAft>
                <a:spcPts val="0"/>
              </a:spcAft>
              <a:buClr>
                <a:schemeClr val="dk1"/>
              </a:buClr>
              <a:buSzPts val="2000"/>
              <a:buFont typeface="Noto Sans Symbols"/>
              <a:buChar char="⮚"/>
            </a:pPr>
            <a:r>
              <a:rPr lang="de-DE"/>
              <a:t>making meaningful contributions</a:t>
            </a:r>
            <a:endParaRPr/>
          </a:p>
          <a:p>
            <a:pPr indent="-207008" lvl="1" marL="514350" rtl="0" algn="l">
              <a:lnSpc>
                <a:spcPct val="90000"/>
              </a:lnSpc>
              <a:spcBef>
                <a:spcPts val="600"/>
              </a:spcBef>
              <a:spcAft>
                <a:spcPts val="0"/>
              </a:spcAft>
              <a:buClr>
                <a:schemeClr val="dk1"/>
              </a:buClr>
              <a:buSzPts val="2000"/>
              <a:buFont typeface="Noto Sans Symbols"/>
              <a:buChar char="⮚"/>
            </a:pPr>
            <a:r>
              <a:rPr lang="de-DE"/>
              <a:t>writing the first reply to unanswered posts to raise attention for them</a:t>
            </a:r>
            <a:endParaRPr/>
          </a:p>
          <a:p>
            <a:pPr indent="-207008" lvl="1" marL="514350" rtl="0" algn="l">
              <a:lnSpc>
                <a:spcPct val="90000"/>
              </a:lnSpc>
              <a:spcBef>
                <a:spcPts val="600"/>
              </a:spcBef>
              <a:spcAft>
                <a:spcPts val="0"/>
              </a:spcAft>
              <a:buClr>
                <a:schemeClr val="dk1"/>
              </a:buClr>
              <a:buSzPts val="2000"/>
              <a:buFont typeface="Noto Sans Symbols"/>
              <a:buChar char="⮚"/>
            </a:pPr>
            <a:r>
              <a:rPr lang="de-DE"/>
              <a:t>providing links to related previous discussion threads</a:t>
            </a:r>
            <a:endParaRPr/>
          </a:p>
          <a:p>
            <a:pPr indent="-207008" lvl="1" marL="514350" rtl="0" algn="l">
              <a:lnSpc>
                <a:spcPct val="90000"/>
              </a:lnSpc>
              <a:spcBef>
                <a:spcPts val="600"/>
              </a:spcBef>
              <a:spcAft>
                <a:spcPts val="0"/>
              </a:spcAft>
              <a:buClr>
                <a:schemeClr val="dk1"/>
              </a:buClr>
              <a:buSzPts val="2000"/>
              <a:buFont typeface="Noto Sans Symbols"/>
              <a:buChar char="⮚"/>
            </a:pPr>
            <a:r>
              <a:rPr lang="de-DE"/>
              <a:t>e-mailing others to encourage new contributions</a:t>
            </a:r>
            <a:endParaRPr/>
          </a:p>
          <a:p>
            <a:pPr indent="0" lvl="0" marL="514350" rtl="0" algn="l">
              <a:lnSpc>
                <a:spcPct val="90000"/>
              </a:lnSpc>
              <a:spcBef>
                <a:spcPts val="600"/>
              </a:spcBef>
              <a:spcAft>
                <a:spcPts val="0"/>
              </a:spcAft>
              <a:buSzPts val="2000"/>
              <a:buNone/>
            </a:pPr>
            <a:r>
              <a:t/>
            </a:r>
            <a:endParaRPr/>
          </a:p>
          <a:p>
            <a:pPr indent="0" lvl="0" marL="171450" marR="0" rtl="0" algn="l">
              <a:lnSpc>
                <a:spcPct val="90000"/>
              </a:lnSpc>
              <a:spcBef>
                <a:spcPts val="0"/>
              </a:spcBef>
              <a:spcAft>
                <a:spcPts val="0"/>
              </a:spcAft>
              <a:buSzPts val="2000"/>
              <a:buNone/>
            </a:pPr>
            <a:r>
              <a:t/>
            </a:r>
            <a:endParaRPr/>
          </a:p>
        </p:txBody>
      </p:sp>
      <p:sp>
        <p:nvSpPr>
          <p:cNvPr id="957" name="Google Shape;957;p118"/>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folHlink"/>
              </a:buClr>
              <a:buSzPts val="2856"/>
              <a:buFont typeface="Times"/>
              <a:buNone/>
            </a:pPr>
            <a:r>
              <a:rPr lang="de-DE" sz="2380"/>
              <a:t>Overview of activities of the Forum moderators (2 of 2)</a:t>
            </a:r>
            <a:endParaRPr sz="2380"/>
          </a:p>
        </p:txBody>
      </p:sp>
      <p:sp>
        <p:nvSpPr>
          <p:cNvPr id="958" name="Google Shape;958;p118"/>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19"/>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SzPts val="2000"/>
              <a:buChar char="▪"/>
            </a:pPr>
            <a:r>
              <a:rPr lang="de-DE"/>
              <a:t>The “head moderator” is a paid part-time position which has overall responsibility (Elisabeth von Muench)</a:t>
            </a:r>
            <a:endParaRPr/>
          </a:p>
          <a:p>
            <a:pPr indent="-171450" lvl="0" marL="171450" marR="0" rtl="0" algn="l">
              <a:lnSpc>
                <a:spcPct val="90000"/>
              </a:lnSpc>
              <a:spcBef>
                <a:spcPts val="0"/>
              </a:spcBef>
              <a:spcAft>
                <a:spcPts val="0"/>
              </a:spcAft>
              <a:buSzPts val="2000"/>
              <a:buChar char="▪"/>
            </a:pPr>
            <a:r>
              <a:rPr lang="de-DE"/>
              <a:t>Under the guidance of the head forum moderator there are two paid part-time co-moderators from the Global South</a:t>
            </a:r>
            <a:endParaRPr/>
          </a:p>
          <a:p>
            <a:pPr indent="-171450" lvl="0" marL="171450" marR="0" rtl="0" algn="l">
              <a:lnSpc>
                <a:spcPct val="90000"/>
              </a:lnSpc>
              <a:spcBef>
                <a:spcPts val="0"/>
              </a:spcBef>
              <a:spcAft>
                <a:spcPts val="0"/>
              </a:spcAft>
              <a:buSzPts val="2000"/>
              <a:buChar char="▪"/>
            </a:pPr>
            <a:r>
              <a:rPr lang="de-DE"/>
              <a:t>The co-moderators:</a:t>
            </a:r>
            <a:endParaRPr/>
          </a:p>
          <a:p>
            <a:pPr indent="-171450" lvl="1" marL="514350" rtl="0" algn="l">
              <a:lnSpc>
                <a:spcPct val="90000"/>
              </a:lnSpc>
              <a:spcBef>
                <a:spcPts val="0"/>
              </a:spcBef>
              <a:spcAft>
                <a:spcPts val="0"/>
              </a:spcAft>
              <a:buSzPts val="1440"/>
              <a:buChar char="⮚"/>
            </a:pPr>
            <a:r>
              <a:rPr lang="de-DE"/>
              <a:t>Are responsible for certain categories of the forum and for certain regions (e.g. currently it is Paresh for Asia and Chaiwe for Africa)</a:t>
            </a:r>
            <a:endParaRPr/>
          </a:p>
          <a:p>
            <a:pPr indent="-171450" lvl="1" marL="514350" rtl="0" algn="l">
              <a:lnSpc>
                <a:spcPct val="90000"/>
              </a:lnSpc>
              <a:spcBef>
                <a:spcPts val="0"/>
              </a:spcBef>
              <a:spcAft>
                <a:spcPts val="0"/>
              </a:spcAft>
              <a:buSzPts val="1440"/>
              <a:buChar char="⮚"/>
            </a:pPr>
            <a:r>
              <a:rPr lang="de-DE"/>
              <a:t>Work 1-2 days per week</a:t>
            </a:r>
            <a:endParaRPr/>
          </a:p>
          <a:p>
            <a:pPr indent="-171450" lvl="1" marL="514350" rtl="0" algn="l">
              <a:lnSpc>
                <a:spcPct val="90000"/>
              </a:lnSpc>
              <a:spcBef>
                <a:spcPts val="0"/>
              </a:spcBef>
              <a:spcAft>
                <a:spcPts val="0"/>
              </a:spcAft>
              <a:buSzPts val="1440"/>
              <a:buChar char="⮚"/>
            </a:pPr>
            <a:r>
              <a:rPr lang="de-DE"/>
              <a:t>C</a:t>
            </a:r>
            <a:r>
              <a:rPr lang="de-DE"/>
              <a:t>o-moderators to work quite independently, take initiative and activate other members in their regions or professional networks to participate</a:t>
            </a:r>
            <a:r>
              <a:rPr lang="de-DE"/>
              <a:t> in the forum.</a:t>
            </a:r>
            <a:endParaRPr/>
          </a:p>
          <a:p>
            <a:pPr indent="0" lvl="0" marL="171450" marR="0" rtl="0" algn="l">
              <a:lnSpc>
                <a:spcPct val="90000"/>
              </a:lnSpc>
              <a:spcBef>
                <a:spcPts val="0"/>
              </a:spcBef>
              <a:spcAft>
                <a:spcPts val="0"/>
              </a:spcAft>
              <a:buSzPts val="2000"/>
              <a:buNone/>
            </a:pPr>
            <a:r>
              <a:t/>
            </a:r>
            <a:endParaRPr/>
          </a:p>
          <a:p>
            <a:pPr indent="0" lvl="0" marL="0" marR="0" rtl="0" algn="l">
              <a:lnSpc>
                <a:spcPct val="90000"/>
              </a:lnSpc>
              <a:spcBef>
                <a:spcPts val="600"/>
              </a:spcBef>
              <a:spcAft>
                <a:spcPts val="0"/>
              </a:spcAft>
              <a:buSzPts val="2000"/>
              <a:buNone/>
            </a:pPr>
            <a:r>
              <a:t/>
            </a:r>
            <a:endParaRPr sz="1800"/>
          </a:p>
          <a:p>
            <a:pPr indent="0" lvl="0" marL="0" marR="0" rtl="0" algn="l">
              <a:lnSpc>
                <a:spcPct val="90000"/>
              </a:lnSpc>
              <a:spcBef>
                <a:spcPts val="600"/>
              </a:spcBef>
              <a:spcAft>
                <a:spcPts val="0"/>
              </a:spcAft>
              <a:buSzPts val="2000"/>
              <a:buNone/>
            </a:pPr>
            <a:r>
              <a:t/>
            </a:r>
            <a:endParaRPr sz="1800"/>
          </a:p>
        </p:txBody>
      </p:sp>
      <p:sp>
        <p:nvSpPr>
          <p:cNvPr id="965" name="Google Shape;965;p119"/>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560"/>
              </a:spcBef>
              <a:spcAft>
                <a:spcPts val="0"/>
              </a:spcAft>
              <a:buSzPts val="3360"/>
              <a:buNone/>
            </a:pPr>
            <a:r>
              <a:rPr lang="de-DE"/>
              <a:t>As of Year 2020: A new model of one head moderator and several co-moderators</a:t>
            </a:r>
            <a:endParaRPr/>
          </a:p>
        </p:txBody>
      </p:sp>
      <p:sp>
        <p:nvSpPr>
          <p:cNvPr id="966" name="Google Shape;966;p119"/>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20"/>
          <p:cNvSpPr txBox="1"/>
          <p:nvPr>
            <p:ph idx="1" type="body"/>
          </p:nvPr>
        </p:nvSpPr>
        <p:spPr>
          <a:xfrm>
            <a:off x="1187624" y="1604633"/>
            <a:ext cx="7632900" cy="46086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2000"/>
              <a:buNone/>
            </a:pPr>
            <a:r>
              <a:t/>
            </a:r>
            <a:endParaRPr/>
          </a:p>
          <a:p>
            <a:pPr indent="0" lvl="0" marL="0" marR="0" rtl="0" algn="l">
              <a:lnSpc>
                <a:spcPct val="90000"/>
              </a:lnSpc>
              <a:spcBef>
                <a:spcPts val="0"/>
              </a:spcBef>
              <a:spcAft>
                <a:spcPts val="0"/>
              </a:spcAft>
              <a:buSzPts val="2000"/>
              <a:buNone/>
            </a:pPr>
            <a:r>
              <a:t/>
            </a:r>
            <a:endParaRPr/>
          </a:p>
        </p:txBody>
      </p:sp>
      <p:sp>
        <p:nvSpPr>
          <p:cNvPr id="973" name="Google Shape;973;p120"/>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560"/>
              </a:spcBef>
              <a:spcAft>
                <a:spcPts val="0"/>
              </a:spcAft>
              <a:buSzPts val="3360"/>
              <a:buNone/>
            </a:pPr>
            <a:r>
              <a:rPr lang="de-DE"/>
              <a:t>Overview of moderator tasks that are done frequently</a:t>
            </a:r>
            <a:endParaRPr/>
          </a:p>
        </p:txBody>
      </p:sp>
      <p:sp>
        <p:nvSpPr>
          <p:cNvPr id="974" name="Google Shape;974;p120"/>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graphicFrame>
        <p:nvGraphicFramePr>
          <p:cNvPr id="975" name="Google Shape;975;p120"/>
          <p:cNvGraphicFramePr/>
          <p:nvPr/>
        </p:nvGraphicFramePr>
        <p:xfrm>
          <a:off x="952500" y="1906625"/>
          <a:ext cx="3000000" cy="3000000"/>
        </p:xfrm>
        <a:graphic>
          <a:graphicData uri="http://schemas.openxmlformats.org/drawingml/2006/table">
            <a:tbl>
              <a:tblPr>
                <a:noFill/>
                <a:tableStyleId>{4AF9D9B5-3E43-441B-B4F4-7D2C2BBB8671}</a:tableStyleId>
              </a:tblPr>
              <a:tblGrid>
                <a:gridCol w="2881775"/>
              </a:tblGrid>
              <a:tr h="487125">
                <a:tc>
                  <a:txBody>
                    <a:bodyPr/>
                    <a:lstStyle/>
                    <a:p>
                      <a:pPr indent="0" lvl="0" marL="0" marR="0" rtl="0" algn="l">
                        <a:lnSpc>
                          <a:spcPct val="100000"/>
                        </a:lnSpc>
                        <a:spcBef>
                          <a:spcPts val="0"/>
                        </a:spcBef>
                        <a:spcAft>
                          <a:spcPts val="0"/>
                        </a:spcAft>
                        <a:buClr>
                          <a:srgbClr val="000000"/>
                        </a:buClr>
                        <a:buSzPts val="1600"/>
                        <a:buFont typeface="Arial"/>
                        <a:buNone/>
                      </a:pPr>
                      <a:r>
                        <a:rPr b="1" lang="de-DE" sz="1600" u="none" cap="none" strike="noStrike">
                          <a:solidFill>
                            <a:schemeClr val="dk1"/>
                          </a:solidFill>
                          <a:latin typeface="Calibri"/>
                          <a:ea typeface="Calibri"/>
                          <a:cs typeface="Calibri"/>
                          <a:sym typeface="Calibri"/>
                        </a:rPr>
                        <a:t>Task</a:t>
                      </a:r>
                      <a:endParaRPr b="1" sz="1600" u="none" cap="none" strike="noStrike">
                        <a:solidFill>
                          <a:schemeClr val="dk1"/>
                        </a:solidFill>
                        <a:latin typeface="Calibri"/>
                        <a:ea typeface="Calibri"/>
                        <a:cs typeface="Calibri"/>
                        <a:sym typeface="Calibri"/>
                      </a:endParaRPr>
                    </a:p>
                  </a:txBody>
                  <a:tcPr marT="91425" marB="91425" marR="91425" marL="91425">
                    <a:solidFill>
                      <a:srgbClr val="EFEFEF"/>
                    </a:solidFill>
                  </a:tcPr>
                </a:tc>
              </a:tr>
              <a:tr h="9629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Read and check each and every post (and link!) as soon as possible</a:t>
                      </a:r>
                      <a:endParaRPr sz="1600" u="none" cap="none" strike="noStrike">
                        <a:solidFill>
                          <a:schemeClr val="dk1"/>
                        </a:solidFill>
                        <a:latin typeface="Calibri"/>
                        <a:ea typeface="Calibri"/>
                        <a:cs typeface="Calibri"/>
                        <a:sym typeface="Calibri"/>
                      </a:endParaRPr>
                    </a:p>
                  </a:txBody>
                  <a:tcPr marT="54000" marB="54000" marR="91425" marL="91425">
                    <a:solidFill>
                      <a:srgbClr val="EFEFEF"/>
                    </a:solidFill>
                  </a:tcPr>
                </a:tc>
              </a:tr>
              <a:tr h="682675">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Gently edit posts for typos and formatting</a:t>
                      </a:r>
                      <a:endParaRPr sz="1600" u="none" cap="none" strike="noStrike">
                        <a:latin typeface="Calibri"/>
                        <a:ea typeface="Calibri"/>
                        <a:cs typeface="Calibri"/>
                        <a:sym typeface="Calibri"/>
                      </a:endParaRPr>
                    </a:p>
                  </a:txBody>
                  <a:tcPr marT="54000" marB="54000" marR="91425" marL="91425">
                    <a:solidFill>
                      <a:srgbClr val="EFEFEF"/>
                    </a:solidFill>
                  </a:tcPr>
                </a:tc>
              </a:tr>
              <a:tr h="682675">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Check all links given in a post</a:t>
                      </a:r>
                      <a:endParaRPr sz="1600" u="none" cap="none" strike="noStrike">
                        <a:latin typeface="Calibri"/>
                        <a:ea typeface="Calibri"/>
                        <a:cs typeface="Calibri"/>
                        <a:sym typeface="Calibri"/>
                      </a:endParaRPr>
                    </a:p>
                  </a:txBody>
                  <a:tcPr marT="54000" marB="54000" marR="91425" marL="91425">
                    <a:solidFill>
                      <a:srgbClr val="EFEFEF"/>
                    </a:solidFill>
                  </a:tcPr>
                </a:tc>
              </a:tr>
              <a:tr h="9629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Delete a post and contact user to initiate a conversation</a:t>
                      </a:r>
                      <a:endParaRPr sz="1600" u="none" cap="none" strike="noStrike">
                        <a:solidFill>
                          <a:schemeClr val="dk1"/>
                        </a:solidFill>
                        <a:latin typeface="Calibri"/>
                        <a:ea typeface="Calibri"/>
                        <a:cs typeface="Calibri"/>
                        <a:sym typeface="Calibri"/>
                      </a:endParaRPr>
                    </a:p>
                  </a:txBody>
                  <a:tcPr marT="54000" marB="54000" marR="91425" marL="91425">
                    <a:solidFill>
                      <a:srgbClr val="EFEFEF"/>
                    </a:solidFill>
                  </a:tcPr>
                </a:tc>
              </a:tr>
              <a:tr h="682675">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Add comments to people’s posts</a:t>
                      </a:r>
                      <a:endParaRPr sz="1600" u="none" cap="none" strike="noStrike">
                        <a:solidFill>
                          <a:schemeClr val="dk1"/>
                        </a:solidFill>
                        <a:latin typeface="Calibri"/>
                        <a:ea typeface="Calibri"/>
                        <a:cs typeface="Calibri"/>
                        <a:sym typeface="Calibri"/>
                      </a:endParaRPr>
                    </a:p>
                  </a:txBody>
                  <a:tcPr marT="54000" marB="54000" marR="91425" marL="91425">
                    <a:solidFill>
                      <a:srgbClr val="EFEFEF"/>
                    </a:solidFill>
                  </a:tcPr>
                </a:tc>
              </a:tr>
              <a:tr h="490575">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Write a forum post</a:t>
                      </a:r>
                      <a:endParaRPr sz="1600" u="none" cap="none" strike="noStrike">
                        <a:solidFill>
                          <a:schemeClr val="dk1"/>
                        </a:solidFill>
                        <a:latin typeface="Calibri"/>
                        <a:ea typeface="Calibri"/>
                        <a:cs typeface="Calibri"/>
                        <a:sym typeface="Calibri"/>
                      </a:endParaRPr>
                    </a:p>
                  </a:txBody>
                  <a:tcPr marT="54000" marB="54000" marR="91425" marL="91425">
                    <a:solidFill>
                      <a:srgbClr val="EFEFEF"/>
                    </a:solidFill>
                  </a:tcPr>
                </a:tc>
              </a:tr>
            </a:tbl>
          </a:graphicData>
        </a:graphic>
      </p:graphicFrame>
      <p:graphicFrame>
        <p:nvGraphicFramePr>
          <p:cNvPr id="976" name="Google Shape;976;p120"/>
          <p:cNvGraphicFramePr/>
          <p:nvPr/>
        </p:nvGraphicFramePr>
        <p:xfrm>
          <a:off x="5173150" y="1912238"/>
          <a:ext cx="3000000" cy="3000000"/>
        </p:xfrm>
        <a:graphic>
          <a:graphicData uri="http://schemas.openxmlformats.org/drawingml/2006/table">
            <a:tbl>
              <a:tblPr>
                <a:noFill/>
                <a:tableStyleId>{4AF9D9B5-3E43-441B-B4F4-7D2C2BBB8671}</a:tableStyleId>
              </a:tblPr>
              <a:tblGrid>
                <a:gridCol w="2652175"/>
              </a:tblGrid>
              <a:tr h="381000">
                <a:tc>
                  <a:txBody>
                    <a:bodyPr/>
                    <a:lstStyle/>
                    <a:p>
                      <a:pPr indent="0" lvl="0" marL="0" marR="0" rtl="0" algn="l">
                        <a:lnSpc>
                          <a:spcPct val="100000"/>
                        </a:lnSpc>
                        <a:spcBef>
                          <a:spcPts val="0"/>
                        </a:spcBef>
                        <a:spcAft>
                          <a:spcPts val="0"/>
                        </a:spcAft>
                        <a:buClr>
                          <a:srgbClr val="000000"/>
                        </a:buClr>
                        <a:buSzPts val="1600"/>
                        <a:buFont typeface="Arial"/>
                        <a:buNone/>
                      </a:pPr>
                      <a:r>
                        <a:rPr b="1" lang="de-DE" sz="1600" u="none" cap="none" strike="noStrike"/>
                        <a:t>Task</a:t>
                      </a:r>
                      <a:endParaRPr b="1" sz="1600" u="none" cap="none" strike="noStrike"/>
                    </a:p>
                  </a:txBody>
                  <a:tcPr marT="91425" marB="91425" marR="91425" marL="91425">
                    <a:lnB cap="flat" cmpd="sng" w="9525">
                      <a:solidFill>
                        <a:srgbClr val="9E9E9E">
                          <a:alpha val="0"/>
                        </a:srgbClr>
                      </a:solidFill>
                      <a:prstDash val="solid"/>
                      <a:round/>
                      <a:headEnd len="sm" w="sm" type="none"/>
                      <a:tailEnd len="sm" w="sm" type="none"/>
                    </a:lnB>
                    <a:solidFill>
                      <a:srgbClr val="EFEFEF"/>
                    </a:solidFill>
                  </a:tcPr>
                </a:tc>
              </a:tr>
              <a:tr h="3810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Improve thread titles</a:t>
                      </a:r>
                      <a:endParaRPr sz="1600" u="none" cap="none" strike="noStrike">
                        <a:solidFill>
                          <a:schemeClr val="dk1"/>
                        </a:solidFill>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3810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Move posts that were sent in via e-mail</a:t>
                      </a:r>
                      <a:endParaRPr sz="1600" u="none" cap="none" strike="noStrike">
                        <a:solidFill>
                          <a:schemeClr val="dk1"/>
                        </a:solidFill>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3355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Move a post to an existing thread</a:t>
                      </a:r>
                      <a:endParaRPr sz="1600" u="none" cap="none" strike="noStrike">
                        <a:solidFill>
                          <a:schemeClr val="dk1"/>
                        </a:solidFill>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3355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Move a thread into another sub-category</a:t>
                      </a:r>
                      <a:endParaRPr sz="1600" u="none" cap="none" strike="noStrike">
                        <a:solidFill>
                          <a:schemeClr val="dk1"/>
                        </a:solidFill>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3355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Add translation to a forum post</a:t>
                      </a:r>
                      <a:endParaRPr sz="1600" u="none" cap="none" strike="noStrike">
                        <a:solidFill>
                          <a:schemeClr val="dk1"/>
                        </a:solidFill>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21"/>
          <p:cNvSpPr txBox="1"/>
          <p:nvPr>
            <p:ph idx="1" type="body"/>
          </p:nvPr>
        </p:nvSpPr>
        <p:spPr>
          <a:xfrm>
            <a:off x="1187624" y="1604633"/>
            <a:ext cx="7632900" cy="4608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2000"/>
              <a:buNone/>
            </a:pPr>
            <a:r>
              <a:t/>
            </a:r>
            <a:endParaRPr/>
          </a:p>
          <a:p>
            <a:pPr indent="0" lvl="0" marL="0" marR="0" rtl="0" algn="l">
              <a:lnSpc>
                <a:spcPct val="90000"/>
              </a:lnSpc>
              <a:spcBef>
                <a:spcPts val="0"/>
              </a:spcBef>
              <a:spcAft>
                <a:spcPts val="0"/>
              </a:spcAft>
              <a:buSzPts val="2000"/>
              <a:buNone/>
            </a:pPr>
            <a:r>
              <a:t/>
            </a:r>
            <a:endParaRPr/>
          </a:p>
        </p:txBody>
      </p:sp>
      <p:sp>
        <p:nvSpPr>
          <p:cNvPr id="983" name="Google Shape;983;p121"/>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560"/>
              </a:spcBef>
              <a:spcAft>
                <a:spcPts val="0"/>
              </a:spcAft>
              <a:buSzPts val="3360"/>
              <a:buNone/>
            </a:pPr>
            <a:r>
              <a:rPr lang="de-DE"/>
              <a:t>Overview of infrequent moderator activities </a:t>
            </a:r>
            <a:endParaRPr/>
          </a:p>
        </p:txBody>
      </p:sp>
      <p:sp>
        <p:nvSpPr>
          <p:cNvPr id="984" name="Google Shape;984;p121"/>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graphicFrame>
        <p:nvGraphicFramePr>
          <p:cNvPr id="985" name="Google Shape;985;p121"/>
          <p:cNvGraphicFramePr/>
          <p:nvPr/>
        </p:nvGraphicFramePr>
        <p:xfrm>
          <a:off x="939200" y="1906625"/>
          <a:ext cx="3000000" cy="3000000"/>
        </p:xfrm>
        <a:graphic>
          <a:graphicData uri="http://schemas.openxmlformats.org/drawingml/2006/table">
            <a:tbl>
              <a:tblPr>
                <a:noFill/>
                <a:tableStyleId>{4AF9D9B5-3E43-441B-B4F4-7D2C2BBB8671}</a:tableStyleId>
              </a:tblPr>
              <a:tblGrid>
                <a:gridCol w="2895075"/>
              </a:tblGrid>
              <a:tr h="381000">
                <a:tc>
                  <a:txBody>
                    <a:bodyPr/>
                    <a:lstStyle/>
                    <a:p>
                      <a:pPr indent="0" lvl="0" marL="0" marR="0" rtl="0" algn="l">
                        <a:lnSpc>
                          <a:spcPct val="100000"/>
                        </a:lnSpc>
                        <a:spcBef>
                          <a:spcPts val="0"/>
                        </a:spcBef>
                        <a:spcAft>
                          <a:spcPts val="0"/>
                        </a:spcAft>
                        <a:buClr>
                          <a:srgbClr val="000000"/>
                        </a:buClr>
                        <a:buSzPts val="1600"/>
                        <a:buFont typeface="Arial"/>
                        <a:buNone/>
                      </a:pPr>
                      <a:r>
                        <a:rPr b="1" lang="de-DE" sz="1600" u="none" cap="none" strike="noStrike">
                          <a:solidFill>
                            <a:schemeClr val="dk1"/>
                          </a:solidFill>
                          <a:latin typeface="Calibri"/>
                          <a:ea typeface="Calibri"/>
                          <a:cs typeface="Calibri"/>
                          <a:sym typeface="Calibri"/>
                        </a:rPr>
                        <a:t>Task</a:t>
                      </a:r>
                      <a:endParaRPr b="1" sz="1600" u="none" cap="none" strike="noStrike">
                        <a:solidFill>
                          <a:schemeClr val="dk1"/>
                        </a:solidFill>
                        <a:latin typeface="Calibri"/>
                        <a:ea typeface="Calibri"/>
                        <a:cs typeface="Calibri"/>
                        <a:sym typeface="Calibri"/>
                      </a:endParaRPr>
                    </a:p>
                  </a:txBody>
                  <a:tcPr marT="91425" marB="91425" marR="91425" marL="91425">
                    <a:lnB cap="flat" cmpd="sng" w="9525">
                      <a:solidFill>
                        <a:srgbClr val="9E9E9E">
                          <a:alpha val="0"/>
                        </a:srgbClr>
                      </a:solidFill>
                      <a:prstDash val="solid"/>
                      <a:round/>
                      <a:headEnd len="sm" w="sm" type="none"/>
                      <a:tailEnd len="sm" w="sm" type="none"/>
                    </a:lnB>
                    <a:solidFill>
                      <a:srgbClr val="EFEFEF"/>
                    </a:solidFill>
                  </a:tcPr>
                </a:tc>
              </a:tr>
              <a:tr h="3810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Highlighting conference presentations</a:t>
                      </a:r>
                      <a:endParaRPr sz="1600" u="none" cap="none" strike="noStrike">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3810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Help users who did not get a reply yet</a:t>
                      </a:r>
                      <a:endParaRPr sz="1600" u="none" cap="none" strike="noStrike">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3355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Check internal contact usage</a:t>
                      </a:r>
                      <a:endParaRPr sz="1600" u="none" cap="none" strike="noStrike">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3355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Check for trends on the statistics pages</a:t>
                      </a:r>
                      <a:endParaRPr sz="1600" u="none" cap="none" strike="noStrike">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bl>
          </a:graphicData>
        </a:graphic>
      </p:graphicFrame>
      <p:graphicFrame>
        <p:nvGraphicFramePr>
          <p:cNvPr id="986" name="Google Shape;986;p121"/>
          <p:cNvGraphicFramePr/>
          <p:nvPr/>
        </p:nvGraphicFramePr>
        <p:xfrm>
          <a:off x="5112500" y="1906625"/>
          <a:ext cx="3000000" cy="3000000"/>
        </p:xfrm>
        <a:graphic>
          <a:graphicData uri="http://schemas.openxmlformats.org/drawingml/2006/table">
            <a:tbl>
              <a:tblPr>
                <a:noFill/>
                <a:tableStyleId>{4AF9D9B5-3E43-441B-B4F4-7D2C2BBB8671}</a:tableStyleId>
              </a:tblPr>
              <a:tblGrid>
                <a:gridCol w="2652175"/>
              </a:tblGrid>
              <a:tr h="381000">
                <a:tc>
                  <a:txBody>
                    <a:bodyPr/>
                    <a:lstStyle/>
                    <a:p>
                      <a:pPr indent="0" lvl="0" marL="0" marR="0" rtl="0" algn="l">
                        <a:lnSpc>
                          <a:spcPct val="100000"/>
                        </a:lnSpc>
                        <a:spcBef>
                          <a:spcPts val="0"/>
                        </a:spcBef>
                        <a:spcAft>
                          <a:spcPts val="0"/>
                        </a:spcAft>
                        <a:buClr>
                          <a:srgbClr val="000000"/>
                        </a:buClr>
                        <a:buSzPts val="1600"/>
                        <a:buFont typeface="Arial"/>
                        <a:buNone/>
                      </a:pPr>
                      <a:r>
                        <a:rPr b="1" lang="de-DE" sz="1600" u="none" cap="none" strike="noStrike">
                          <a:solidFill>
                            <a:schemeClr val="dk1"/>
                          </a:solidFill>
                          <a:latin typeface="Calibri"/>
                          <a:ea typeface="Calibri"/>
                          <a:cs typeface="Calibri"/>
                          <a:sym typeface="Calibri"/>
                        </a:rPr>
                        <a:t>Task</a:t>
                      </a:r>
                      <a:endParaRPr b="1" sz="1600" u="none" cap="none" strike="noStrike"/>
                    </a:p>
                  </a:txBody>
                  <a:tcPr marT="91425" marB="91425" marR="91425" marL="91425">
                    <a:lnB cap="flat" cmpd="sng" w="9525">
                      <a:solidFill>
                        <a:srgbClr val="9E9E9E">
                          <a:alpha val="0"/>
                        </a:srgbClr>
                      </a:solidFill>
                      <a:prstDash val="solid"/>
                      <a:round/>
                      <a:headEnd len="sm" w="sm" type="none"/>
                      <a:tailEnd len="sm" w="sm" type="none"/>
                    </a:lnB>
                    <a:solidFill>
                      <a:srgbClr val="EFEFEF"/>
                    </a:solidFill>
                  </a:tcPr>
                </a:tc>
              </a:tr>
              <a:tr h="3810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Review if threads are in the wrong categories</a:t>
                      </a:r>
                      <a:endParaRPr sz="1600" u="none" cap="none" strike="noStrike">
                        <a:solidFill>
                          <a:schemeClr val="dk1"/>
                        </a:solidFill>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3810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Make a thread into a super sticky (or featured) thread</a:t>
                      </a:r>
                      <a:endParaRPr sz="1600" u="none" cap="none" strike="noStrike">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3355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Creating new sub-categories or sub-sub-categories</a:t>
                      </a:r>
                      <a:endParaRPr sz="1600" u="none" cap="none" strike="noStrike">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r h="43355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Update special forum pages</a:t>
                      </a:r>
                      <a:endParaRPr sz="1600" u="none" cap="none" strike="noStrike">
                        <a:latin typeface="Calibri"/>
                        <a:ea typeface="Calibri"/>
                        <a:cs typeface="Calibri"/>
                        <a:sym typeface="Calibri"/>
                      </a:endParaRPr>
                    </a:p>
                  </a:txBody>
                  <a:tcPr marT="54000" marB="54000"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0"/>
          <p:cNvSpPr txBox="1"/>
          <p:nvPr>
            <p:ph idx="1" type="body"/>
          </p:nvPr>
        </p:nvSpPr>
        <p:spPr>
          <a:xfrm>
            <a:off x="1187624" y="1700808"/>
            <a:ext cx="7632900" cy="460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de-DE"/>
              <a:t>Inclusive</a:t>
            </a:r>
            <a:r>
              <a:rPr lang="de-DE"/>
              <a:t>: </a:t>
            </a:r>
            <a:endParaRPr/>
          </a:p>
          <a:p>
            <a:pPr indent="-355600" lvl="0" marL="457200" marR="0" rtl="0" algn="l">
              <a:lnSpc>
                <a:spcPct val="90000"/>
              </a:lnSpc>
              <a:spcBef>
                <a:spcPts val="0"/>
              </a:spcBef>
              <a:spcAft>
                <a:spcPts val="0"/>
              </a:spcAft>
              <a:buSzPts val="2000"/>
              <a:buChar char="▪"/>
            </a:pPr>
            <a:r>
              <a:rPr lang="de-DE"/>
              <a:t>Open</a:t>
            </a:r>
            <a:r>
              <a:rPr lang="de-DE"/>
              <a:t>, friendly, welcoming atmosphere, respect and passion for the cause to provide sustainable sanitation.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de-DE"/>
              <a:t>Focus</a:t>
            </a:r>
            <a:r>
              <a:rPr lang="de-DE"/>
              <a:t>: </a:t>
            </a:r>
            <a:endParaRPr/>
          </a:p>
          <a:p>
            <a:pPr indent="-355600" lvl="0" marL="457200" rtl="0" algn="l">
              <a:spcBef>
                <a:spcPts val="0"/>
              </a:spcBef>
              <a:spcAft>
                <a:spcPts val="0"/>
              </a:spcAft>
              <a:buSzPts val="2000"/>
              <a:buChar char="▪"/>
            </a:pPr>
            <a:r>
              <a:rPr lang="de-DE"/>
              <a:t>The main focus is </a:t>
            </a:r>
            <a:r>
              <a:rPr lang="de-DE"/>
              <a:t>sustainable sanitation.</a:t>
            </a:r>
            <a:endParaRPr/>
          </a:p>
          <a:p>
            <a:pPr indent="-355600" lvl="0" marL="457200" rtl="0" algn="l">
              <a:spcBef>
                <a:spcPts val="0"/>
              </a:spcBef>
              <a:spcAft>
                <a:spcPts val="0"/>
              </a:spcAft>
              <a:buSzPts val="2000"/>
              <a:buChar char="▪"/>
            </a:pPr>
            <a:r>
              <a:rPr lang="de-DE"/>
              <a:t>We also discuss topics that are linked to sanitation, or are cross-cutting for the WASH sector as a</a:t>
            </a:r>
            <a:r>
              <a:rPr lang="de-DE"/>
              <a:t> whole, for example equity and inclusion.</a:t>
            </a:r>
            <a:endParaRPr/>
          </a:p>
          <a:p>
            <a:pPr indent="0" lvl="0" marL="0" rtl="0" algn="l">
              <a:spcBef>
                <a:spcPts val="0"/>
              </a:spcBef>
              <a:spcAft>
                <a:spcPts val="0"/>
              </a:spcAft>
              <a:buNone/>
            </a:pPr>
            <a:r>
              <a:t/>
            </a:r>
            <a:endParaRPr sz="1800"/>
          </a:p>
          <a:p>
            <a:pPr indent="0" lvl="0" marL="0" rtl="0" algn="l">
              <a:spcBef>
                <a:spcPts val="0"/>
              </a:spcBef>
              <a:spcAft>
                <a:spcPts val="0"/>
              </a:spcAft>
              <a:buNone/>
            </a:pPr>
            <a:r>
              <a:rPr b="1" lang="de-DE"/>
              <a:t>Supportive</a:t>
            </a:r>
            <a:r>
              <a:rPr b="1" lang="de-DE"/>
              <a:t> and fun</a:t>
            </a:r>
            <a:r>
              <a:rPr lang="de-DE"/>
              <a:t>: </a:t>
            </a:r>
            <a:endParaRPr/>
          </a:p>
          <a:p>
            <a:pPr indent="-355600" lvl="0" marL="457200" marR="0" rtl="0" algn="l">
              <a:lnSpc>
                <a:spcPct val="90000"/>
              </a:lnSpc>
              <a:spcBef>
                <a:spcPts val="0"/>
              </a:spcBef>
              <a:spcAft>
                <a:spcPts val="0"/>
              </a:spcAft>
              <a:buSzPts val="2000"/>
              <a:buChar char="▪"/>
            </a:pPr>
            <a:r>
              <a:rPr lang="de-DE"/>
              <a:t>Communicating in a personal, friendly non-anonymous manner.</a:t>
            </a:r>
            <a:endParaRPr/>
          </a:p>
          <a:p>
            <a:pPr indent="-355600" lvl="0" marL="457200" marR="0" rtl="0" algn="l">
              <a:lnSpc>
                <a:spcPct val="90000"/>
              </a:lnSpc>
              <a:spcBef>
                <a:spcPts val="0"/>
              </a:spcBef>
              <a:spcAft>
                <a:spcPts val="0"/>
              </a:spcAft>
              <a:buSzPts val="2000"/>
              <a:buChar char="▪"/>
            </a:pPr>
            <a:r>
              <a:rPr lang="de-DE"/>
              <a:t>The community moderators are recreating on the Forum the </a:t>
            </a:r>
            <a:r>
              <a:rPr lang="de-DE"/>
              <a:t>‘SuSanA spirit’ which is about a desire to collaborate and share.</a:t>
            </a:r>
            <a:endParaRPr/>
          </a:p>
          <a:p>
            <a:pPr indent="0" lvl="0" marL="0" rtl="0" algn="l">
              <a:spcBef>
                <a:spcPts val="0"/>
              </a:spcBef>
              <a:spcAft>
                <a:spcPts val="0"/>
              </a:spcAft>
              <a:buNone/>
            </a:pPr>
            <a:r>
              <a:t/>
            </a:r>
            <a:endParaRPr/>
          </a:p>
          <a:p>
            <a:pPr indent="0" lvl="0" marL="0" rtl="0" algn="l">
              <a:spcBef>
                <a:spcPts val="300"/>
              </a:spcBef>
              <a:spcAft>
                <a:spcPts val="0"/>
              </a:spcAft>
              <a:buNone/>
            </a:pPr>
            <a:r>
              <a:t/>
            </a:r>
            <a:endParaRPr/>
          </a:p>
        </p:txBody>
      </p:sp>
      <p:sp>
        <p:nvSpPr>
          <p:cNvPr id="296" name="Google Shape;296;p50"/>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Characteristics of the Forum (2 of </a:t>
            </a:r>
            <a:r>
              <a:rPr lang="de-DE"/>
              <a:t>2</a:t>
            </a:r>
            <a:r>
              <a:rPr lang="de-DE"/>
              <a:t>)</a:t>
            </a:r>
            <a:endParaRPr/>
          </a:p>
        </p:txBody>
      </p:sp>
      <p:sp>
        <p:nvSpPr>
          <p:cNvPr id="297" name="Google Shape;297;p50"/>
          <p:cNvSpPr txBox="1"/>
          <p:nvPr>
            <p:ph idx="12" type="sldNum"/>
          </p:nvPr>
        </p:nvSpPr>
        <p:spPr>
          <a:xfrm>
            <a:off x="8595309" y="6525359"/>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22"/>
          <p:cNvSpPr txBox="1"/>
          <p:nvPr>
            <p:ph idx="1" type="body"/>
          </p:nvPr>
        </p:nvSpPr>
        <p:spPr>
          <a:xfrm>
            <a:off x="1187624" y="1604633"/>
            <a:ext cx="7632900" cy="4608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2000"/>
              <a:buNone/>
            </a:pPr>
            <a:r>
              <a:t/>
            </a:r>
            <a:endParaRPr/>
          </a:p>
          <a:p>
            <a:pPr indent="0" lvl="0" marL="0" marR="0" rtl="0" algn="l">
              <a:lnSpc>
                <a:spcPct val="90000"/>
              </a:lnSpc>
              <a:spcBef>
                <a:spcPts val="0"/>
              </a:spcBef>
              <a:spcAft>
                <a:spcPts val="0"/>
              </a:spcAft>
              <a:buSzPts val="2000"/>
              <a:buNone/>
            </a:pPr>
            <a:r>
              <a:t/>
            </a:r>
            <a:endParaRPr/>
          </a:p>
        </p:txBody>
      </p:sp>
      <p:sp>
        <p:nvSpPr>
          <p:cNvPr id="993" name="Google Shape;993;p122"/>
          <p:cNvSpPr txBox="1"/>
          <p:nvPr>
            <p:ph idx="2" type="body"/>
          </p:nvPr>
        </p:nvSpPr>
        <p:spPr>
          <a:xfrm>
            <a:off x="1187624" y="798245"/>
            <a:ext cx="7632900" cy="57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560"/>
              </a:spcBef>
              <a:spcAft>
                <a:spcPts val="0"/>
              </a:spcAft>
              <a:buSzPts val="3360"/>
              <a:buNone/>
            </a:pPr>
            <a:r>
              <a:rPr lang="de-DE"/>
              <a:t>Overview of optional extensions</a:t>
            </a:r>
            <a:endParaRPr/>
          </a:p>
        </p:txBody>
      </p:sp>
      <p:sp>
        <p:nvSpPr>
          <p:cNvPr id="994" name="Google Shape;994;p122"/>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graphicFrame>
        <p:nvGraphicFramePr>
          <p:cNvPr id="995" name="Google Shape;995;p122"/>
          <p:cNvGraphicFramePr/>
          <p:nvPr/>
        </p:nvGraphicFramePr>
        <p:xfrm>
          <a:off x="1337925" y="1678025"/>
          <a:ext cx="3000000" cy="3000000"/>
        </p:xfrm>
        <a:graphic>
          <a:graphicData uri="http://schemas.openxmlformats.org/drawingml/2006/table">
            <a:tbl>
              <a:tblPr>
                <a:noFill/>
                <a:tableStyleId>{4AF9D9B5-3E43-441B-B4F4-7D2C2BBB8671}</a:tableStyleId>
              </a:tblPr>
              <a:tblGrid>
                <a:gridCol w="5843100"/>
              </a:tblGrid>
              <a:tr h="381000">
                <a:tc>
                  <a:txBody>
                    <a:bodyPr/>
                    <a:lstStyle/>
                    <a:p>
                      <a:pPr indent="0" lvl="0" marL="0" marR="0" rtl="0" algn="l">
                        <a:lnSpc>
                          <a:spcPct val="100000"/>
                        </a:lnSpc>
                        <a:spcBef>
                          <a:spcPts val="0"/>
                        </a:spcBef>
                        <a:spcAft>
                          <a:spcPts val="0"/>
                        </a:spcAft>
                        <a:buClr>
                          <a:srgbClr val="000000"/>
                        </a:buClr>
                        <a:buSzPts val="1600"/>
                        <a:buFont typeface="Arial"/>
                        <a:buNone/>
                      </a:pPr>
                      <a:r>
                        <a:rPr b="1" lang="de-DE" sz="1600" u="none" cap="none" strike="noStrike">
                          <a:solidFill>
                            <a:schemeClr val="dk1"/>
                          </a:solidFill>
                          <a:latin typeface="Calibri"/>
                          <a:ea typeface="Calibri"/>
                          <a:cs typeface="Calibri"/>
                          <a:sym typeface="Calibri"/>
                        </a:rPr>
                        <a:t>Optional extension</a:t>
                      </a:r>
                      <a:endParaRPr b="1" sz="1600" u="none" cap="none" strike="noStrike">
                        <a:solidFill>
                          <a:schemeClr val="dk1"/>
                        </a:solidFill>
                        <a:latin typeface="Calibri"/>
                        <a:ea typeface="Calibri"/>
                        <a:cs typeface="Calibri"/>
                        <a:sym typeface="Calibri"/>
                      </a:endParaRPr>
                    </a:p>
                  </a:txBody>
                  <a:tcPr marT="91425" marB="91425" marR="91425" marL="91425">
                    <a:solidFill>
                      <a:srgbClr val="EFEFEF"/>
                    </a:solidFill>
                  </a:tcPr>
                </a:tc>
              </a:tr>
              <a:tr h="3810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Updating Wikipedia articles with information gleaned from forum posts and vice versa</a:t>
                      </a:r>
                      <a:endParaRPr sz="1600" u="none" cap="none" strike="noStrike">
                        <a:solidFill>
                          <a:schemeClr val="dk1"/>
                        </a:solidFill>
                        <a:latin typeface="Calibri"/>
                        <a:ea typeface="Calibri"/>
                        <a:cs typeface="Calibri"/>
                        <a:sym typeface="Calibri"/>
                      </a:endParaRPr>
                    </a:p>
                  </a:txBody>
                  <a:tcPr marT="91425" marB="91425" marR="91425" marL="91425">
                    <a:solidFill>
                      <a:srgbClr val="EFEFEF"/>
                    </a:solidFill>
                  </a:tcPr>
                </a:tc>
              </a:tr>
              <a:tr h="38100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Improving and updating the key readings for Forum sub-categories</a:t>
                      </a:r>
                      <a:endParaRPr sz="1600" u="none" cap="none" strike="noStrike">
                        <a:latin typeface="Calibri"/>
                        <a:ea typeface="Calibri"/>
                        <a:cs typeface="Calibri"/>
                        <a:sym typeface="Calibri"/>
                      </a:endParaRPr>
                    </a:p>
                  </a:txBody>
                  <a:tcPr marT="91425" marB="91425" marR="91425" marL="91425">
                    <a:solidFill>
                      <a:srgbClr val="EFEFEF"/>
                    </a:solidFill>
                  </a:tcPr>
                </a:tc>
              </a:tr>
              <a:tr h="43355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Getting involved in the thematic discussion series (TDS)</a:t>
                      </a:r>
                      <a:endParaRPr sz="1600" u="none" cap="none" strike="noStrike">
                        <a:latin typeface="Calibri"/>
                        <a:ea typeface="Calibri"/>
                        <a:cs typeface="Calibri"/>
                        <a:sym typeface="Calibri"/>
                      </a:endParaRPr>
                    </a:p>
                  </a:txBody>
                  <a:tcPr marT="91425" marB="91425" marR="91425" marL="91425">
                    <a:solidFill>
                      <a:srgbClr val="EFEFEF"/>
                    </a:solidFill>
                  </a:tcPr>
                </a:tc>
              </a:tr>
              <a:tr h="433550">
                <a:tc>
                  <a:txBody>
                    <a:bodyPr/>
                    <a:lstStyle/>
                    <a:p>
                      <a:pPr indent="-330200" lvl="0" marL="457200" marR="0" rtl="0" algn="l">
                        <a:lnSpc>
                          <a:spcPct val="100000"/>
                        </a:lnSpc>
                        <a:spcBef>
                          <a:spcPts val="0"/>
                        </a:spcBef>
                        <a:spcAft>
                          <a:spcPts val="0"/>
                        </a:spcAft>
                        <a:buClr>
                          <a:schemeClr val="dk1"/>
                        </a:buClr>
                        <a:buSzPts val="1600"/>
                        <a:buFont typeface="Calibri"/>
                        <a:buChar char="●"/>
                      </a:pPr>
                      <a:r>
                        <a:rPr lang="de-DE" sz="1600" u="none" cap="none" strike="noStrike">
                          <a:solidFill>
                            <a:schemeClr val="dk1"/>
                          </a:solidFill>
                          <a:latin typeface="Calibri"/>
                          <a:ea typeface="Calibri"/>
                          <a:cs typeface="Calibri"/>
                          <a:sym typeface="Calibri"/>
                        </a:rPr>
                        <a:t>Promotion of specific discussions or the Discussion Forum in general</a:t>
                      </a:r>
                      <a:endParaRPr sz="1600" u="none" cap="none" strike="noStrike">
                        <a:solidFill>
                          <a:schemeClr val="dk1"/>
                        </a:solidFill>
                        <a:latin typeface="Calibri"/>
                        <a:ea typeface="Calibri"/>
                        <a:cs typeface="Calibri"/>
                        <a:sym typeface="Calibri"/>
                      </a:endParaRPr>
                    </a:p>
                  </a:txBody>
                  <a:tcPr marT="91425" marB="91425" marR="91425" marL="91425">
                    <a:solidFill>
                      <a:srgbClr val="EFEFEF"/>
                    </a:solidFil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123"/>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2000"/>
              <a:buChar char="▪"/>
            </a:pPr>
            <a:r>
              <a:rPr lang="de-DE"/>
              <a:t>Time of one or several moderators; this is variable, depending on level of ambition </a:t>
            </a:r>
            <a:endParaRPr/>
          </a:p>
          <a:p>
            <a:pPr indent="-171450" lvl="0" marL="171450" rtl="0" algn="l">
              <a:lnSpc>
                <a:spcPct val="100000"/>
              </a:lnSpc>
              <a:spcBef>
                <a:spcPts val="0"/>
              </a:spcBef>
              <a:spcAft>
                <a:spcPts val="0"/>
              </a:spcAft>
              <a:buSzPts val="2000"/>
              <a:buChar char="▪"/>
            </a:pPr>
            <a:r>
              <a:rPr lang="de-DE"/>
              <a:t>Server (the same server hosts the SuSanA website and Forum; the company is called Strato and is in Germany); this is only a minor cost</a:t>
            </a:r>
            <a:endParaRPr/>
          </a:p>
          <a:p>
            <a:pPr indent="-171450" lvl="0" marL="171450" rtl="0" algn="l">
              <a:lnSpc>
                <a:spcPct val="100000"/>
              </a:lnSpc>
              <a:spcBef>
                <a:spcPts val="0"/>
              </a:spcBef>
              <a:spcAft>
                <a:spcPts val="0"/>
              </a:spcAft>
              <a:buSzPts val="2000"/>
              <a:buChar char="▪"/>
            </a:pPr>
            <a:r>
              <a:rPr lang="de-DE"/>
              <a:t>Time for ongoing IT support to fix bugs, improve user experience, upgrades to latest version when required</a:t>
            </a:r>
            <a:endParaRPr/>
          </a:p>
          <a:p>
            <a:pPr indent="-171450" lvl="1" marL="514350" rtl="0" algn="l">
              <a:lnSpc>
                <a:spcPct val="100000"/>
              </a:lnSpc>
              <a:spcBef>
                <a:spcPts val="0"/>
              </a:spcBef>
              <a:spcAft>
                <a:spcPts val="0"/>
              </a:spcAft>
              <a:buSzPts val="1440"/>
              <a:buChar char="⮚"/>
            </a:pPr>
            <a:r>
              <a:rPr lang="de-DE"/>
              <a:t> The Forum is based on Kunena software* which is a free but we have paid IT developers Dotwerkstatt in Berlin to program several additional features (funded by GIZ and BMGF grant) – see later in this presentation for details</a:t>
            </a:r>
            <a:endParaRPr/>
          </a:p>
          <a:p>
            <a:pPr indent="-171450" lvl="1" marL="514350" rtl="0" algn="l">
              <a:lnSpc>
                <a:spcPct val="100000"/>
              </a:lnSpc>
              <a:spcBef>
                <a:spcPts val="0"/>
              </a:spcBef>
              <a:spcAft>
                <a:spcPts val="0"/>
              </a:spcAft>
              <a:buSzPts val="1440"/>
              <a:buChar char="⮚"/>
            </a:pPr>
            <a:r>
              <a:rPr lang="de-DE"/>
              <a:t>The time requires is variable, depending on level of ambition</a:t>
            </a:r>
            <a:endParaRPr/>
          </a:p>
          <a:p>
            <a:pPr indent="-171450" lvl="0" marL="171450" rtl="0" algn="l">
              <a:lnSpc>
                <a:spcPct val="100000"/>
              </a:lnSpc>
              <a:spcBef>
                <a:spcPts val="0"/>
              </a:spcBef>
              <a:spcAft>
                <a:spcPts val="0"/>
              </a:spcAft>
              <a:buSzPts val="2000"/>
              <a:buChar char="▪"/>
            </a:pPr>
            <a:r>
              <a:rPr lang="de-DE"/>
              <a:t>Optional: regular user surveys or user experience observations</a:t>
            </a:r>
            <a:endParaRPr/>
          </a:p>
          <a:p>
            <a:pPr indent="0" lvl="0" marL="0" rtl="0" algn="l">
              <a:lnSpc>
                <a:spcPct val="100000"/>
              </a:lnSpc>
              <a:spcBef>
                <a:spcPts val="600"/>
              </a:spcBef>
              <a:spcAft>
                <a:spcPts val="0"/>
              </a:spcAft>
              <a:buSzPts val="2000"/>
              <a:buNone/>
            </a:pPr>
            <a:r>
              <a:t/>
            </a:r>
            <a:endParaRPr/>
          </a:p>
          <a:p>
            <a:pPr indent="0" lvl="0" marL="0" rtl="0" algn="l">
              <a:lnSpc>
                <a:spcPct val="100000"/>
              </a:lnSpc>
              <a:spcBef>
                <a:spcPts val="600"/>
              </a:spcBef>
              <a:spcAft>
                <a:spcPts val="0"/>
              </a:spcAft>
              <a:buSzPts val="2000"/>
              <a:buNone/>
            </a:pPr>
            <a:r>
              <a:t/>
            </a:r>
            <a:endParaRPr/>
          </a:p>
          <a:p>
            <a:pPr indent="0" lvl="0" marL="0" rtl="0" algn="l">
              <a:lnSpc>
                <a:spcPct val="100000"/>
              </a:lnSpc>
              <a:spcBef>
                <a:spcPts val="600"/>
              </a:spcBef>
              <a:spcAft>
                <a:spcPts val="0"/>
              </a:spcAft>
              <a:buSzPts val="2000"/>
              <a:buNone/>
            </a:pPr>
            <a:r>
              <a:rPr lang="de-DE" sz="1400"/>
              <a:t>* Kunena open source communication platform extension for Joomla (Joomla is a free and open-source content management system (CMS) for publishing web content – it is used for the SuSanA website)</a:t>
            </a:r>
            <a:endParaRPr sz="1400"/>
          </a:p>
          <a:p>
            <a:pPr indent="0" lvl="0" marL="0" rtl="0" algn="l">
              <a:lnSpc>
                <a:spcPct val="100000"/>
              </a:lnSpc>
              <a:spcBef>
                <a:spcPts val="600"/>
              </a:spcBef>
              <a:spcAft>
                <a:spcPts val="0"/>
              </a:spcAft>
              <a:buSzPts val="2000"/>
              <a:buNone/>
            </a:pPr>
            <a:r>
              <a:t/>
            </a:r>
            <a:endParaRPr/>
          </a:p>
          <a:p>
            <a:pPr indent="0" lvl="0" marL="171450" rtl="0" algn="l">
              <a:lnSpc>
                <a:spcPct val="100000"/>
              </a:lnSpc>
              <a:spcBef>
                <a:spcPts val="0"/>
              </a:spcBef>
              <a:spcAft>
                <a:spcPts val="0"/>
              </a:spcAft>
              <a:buSzPts val="2000"/>
              <a:buNone/>
            </a:pPr>
            <a:r>
              <a:t/>
            </a:r>
            <a:endParaRPr/>
          </a:p>
          <a:p>
            <a:pPr indent="0" lvl="0" marL="0" rtl="0" algn="l">
              <a:lnSpc>
                <a:spcPct val="100000"/>
              </a:lnSpc>
              <a:spcBef>
                <a:spcPts val="300"/>
              </a:spcBef>
              <a:spcAft>
                <a:spcPts val="300"/>
              </a:spcAft>
              <a:buSzPts val="2000"/>
              <a:buNone/>
            </a:pPr>
            <a:r>
              <a:t/>
            </a:r>
            <a:endParaRPr/>
          </a:p>
        </p:txBody>
      </p:sp>
      <p:sp>
        <p:nvSpPr>
          <p:cNvPr id="1002" name="Google Shape;1002;p123"/>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560"/>
              </a:spcBef>
              <a:spcAft>
                <a:spcPts val="0"/>
              </a:spcAft>
              <a:buSzPts val="3360"/>
              <a:buNone/>
            </a:pPr>
            <a:r>
              <a:rPr lang="de-DE"/>
              <a:t>Which parts of the Forum cost money?</a:t>
            </a:r>
            <a:endParaRPr/>
          </a:p>
        </p:txBody>
      </p:sp>
      <p:sp>
        <p:nvSpPr>
          <p:cNvPr id="1003" name="Google Shape;1003;p123"/>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24"/>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p>
            <a:pPr indent="-171450" lvl="0" marL="171450" rtl="0" algn="l">
              <a:lnSpc>
                <a:spcPct val="80000"/>
              </a:lnSpc>
              <a:spcBef>
                <a:spcPts val="600"/>
              </a:spcBef>
              <a:spcAft>
                <a:spcPts val="0"/>
              </a:spcAft>
              <a:buClr>
                <a:schemeClr val="dk1"/>
              </a:buClr>
              <a:buSzPts val="2000"/>
              <a:buFont typeface="Noto Sans Symbols"/>
              <a:buChar char="▪"/>
            </a:pPr>
            <a:r>
              <a:rPr lang="de-DE"/>
              <a:t>The Forum and SuSanA website are administered by the </a:t>
            </a:r>
            <a:r>
              <a:rPr lang="de-DE" u="sng">
                <a:solidFill>
                  <a:schemeClr val="hlink"/>
                </a:solidFill>
                <a:hlinkClick r:id="rId3"/>
              </a:rPr>
              <a:t>SuSanA secretariat</a:t>
            </a:r>
            <a:r>
              <a:rPr lang="de-DE"/>
              <a:t> at the GIZ, Germany who receive funds by the German Federal Ministry for Economic Cooperation and Development (BMZ) to operate the SuSanA secretariat since early 2007. </a:t>
            </a:r>
            <a:endParaRPr/>
          </a:p>
          <a:p>
            <a:pPr indent="-171450" lvl="0" marL="171450" rtl="0" algn="l">
              <a:lnSpc>
                <a:spcPct val="80000"/>
              </a:lnSpc>
              <a:spcBef>
                <a:spcPts val="600"/>
              </a:spcBef>
              <a:spcAft>
                <a:spcPts val="0"/>
              </a:spcAft>
              <a:buClr>
                <a:schemeClr val="dk1"/>
              </a:buClr>
              <a:buSzPts val="2000"/>
              <a:buFont typeface="Noto Sans Symbols"/>
              <a:buChar char="▪"/>
            </a:pPr>
            <a:r>
              <a:rPr lang="de-DE"/>
              <a:t>From Nov. 2012 until Oct. 2018, </a:t>
            </a:r>
            <a:r>
              <a:rPr lang="de-DE" u="sng">
                <a:solidFill>
                  <a:schemeClr val="hlink"/>
                </a:solidFill>
                <a:hlinkClick r:id="rId4"/>
              </a:rPr>
              <a:t>co-funding</a:t>
            </a:r>
            <a:r>
              <a:rPr lang="de-DE"/>
              <a:t> for some aspects of SuSanA’s work, including the Forum, was provided by the Bill and Melinda Gates Foundation. </a:t>
            </a:r>
            <a:endParaRPr/>
          </a:p>
          <a:p>
            <a:pPr indent="-171450" lvl="0" marL="171450" rtl="0" algn="l">
              <a:lnSpc>
                <a:spcPct val="80000"/>
              </a:lnSpc>
              <a:spcBef>
                <a:spcPts val="600"/>
              </a:spcBef>
              <a:spcAft>
                <a:spcPts val="0"/>
              </a:spcAft>
              <a:buClr>
                <a:schemeClr val="dk1"/>
              </a:buClr>
              <a:buSzPts val="2000"/>
              <a:buFont typeface="Noto Sans Symbols"/>
              <a:buChar char="▪"/>
            </a:pPr>
            <a:r>
              <a:rPr lang="de-DE"/>
              <a:t>From November 2019 until December 2020 funding of the forum moderation was provided by WSSCC via a grant to Skat Foundation</a:t>
            </a:r>
            <a:endParaRPr/>
          </a:p>
          <a:p>
            <a:pPr indent="-44450" lvl="0" marL="171450" rtl="0" algn="l">
              <a:lnSpc>
                <a:spcPct val="80000"/>
              </a:lnSpc>
              <a:spcBef>
                <a:spcPts val="600"/>
              </a:spcBef>
              <a:spcAft>
                <a:spcPts val="0"/>
              </a:spcAft>
              <a:buClr>
                <a:schemeClr val="dk1"/>
              </a:buClr>
              <a:buSzPts val="2000"/>
              <a:buFont typeface="Noto Sans Symbols"/>
              <a:buNone/>
            </a:pPr>
            <a:r>
              <a:t/>
            </a:r>
            <a:endParaRPr/>
          </a:p>
          <a:p>
            <a:pPr indent="-44450" lvl="0" marL="171450" rtl="0" algn="l">
              <a:lnSpc>
                <a:spcPct val="80000"/>
              </a:lnSpc>
              <a:spcBef>
                <a:spcPts val="600"/>
              </a:spcBef>
              <a:spcAft>
                <a:spcPts val="0"/>
              </a:spcAft>
              <a:buClr>
                <a:schemeClr val="dk1"/>
              </a:buClr>
              <a:buSzPts val="2000"/>
              <a:buFont typeface="Noto Sans Symbols"/>
              <a:buNone/>
            </a:pPr>
            <a:r>
              <a:t/>
            </a:r>
            <a:endParaRPr/>
          </a:p>
        </p:txBody>
      </p:sp>
      <p:sp>
        <p:nvSpPr>
          <p:cNvPr id="1009" name="Google Shape;1009;p124"/>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folHlink"/>
              </a:buClr>
              <a:buSzPts val="3108"/>
              <a:buFont typeface="Times"/>
              <a:buNone/>
            </a:pPr>
            <a:r>
              <a:rPr lang="de-DE" sz="2590"/>
              <a:t>Who are current and previous funders of the Forum?</a:t>
            </a:r>
            <a:endParaRPr sz="2590"/>
          </a:p>
        </p:txBody>
      </p:sp>
      <p:sp>
        <p:nvSpPr>
          <p:cNvPr id="1010" name="Google Shape;1010;p124"/>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25"/>
          <p:cNvSpPr txBox="1"/>
          <p:nvPr>
            <p:ph idx="1" type="body"/>
          </p:nvPr>
        </p:nvSpPr>
        <p:spPr>
          <a:xfrm>
            <a:off x="1187624" y="2050583"/>
            <a:ext cx="7632900" cy="4608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SzPts val="2000"/>
              <a:buChar char="▪"/>
            </a:pPr>
            <a:r>
              <a:rPr lang="de-DE"/>
              <a:t>Forum discussions that led to improved Wikipedia articles:</a:t>
            </a:r>
            <a:endParaRPr/>
          </a:p>
          <a:p>
            <a:pPr indent="-171450" lvl="1" marL="514350" marR="0" rtl="0" algn="l">
              <a:lnSpc>
                <a:spcPct val="90000"/>
              </a:lnSpc>
              <a:spcBef>
                <a:spcPts val="0"/>
              </a:spcBef>
              <a:spcAft>
                <a:spcPts val="0"/>
              </a:spcAft>
              <a:buSzPts val="1440"/>
              <a:buChar char="⮚"/>
            </a:pPr>
            <a:r>
              <a:rPr lang="de-DE"/>
              <a:t>Example 1: CBS, see </a:t>
            </a:r>
            <a:r>
              <a:rPr lang="de-DE" u="sng">
                <a:solidFill>
                  <a:schemeClr val="hlink"/>
                </a:solidFill>
                <a:hlinkClick r:id="rId3"/>
              </a:rPr>
              <a:t>here</a:t>
            </a:r>
            <a:r>
              <a:rPr lang="de-DE"/>
              <a:t> (a post on Discussion Forum in June 2019 about a publication by Worldbank about CBS)</a:t>
            </a:r>
            <a:endParaRPr/>
          </a:p>
          <a:p>
            <a:pPr indent="-171450" lvl="1" marL="514350" marR="0" rtl="0" algn="l">
              <a:lnSpc>
                <a:spcPct val="90000"/>
              </a:lnSpc>
              <a:spcBef>
                <a:spcPts val="0"/>
              </a:spcBef>
              <a:spcAft>
                <a:spcPts val="0"/>
              </a:spcAft>
              <a:buSzPts val="1440"/>
              <a:buChar char="⮚"/>
            </a:pPr>
            <a:r>
              <a:rPr lang="de-DE"/>
              <a:t>Example 2: A user made a post about a newspaper article on menstrual cups in Kerala </a:t>
            </a:r>
            <a:r>
              <a:rPr lang="de-DE" u="sng">
                <a:solidFill>
                  <a:schemeClr val="hlink"/>
                </a:solidFill>
                <a:hlinkClick r:id="rId4"/>
              </a:rPr>
              <a:t>here</a:t>
            </a:r>
            <a:r>
              <a:rPr lang="de-DE"/>
              <a:t>. The moderator subsequently added this information to the Wikipedia article on menstrual cups </a:t>
            </a:r>
            <a:r>
              <a:rPr lang="de-DE" u="sng">
                <a:solidFill>
                  <a:schemeClr val="hlink"/>
                </a:solidFill>
                <a:hlinkClick r:id="rId5"/>
              </a:rPr>
              <a:t>here</a:t>
            </a:r>
            <a:r>
              <a:rPr lang="de-DE"/>
              <a:t>.</a:t>
            </a:r>
            <a:endParaRPr/>
          </a:p>
          <a:p>
            <a:pPr indent="-171450" lvl="0" marL="171450" marR="0" rtl="0" algn="l">
              <a:lnSpc>
                <a:spcPct val="90000"/>
              </a:lnSpc>
              <a:spcBef>
                <a:spcPts val="0"/>
              </a:spcBef>
              <a:spcAft>
                <a:spcPts val="0"/>
              </a:spcAft>
              <a:buSzPts val="2000"/>
              <a:buChar char="▪"/>
            </a:pPr>
            <a:r>
              <a:rPr lang="de-DE"/>
              <a:t>Wikipedia discussions that led to posts on the Forum:</a:t>
            </a:r>
            <a:endParaRPr/>
          </a:p>
          <a:p>
            <a:pPr indent="-171450" lvl="1" marL="514350" marR="0" rtl="0" algn="l">
              <a:lnSpc>
                <a:spcPct val="90000"/>
              </a:lnSpc>
              <a:spcBef>
                <a:spcPts val="0"/>
              </a:spcBef>
              <a:spcAft>
                <a:spcPts val="0"/>
              </a:spcAft>
              <a:buSzPts val="1440"/>
              <a:buChar char="⮚"/>
            </a:pPr>
            <a:r>
              <a:rPr lang="de-DE"/>
              <a:t>Example 3: There was a discussion on the talk page of the Wikipedia article about squat toilets </a:t>
            </a:r>
            <a:r>
              <a:rPr lang="de-DE" u="sng">
                <a:solidFill>
                  <a:schemeClr val="hlink"/>
                </a:solidFill>
                <a:hlinkClick r:id="rId6"/>
              </a:rPr>
              <a:t>here</a:t>
            </a:r>
            <a:r>
              <a:rPr lang="de-DE"/>
              <a:t>. The moderator then made a forum post about it </a:t>
            </a:r>
            <a:r>
              <a:rPr lang="de-DE" u="sng">
                <a:solidFill>
                  <a:schemeClr val="hlink"/>
                </a:solidFill>
                <a:hlinkClick r:id="rId7"/>
              </a:rPr>
              <a:t>here</a:t>
            </a:r>
            <a:r>
              <a:rPr lang="de-DE"/>
              <a:t> to gather more information on squat toilets.</a:t>
            </a:r>
            <a:endParaRPr/>
          </a:p>
        </p:txBody>
      </p:sp>
      <p:sp>
        <p:nvSpPr>
          <p:cNvPr id="1017" name="Google Shape;1017;p125"/>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560"/>
              </a:spcBef>
              <a:spcAft>
                <a:spcPts val="0"/>
              </a:spcAft>
              <a:buSzPts val="3360"/>
              <a:buNone/>
            </a:pPr>
            <a:r>
              <a:rPr lang="de-DE"/>
              <a:t>Updating Wikipedia articles with information gleaned from forum posts and vice versa</a:t>
            </a:r>
            <a:endParaRPr/>
          </a:p>
        </p:txBody>
      </p:sp>
      <p:sp>
        <p:nvSpPr>
          <p:cNvPr id="1018" name="Google Shape;1018;p125"/>
          <p:cNvSpPr txBox="1"/>
          <p:nvPr>
            <p:ph idx="12" type="sldNum"/>
          </p:nvPr>
        </p:nvSpPr>
        <p:spPr>
          <a:xfrm>
            <a:off x="8556784" y="63331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126"/>
          <p:cNvSpPr txBox="1"/>
          <p:nvPr>
            <p:ph idx="1" type="body"/>
          </p:nvPr>
        </p:nvSpPr>
        <p:spPr>
          <a:xfrm>
            <a:off x="1187624" y="1700808"/>
            <a:ext cx="7632848" cy="4608512"/>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000"/>
              <a:buFont typeface="Noto Sans Symbols"/>
              <a:buChar char="▪"/>
            </a:pPr>
            <a:r>
              <a:rPr lang="de-DE"/>
              <a:t>How much the Forum gets used in comparison to the main website (views, actions, duration)</a:t>
            </a:r>
            <a:endParaRPr/>
          </a:p>
          <a:p>
            <a:pPr indent="-171450" lvl="0" marL="171450" rtl="0" algn="l">
              <a:lnSpc>
                <a:spcPct val="90000"/>
              </a:lnSpc>
              <a:spcBef>
                <a:spcPts val="600"/>
              </a:spcBef>
              <a:spcAft>
                <a:spcPts val="0"/>
              </a:spcAft>
              <a:buClr>
                <a:schemeClr val="dk1"/>
              </a:buClr>
              <a:buSzPts val="2000"/>
              <a:buFont typeface="Noto Sans Symbols"/>
              <a:buChar char="▪"/>
            </a:pPr>
            <a:r>
              <a:rPr lang="de-DE"/>
              <a:t>What refers traffic to the Forum, compared to traffic to the main website</a:t>
            </a:r>
            <a:endParaRPr/>
          </a:p>
          <a:p>
            <a:pPr indent="-171450" lvl="0" marL="171450" rtl="0" algn="l">
              <a:lnSpc>
                <a:spcPct val="90000"/>
              </a:lnSpc>
              <a:spcBef>
                <a:spcPts val="600"/>
              </a:spcBef>
              <a:spcAft>
                <a:spcPts val="0"/>
              </a:spcAft>
              <a:buClr>
                <a:schemeClr val="dk1"/>
              </a:buClr>
              <a:buSzPts val="2000"/>
              <a:buFont typeface="Noto Sans Symbols"/>
              <a:buChar char="▪"/>
            </a:pPr>
            <a:r>
              <a:rPr lang="de-DE"/>
              <a:t>Where do the outlinks go to (i.e. from Forum to somewhere else)</a:t>
            </a:r>
            <a:endParaRPr/>
          </a:p>
          <a:p>
            <a:pPr indent="-171450" lvl="0" marL="171450" rtl="0" algn="l">
              <a:lnSpc>
                <a:spcPct val="90000"/>
              </a:lnSpc>
              <a:spcBef>
                <a:spcPts val="600"/>
              </a:spcBef>
              <a:spcAft>
                <a:spcPts val="0"/>
              </a:spcAft>
              <a:buClr>
                <a:schemeClr val="dk1"/>
              </a:buClr>
              <a:buSzPts val="2000"/>
              <a:buFont typeface="Noto Sans Symbols"/>
              <a:buChar char="▪"/>
            </a:pPr>
            <a:r>
              <a:rPr lang="de-DE"/>
              <a:t>Comparing different time periods, observing trends within the year or by comparing current year to last year</a:t>
            </a:r>
            <a:endParaRPr/>
          </a:p>
          <a:p>
            <a:pPr indent="-44450" lvl="0" marL="171450" rtl="0" algn="l">
              <a:lnSpc>
                <a:spcPct val="90000"/>
              </a:lnSpc>
              <a:spcBef>
                <a:spcPts val="600"/>
              </a:spcBef>
              <a:spcAft>
                <a:spcPts val="0"/>
              </a:spcAft>
              <a:buClr>
                <a:schemeClr val="dk1"/>
              </a:buClr>
              <a:buSzPts val="2000"/>
              <a:buFont typeface="Noto Sans Symbols"/>
              <a:buNone/>
            </a:pPr>
            <a:r>
              <a:t/>
            </a:r>
            <a:endParaRPr/>
          </a:p>
          <a:p>
            <a:pPr indent="0" lvl="0" marL="0" rtl="0" algn="l">
              <a:lnSpc>
                <a:spcPct val="90000"/>
              </a:lnSpc>
              <a:spcBef>
                <a:spcPts val="600"/>
              </a:spcBef>
              <a:spcAft>
                <a:spcPts val="0"/>
              </a:spcAft>
              <a:buClr>
                <a:schemeClr val="dk1"/>
              </a:buClr>
              <a:buSzPts val="2000"/>
              <a:buNone/>
            </a:pPr>
            <a:r>
              <a:rPr lang="de-DE"/>
              <a:t>(This kind of work is time consuming though and requires some experience with website analytics)</a:t>
            </a:r>
            <a:endParaRPr/>
          </a:p>
          <a:p>
            <a:pPr indent="0" lvl="0" marL="0" rtl="0" algn="l">
              <a:lnSpc>
                <a:spcPct val="90000"/>
              </a:lnSpc>
              <a:spcBef>
                <a:spcPts val="600"/>
              </a:spcBef>
              <a:spcAft>
                <a:spcPts val="0"/>
              </a:spcAft>
              <a:buClr>
                <a:schemeClr val="dk1"/>
              </a:buClr>
              <a:buSzPts val="2000"/>
              <a:buNone/>
            </a:pPr>
            <a:r>
              <a:t/>
            </a:r>
            <a:endParaRPr/>
          </a:p>
        </p:txBody>
      </p:sp>
      <p:sp>
        <p:nvSpPr>
          <p:cNvPr id="1024" name="Google Shape;1024;p126"/>
          <p:cNvSpPr txBox="1"/>
          <p:nvPr>
            <p:ph idx="2" type="body"/>
          </p:nvPr>
        </p:nvSpPr>
        <p:spPr>
          <a:xfrm>
            <a:off x="1187624" y="908720"/>
            <a:ext cx="7778246" cy="611322"/>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folHlink"/>
              </a:buClr>
              <a:buSzPts val="2604"/>
              <a:buFont typeface="Times"/>
              <a:buNone/>
            </a:pPr>
            <a:r>
              <a:rPr lang="de-DE" sz="2170"/>
              <a:t>Figures which could be interesting to look into in future analyses</a:t>
            </a:r>
            <a:endParaRPr sz="2170"/>
          </a:p>
        </p:txBody>
      </p:sp>
      <p:sp>
        <p:nvSpPr>
          <p:cNvPr id="1025" name="Google Shape;1025;p126"/>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127"/>
          <p:cNvSpPr txBox="1"/>
          <p:nvPr>
            <p:ph idx="1" type="body"/>
          </p:nvPr>
        </p:nvSpPr>
        <p:spPr>
          <a:xfrm>
            <a:off x="1187624" y="1842851"/>
            <a:ext cx="7632900" cy="46086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1350"/>
              <a:buFont typeface="Arial"/>
              <a:buChar char="•"/>
            </a:pPr>
            <a:r>
              <a:rPr lang="de-DE"/>
              <a:t>For 2019: L</a:t>
            </a:r>
            <a:r>
              <a:rPr lang="de-DE" sz="2000"/>
              <a:t>ower activity levels of the moderator due to reduced funding</a:t>
            </a:r>
            <a:endParaRPr/>
          </a:p>
          <a:p>
            <a:pPr indent="-285750" lvl="0" marL="285750" marR="0" rtl="0" algn="l">
              <a:lnSpc>
                <a:spcPct val="90000"/>
              </a:lnSpc>
              <a:spcBef>
                <a:spcPts val="0"/>
              </a:spcBef>
              <a:spcAft>
                <a:spcPts val="0"/>
              </a:spcAft>
              <a:buClr>
                <a:schemeClr val="dk1"/>
              </a:buClr>
              <a:buSzPts val="1350"/>
              <a:buFont typeface="Arial"/>
              <a:buChar char="•"/>
            </a:pPr>
            <a:r>
              <a:rPr lang="de-DE"/>
              <a:t>Years 2013-2015 were particularly high because BMGF grantees had incentive or mandate to post about their projects</a:t>
            </a:r>
            <a:endParaRPr/>
          </a:p>
          <a:p>
            <a:pPr indent="-285750" lvl="0" marL="285750" marR="0" rtl="0" algn="l">
              <a:lnSpc>
                <a:spcPct val="90000"/>
              </a:lnSpc>
              <a:spcBef>
                <a:spcPts val="0"/>
              </a:spcBef>
              <a:spcAft>
                <a:spcPts val="0"/>
              </a:spcAft>
              <a:buClr>
                <a:schemeClr val="dk1"/>
              </a:buClr>
              <a:buSzPts val="1350"/>
              <a:buFont typeface="Arial"/>
              <a:buChar char="•"/>
            </a:pPr>
            <a:r>
              <a:rPr lang="de-DE"/>
              <a:t>S</a:t>
            </a:r>
            <a:r>
              <a:rPr lang="de-DE" sz="2000"/>
              <a:t>ome </a:t>
            </a:r>
            <a:r>
              <a:rPr lang="de-DE"/>
              <a:t>“</a:t>
            </a:r>
            <a:r>
              <a:rPr lang="de-DE" sz="2000"/>
              <a:t>hyper-active users</a:t>
            </a:r>
            <a:r>
              <a:rPr lang="de-DE"/>
              <a:t>”</a:t>
            </a:r>
            <a:r>
              <a:rPr lang="de-DE" sz="2000"/>
              <a:t> took part in that period but have now moved on. (see also slide in Append</a:t>
            </a:r>
            <a:r>
              <a:rPr lang="de-DE"/>
              <a:t>ix)</a:t>
            </a:r>
            <a:endParaRPr/>
          </a:p>
          <a:p>
            <a:pPr indent="-285750" lvl="0" marL="285750" marR="0" rtl="0" algn="l">
              <a:lnSpc>
                <a:spcPct val="90000"/>
              </a:lnSpc>
              <a:spcBef>
                <a:spcPts val="0"/>
              </a:spcBef>
              <a:spcAft>
                <a:spcPts val="0"/>
              </a:spcAft>
              <a:buClr>
                <a:schemeClr val="dk1"/>
              </a:buClr>
              <a:buSzPts val="1350"/>
              <a:buFont typeface="Arial"/>
              <a:buChar char="•"/>
            </a:pPr>
            <a:r>
              <a:rPr lang="de-DE"/>
              <a:t>A</a:t>
            </a:r>
            <a:r>
              <a:rPr lang="de-DE" sz="2000"/>
              <a:t> lot of content can already be found simply by reading the Forum without a need to actually make a post and asking questions.</a:t>
            </a:r>
            <a:endParaRPr/>
          </a:p>
          <a:p>
            <a:pPr indent="-285750" lvl="0" marL="285750" marR="0" rtl="0" algn="l">
              <a:lnSpc>
                <a:spcPct val="90000"/>
              </a:lnSpc>
              <a:spcBef>
                <a:spcPts val="0"/>
              </a:spcBef>
              <a:spcAft>
                <a:spcPts val="0"/>
              </a:spcAft>
              <a:buClr>
                <a:schemeClr val="dk1"/>
              </a:buClr>
              <a:buSzPts val="1350"/>
              <a:buFont typeface="Arial"/>
              <a:buChar char="•"/>
            </a:pPr>
            <a:r>
              <a:rPr lang="de-DE"/>
              <a:t>More competition from other platforms, such as social media, Dgroups</a:t>
            </a:r>
            <a:endParaRPr/>
          </a:p>
          <a:p>
            <a:pPr indent="0" lvl="0" marL="457200" marR="0" rtl="0" algn="l">
              <a:lnSpc>
                <a:spcPct val="90000"/>
              </a:lnSpc>
              <a:spcBef>
                <a:spcPts val="0"/>
              </a:spcBef>
              <a:spcAft>
                <a:spcPts val="0"/>
              </a:spcAft>
              <a:buNone/>
            </a:pPr>
            <a:r>
              <a:t/>
            </a:r>
            <a:endParaRPr/>
          </a:p>
          <a:p>
            <a:pPr indent="-200025" lvl="0" marL="285750" marR="0" rtl="0" algn="l">
              <a:lnSpc>
                <a:spcPct val="90000"/>
              </a:lnSpc>
              <a:spcBef>
                <a:spcPts val="0"/>
              </a:spcBef>
              <a:spcAft>
                <a:spcPts val="0"/>
              </a:spcAft>
              <a:buClr>
                <a:schemeClr val="dk1"/>
              </a:buClr>
              <a:buSzPts val="1350"/>
              <a:buFont typeface="Arial"/>
              <a:buNone/>
            </a:pPr>
            <a:r>
              <a:t/>
            </a:r>
            <a:endParaRPr/>
          </a:p>
          <a:p>
            <a:pPr indent="-200025" lvl="0" marL="285750" marR="0" rtl="0" algn="l">
              <a:lnSpc>
                <a:spcPct val="90000"/>
              </a:lnSpc>
              <a:spcBef>
                <a:spcPts val="0"/>
              </a:spcBef>
              <a:spcAft>
                <a:spcPts val="0"/>
              </a:spcAft>
              <a:buClr>
                <a:schemeClr val="dk1"/>
              </a:buClr>
              <a:buSzPts val="1350"/>
              <a:buFont typeface="Arial"/>
              <a:buNone/>
            </a:pPr>
            <a:r>
              <a:t/>
            </a:r>
            <a:endParaRPr sz="2000"/>
          </a:p>
          <a:p>
            <a:pPr indent="-285750" lvl="0" marL="285750" marR="0" rtl="0" algn="l">
              <a:lnSpc>
                <a:spcPct val="90000"/>
              </a:lnSpc>
              <a:spcBef>
                <a:spcPts val="0"/>
              </a:spcBef>
              <a:spcAft>
                <a:spcPts val="0"/>
              </a:spcAft>
              <a:buClr>
                <a:schemeClr val="dk1"/>
              </a:buClr>
              <a:buSzPts val="1350"/>
              <a:buFont typeface="Arial"/>
              <a:buChar char="•"/>
            </a:pPr>
            <a:r>
              <a:rPr lang="de-DE"/>
              <a:t>🡪 See also the survey results for “barriers to posting” (in Part 3)</a:t>
            </a:r>
            <a:endParaRPr/>
          </a:p>
          <a:p>
            <a:pPr indent="-327025" lvl="0" marL="285750" marR="0" rtl="0" algn="l">
              <a:lnSpc>
                <a:spcPct val="90000"/>
              </a:lnSpc>
              <a:spcBef>
                <a:spcPts val="0"/>
              </a:spcBef>
              <a:spcAft>
                <a:spcPts val="0"/>
              </a:spcAft>
              <a:buSzPts val="2000"/>
              <a:buChar char="•"/>
            </a:pPr>
            <a:r>
              <a:rPr lang="de-DE"/>
              <a:t>→ Quantity of forum posts does not equal to quality or diversity</a:t>
            </a:r>
            <a:endParaRPr/>
          </a:p>
          <a:p>
            <a:pPr indent="-228600" lvl="0" marL="457200" rtl="0" algn="l">
              <a:lnSpc>
                <a:spcPct val="90000"/>
              </a:lnSpc>
              <a:spcBef>
                <a:spcPts val="300"/>
              </a:spcBef>
              <a:spcAft>
                <a:spcPts val="0"/>
              </a:spcAft>
              <a:buClr>
                <a:schemeClr val="dk1"/>
              </a:buClr>
              <a:buSzPts val="2000"/>
              <a:buFont typeface="Noto Sans Symbols"/>
              <a:buNone/>
            </a:pPr>
            <a:r>
              <a:t/>
            </a:r>
            <a:endParaRPr/>
          </a:p>
        </p:txBody>
      </p:sp>
      <p:sp>
        <p:nvSpPr>
          <p:cNvPr id="1031" name="Google Shape;1031;p127"/>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228600" lvl="0" marL="457200" marR="0" rtl="0" algn="l">
              <a:lnSpc>
                <a:spcPct val="100000"/>
              </a:lnSpc>
              <a:spcBef>
                <a:spcPts val="560"/>
              </a:spcBef>
              <a:spcAft>
                <a:spcPts val="0"/>
              </a:spcAft>
              <a:buClr>
                <a:schemeClr val="folHlink"/>
              </a:buClr>
              <a:buSzPts val="3360"/>
              <a:buFont typeface="Times"/>
              <a:buNone/>
            </a:pPr>
            <a:r>
              <a:rPr lang="de-DE" sz="2800"/>
              <a:t>Possible reasons for </a:t>
            </a:r>
            <a:r>
              <a:rPr lang="de-DE"/>
              <a:t>periods with lower number</a:t>
            </a:r>
            <a:r>
              <a:rPr lang="de-DE" sz="2800"/>
              <a:t> of forum posts, page actions or v</a:t>
            </a:r>
            <a:r>
              <a:rPr lang="de-DE"/>
              <a:t>isits</a:t>
            </a:r>
            <a:endParaRPr/>
          </a:p>
        </p:txBody>
      </p:sp>
      <p:sp>
        <p:nvSpPr>
          <p:cNvPr id="1032" name="Google Shape;1032;p127"/>
          <p:cNvSpPr txBox="1"/>
          <p:nvPr>
            <p:ph idx="12" type="sldNum"/>
          </p:nvPr>
        </p:nvSpPr>
        <p:spPr>
          <a:xfrm>
            <a:off x="8556784" y="6485534"/>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128"/>
          <p:cNvSpPr txBox="1"/>
          <p:nvPr>
            <p:ph idx="1" type="body"/>
          </p:nvPr>
        </p:nvSpPr>
        <p:spPr>
          <a:xfrm>
            <a:off x="1187624" y="1700808"/>
            <a:ext cx="7632900" cy="4608600"/>
          </a:xfrm>
          <a:prstGeom prst="rect">
            <a:avLst/>
          </a:prstGeom>
        </p:spPr>
        <p:txBody>
          <a:bodyPr anchorCtr="0" anchor="t" bIns="45700" lIns="91425" spcFirstLastPara="1" rIns="91425" wrap="square" tIns="45700">
            <a:noAutofit/>
          </a:bodyPr>
          <a:lstStyle/>
          <a:p>
            <a:pPr indent="-355600" lvl="0" marL="457200" rtl="0" algn="l">
              <a:spcBef>
                <a:spcPts val="300"/>
              </a:spcBef>
              <a:spcAft>
                <a:spcPts val="0"/>
              </a:spcAft>
              <a:buSzPts val="2000"/>
              <a:buAutoNum type="arabicPeriod"/>
            </a:pPr>
            <a:r>
              <a:rPr lang="de-DE"/>
              <a:t>How many SuSanA members are there? </a:t>
            </a:r>
            <a:endParaRPr>
              <a:solidFill>
                <a:srgbClr val="FF0000"/>
              </a:solidFill>
            </a:endParaRPr>
          </a:p>
          <a:p>
            <a:pPr indent="-355600" lvl="0" marL="457200" rtl="0" algn="l">
              <a:spcBef>
                <a:spcPts val="0"/>
              </a:spcBef>
              <a:spcAft>
                <a:spcPts val="0"/>
              </a:spcAft>
              <a:buSzPts val="2000"/>
              <a:buAutoNum type="arabicPeriod"/>
            </a:pPr>
            <a:r>
              <a:rPr lang="de-DE"/>
              <a:t>Which is the country with the most SuSanA members? </a:t>
            </a:r>
            <a:endParaRPr>
              <a:solidFill>
                <a:srgbClr val="FF0000"/>
              </a:solidFill>
            </a:endParaRPr>
          </a:p>
          <a:p>
            <a:pPr indent="-355600" lvl="0" marL="457200" rtl="0" algn="l">
              <a:spcBef>
                <a:spcPts val="0"/>
              </a:spcBef>
              <a:spcAft>
                <a:spcPts val="0"/>
              </a:spcAft>
              <a:buSzPts val="2000"/>
              <a:buAutoNum type="arabicPeriod"/>
            </a:pPr>
            <a:r>
              <a:rPr lang="de-DE"/>
              <a:t>What percentage of our members are female? </a:t>
            </a:r>
            <a:endParaRPr>
              <a:solidFill>
                <a:srgbClr val="FF0000"/>
              </a:solidFill>
            </a:endParaRPr>
          </a:p>
          <a:p>
            <a:pPr indent="-355600" lvl="0" marL="457200" rtl="0" algn="l">
              <a:spcBef>
                <a:spcPts val="0"/>
              </a:spcBef>
              <a:spcAft>
                <a:spcPts val="0"/>
              </a:spcAft>
              <a:buSzPts val="2000"/>
              <a:buAutoNum type="arabicPeriod"/>
            </a:pPr>
            <a:r>
              <a:rPr lang="de-DE"/>
              <a:t>What percentage of our members is from the Global South? </a:t>
            </a:r>
            <a:endParaRPr>
              <a:solidFill>
                <a:srgbClr val="FF0000"/>
              </a:solidFill>
            </a:endParaRPr>
          </a:p>
          <a:p>
            <a:pPr indent="-355600" lvl="0" marL="457200" rtl="0" algn="l">
              <a:spcBef>
                <a:spcPts val="0"/>
              </a:spcBef>
              <a:spcAft>
                <a:spcPts val="0"/>
              </a:spcAft>
              <a:buSzPts val="2000"/>
              <a:buAutoNum type="arabicPeriod"/>
            </a:pPr>
            <a:r>
              <a:rPr lang="de-DE"/>
              <a:t>How many forum posts were made in the year 2019? </a:t>
            </a:r>
            <a:endParaRPr>
              <a:solidFill>
                <a:srgbClr val="FF0000"/>
              </a:solidFill>
            </a:endParaRPr>
          </a:p>
          <a:p>
            <a:pPr indent="-355600" lvl="0" marL="457200" rtl="0" algn="l">
              <a:spcBef>
                <a:spcPts val="0"/>
              </a:spcBef>
              <a:spcAft>
                <a:spcPts val="0"/>
              </a:spcAft>
              <a:buSzPts val="2000"/>
              <a:buAutoNum type="arabicPeriod"/>
            </a:pPr>
            <a:r>
              <a:rPr lang="de-DE"/>
              <a:t>Which forum category has the most posts? </a:t>
            </a:r>
            <a:endParaRPr>
              <a:solidFill>
                <a:srgbClr val="FF0000"/>
              </a:solidFill>
            </a:endParaRPr>
          </a:p>
          <a:p>
            <a:pPr indent="-355600" lvl="0" marL="457200" rtl="0" algn="l">
              <a:spcBef>
                <a:spcPts val="0"/>
              </a:spcBef>
              <a:spcAft>
                <a:spcPts val="0"/>
              </a:spcAft>
              <a:buSzPts val="2000"/>
              <a:buAutoNum type="arabicPeriod"/>
            </a:pPr>
            <a:r>
              <a:rPr lang="de-DE"/>
              <a:t>What the total number of forum posts (all time)?</a:t>
            </a:r>
            <a:r>
              <a:rPr lang="de-DE">
                <a:solidFill>
                  <a:srgbClr val="FF0000"/>
                </a:solidFill>
              </a:rPr>
              <a:t> </a:t>
            </a:r>
            <a:endParaRPr>
              <a:solidFill>
                <a:srgbClr val="FF0000"/>
              </a:solidFill>
            </a:endParaRPr>
          </a:p>
          <a:p>
            <a:pPr indent="0" lvl="0" marL="0" rtl="0" algn="l">
              <a:spcBef>
                <a:spcPts val="300"/>
              </a:spcBef>
              <a:spcAft>
                <a:spcPts val="0"/>
              </a:spcAft>
              <a:buNone/>
            </a:pPr>
            <a:r>
              <a:t/>
            </a:r>
            <a:endParaRPr/>
          </a:p>
        </p:txBody>
      </p:sp>
      <p:sp>
        <p:nvSpPr>
          <p:cNvPr id="1039" name="Google Shape;1039;p128"/>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Quiz questions </a:t>
            </a:r>
            <a:endParaRPr/>
          </a:p>
        </p:txBody>
      </p:sp>
      <p:sp>
        <p:nvSpPr>
          <p:cNvPr id="1040" name="Google Shape;1040;p128"/>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29"/>
          <p:cNvSpPr txBox="1"/>
          <p:nvPr>
            <p:ph idx="1" type="body"/>
          </p:nvPr>
        </p:nvSpPr>
        <p:spPr>
          <a:xfrm>
            <a:off x="1187624" y="1700808"/>
            <a:ext cx="7632900" cy="4608600"/>
          </a:xfrm>
          <a:prstGeom prst="rect">
            <a:avLst/>
          </a:prstGeom>
        </p:spPr>
        <p:txBody>
          <a:bodyPr anchorCtr="0" anchor="t" bIns="45700" lIns="91425" spcFirstLastPara="1" rIns="91425" wrap="square" tIns="45700">
            <a:noAutofit/>
          </a:bodyPr>
          <a:lstStyle/>
          <a:p>
            <a:pPr indent="-355600" lvl="0" marL="457200" rtl="0" algn="l">
              <a:spcBef>
                <a:spcPts val="300"/>
              </a:spcBef>
              <a:spcAft>
                <a:spcPts val="0"/>
              </a:spcAft>
              <a:buSzPts val="2000"/>
              <a:buAutoNum type="arabicPeriod"/>
            </a:pPr>
            <a:r>
              <a:rPr lang="de-DE"/>
              <a:t>How many SuSanA members are there</a:t>
            </a:r>
            <a:r>
              <a:rPr lang="de-DE"/>
              <a:t>?</a:t>
            </a:r>
            <a:r>
              <a:rPr lang="de-DE"/>
              <a:t> </a:t>
            </a:r>
            <a:r>
              <a:rPr lang="de-DE">
                <a:solidFill>
                  <a:srgbClr val="FF0000"/>
                </a:solidFill>
              </a:rPr>
              <a:t>13,100</a:t>
            </a:r>
            <a:endParaRPr>
              <a:solidFill>
                <a:srgbClr val="FF0000"/>
              </a:solidFill>
            </a:endParaRPr>
          </a:p>
          <a:p>
            <a:pPr indent="-355600" lvl="0" marL="457200" rtl="0" algn="l">
              <a:spcBef>
                <a:spcPts val="0"/>
              </a:spcBef>
              <a:spcAft>
                <a:spcPts val="0"/>
              </a:spcAft>
              <a:buSzPts val="2000"/>
              <a:buAutoNum type="arabicPeriod"/>
            </a:pPr>
            <a:r>
              <a:rPr lang="de-DE"/>
              <a:t>Which is the country with the most SuSanA members? </a:t>
            </a:r>
            <a:r>
              <a:rPr lang="de-DE">
                <a:solidFill>
                  <a:srgbClr val="FF0000"/>
                </a:solidFill>
              </a:rPr>
              <a:t>India, 2020</a:t>
            </a:r>
            <a:endParaRPr>
              <a:solidFill>
                <a:srgbClr val="FF0000"/>
              </a:solidFill>
            </a:endParaRPr>
          </a:p>
          <a:p>
            <a:pPr indent="-355600" lvl="0" marL="457200" rtl="0" algn="l">
              <a:spcBef>
                <a:spcPts val="0"/>
              </a:spcBef>
              <a:spcAft>
                <a:spcPts val="0"/>
              </a:spcAft>
              <a:buSzPts val="2000"/>
              <a:buAutoNum type="arabicPeriod"/>
            </a:pPr>
            <a:r>
              <a:rPr lang="de-DE"/>
              <a:t>What percentage of our members are female? </a:t>
            </a:r>
            <a:r>
              <a:rPr lang="de-DE">
                <a:solidFill>
                  <a:srgbClr val="FF0000"/>
                </a:solidFill>
              </a:rPr>
              <a:t>36%</a:t>
            </a:r>
            <a:endParaRPr>
              <a:solidFill>
                <a:srgbClr val="FF0000"/>
              </a:solidFill>
            </a:endParaRPr>
          </a:p>
          <a:p>
            <a:pPr indent="-355600" lvl="0" marL="457200" rtl="0" algn="l">
              <a:spcBef>
                <a:spcPts val="0"/>
              </a:spcBef>
              <a:spcAft>
                <a:spcPts val="0"/>
              </a:spcAft>
              <a:buSzPts val="2000"/>
              <a:buAutoNum type="arabicPeriod"/>
            </a:pPr>
            <a:r>
              <a:rPr lang="de-DE"/>
              <a:t>What percentage of our members is from the Global South? </a:t>
            </a:r>
            <a:r>
              <a:rPr lang="de-DE">
                <a:solidFill>
                  <a:srgbClr val="FF0000"/>
                </a:solidFill>
              </a:rPr>
              <a:t>67%</a:t>
            </a:r>
            <a:endParaRPr>
              <a:solidFill>
                <a:srgbClr val="FF0000"/>
              </a:solidFill>
            </a:endParaRPr>
          </a:p>
          <a:p>
            <a:pPr indent="-355600" lvl="0" marL="457200" rtl="0" algn="l">
              <a:spcBef>
                <a:spcPts val="0"/>
              </a:spcBef>
              <a:spcAft>
                <a:spcPts val="0"/>
              </a:spcAft>
              <a:buSzPts val="2000"/>
              <a:buAutoNum type="arabicPeriod"/>
            </a:pPr>
            <a:r>
              <a:rPr lang="de-DE"/>
              <a:t>How many forum posts were made in the year 2019? </a:t>
            </a:r>
            <a:r>
              <a:rPr lang="de-DE">
                <a:solidFill>
                  <a:srgbClr val="FF0000"/>
                </a:solidFill>
              </a:rPr>
              <a:t>1816</a:t>
            </a:r>
            <a:endParaRPr>
              <a:solidFill>
                <a:srgbClr val="FF0000"/>
              </a:solidFill>
            </a:endParaRPr>
          </a:p>
          <a:p>
            <a:pPr indent="-355600" lvl="0" marL="457200" rtl="0" algn="l">
              <a:spcBef>
                <a:spcPts val="0"/>
              </a:spcBef>
              <a:spcAft>
                <a:spcPts val="0"/>
              </a:spcAft>
              <a:buSzPts val="2000"/>
              <a:buAutoNum type="arabicPeriod"/>
            </a:pPr>
            <a:r>
              <a:rPr lang="de-DE"/>
              <a:t>Which forum category has the most posts? </a:t>
            </a:r>
            <a:r>
              <a:rPr lang="de-DE">
                <a:solidFill>
                  <a:srgbClr val="FF0000"/>
                </a:solidFill>
              </a:rPr>
              <a:t>Sanitation systems</a:t>
            </a:r>
            <a:endParaRPr>
              <a:solidFill>
                <a:srgbClr val="FF0000"/>
              </a:solidFill>
            </a:endParaRPr>
          </a:p>
          <a:p>
            <a:pPr indent="-355600" lvl="0" marL="457200" rtl="0" algn="l">
              <a:spcBef>
                <a:spcPts val="0"/>
              </a:spcBef>
              <a:spcAft>
                <a:spcPts val="0"/>
              </a:spcAft>
              <a:buSzPts val="2000"/>
              <a:buAutoNum type="arabicPeriod"/>
            </a:pPr>
            <a:r>
              <a:rPr lang="de-DE"/>
              <a:t>What the total number of forum posts (all time)?</a:t>
            </a:r>
            <a:r>
              <a:rPr lang="de-DE">
                <a:solidFill>
                  <a:srgbClr val="FF0000"/>
                </a:solidFill>
              </a:rPr>
              <a:t> About 26,000</a:t>
            </a:r>
            <a:endParaRPr>
              <a:solidFill>
                <a:srgbClr val="FF0000"/>
              </a:solidFill>
            </a:endParaRPr>
          </a:p>
          <a:p>
            <a:pPr indent="0" lvl="0" marL="0" rtl="0" algn="l">
              <a:spcBef>
                <a:spcPts val="300"/>
              </a:spcBef>
              <a:spcAft>
                <a:spcPts val="0"/>
              </a:spcAft>
              <a:buNone/>
            </a:pPr>
            <a:r>
              <a:t/>
            </a:r>
            <a:endParaRPr/>
          </a:p>
        </p:txBody>
      </p:sp>
      <p:sp>
        <p:nvSpPr>
          <p:cNvPr id="1047" name="Google Shape;1047;p129"/>
          <p:cNvSpPr txBox="1"/>
          <p:nvPr>
            <p:ph idx="2" type="body"/>
          </p:nvPr>
        </p:nvSpPr>
        <p:spPr>
          <a:xfrm>
            <a:off x="1187624" y="908720"/>
            <a:ext cx="7632900" cy="576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de-DE"/>
              <a:t>Answers</a:t>
            </a:r>
            <a:endParaRPr/>
          </a:p>
        </p:txBody>
      </p:sp>
      <p:sp>
        <p:nvSpPr>
          <p:cNvPr id="1048" name="Google Shape;1048;p129"/>
          <p:cNvSpPr txBox="1"/>
          <p:nvPr>
            <p:ph idx="12" type="sldNum"/>
          </p:nvPr>
        </p:nvSpPr>
        <p:spPr>
          <a:xfrm>
            <a:off x="8556784" y="6485534"/>
            <a:ext cx="548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888888"/>
              </a:buClr>
              <a:buSzPts val="900"/>
              <a:buFont typeface="Calibri"/>
              <a:buNone/>
            </a:pPr>
            <a:fld id="{00000000-1234-1234-1234-123412341234}" type="slidenum">
              <a:rPr lang="de-DE"/>
              <a:t>‹#›</a:t>
            </a:fld>
            <a:endParaRPr/>
          </a:p>
        </p:txBody>
      </p:sp>
      <p:sp>
        <p:nvSpPr>
          <p:cNvPr id="1049" name="Google Shape;1049;p129"/>
          <p:cNvSpPr txBox="1"/>
          <p:nvPr/>
        </p:nvSpPr>
        <p:spPr>
          <a:xfrm>
            <a:off x="1187625" y="4450175"/>
            <a:ext cx="6191400" cy="7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DE">
                <a:latin typeface="Calibri"/>
                <a:ea typeface="Calibri"/>
                <a:cs typeface="Calibri"/>
                <a:sym typeface="Calibri"/>
              </a:rPr>
              <a:t>(Values current to 10 December 2020)</a:t>
            </a:r>
            <a:endParaRPr>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30"/>
          <p:cNvSpPr txBox="1"/>
          <p:nvPr>
            <p:ph idx="1" type="body"/>
          </p:nvPr>
        </p:nvSpPr>
        <p:spPr>
          <a:xfrm>
            <a:off x="1187624" y="1700808"/>
            <a:ext cx="7632900" cy="4608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SzPts val="2000"/>
              <a:buNone/>
            </a:pPr>
            <a:r>
              <a:rPr lang="de-DE"/>
              <a:t>Most important:</a:t>
            </a:r>
            <a:endParaRPr/>
          </a:p>
          <a:p>
            <a:pPr indent="-355600" lvl="0" marL="457200" marR="0" rtl="0" algn="l">
              <a:lnSpc>
                <a:spcPct val="90000"/>
              </a:lnSpc>
              <a:spcBef>
                <a:spcPts val="0"/>
              </a:spcBef>
              <a:spcAft>
                <a:spcPts val="0"/>
              </a:spcAft>
              <a:buSzPts val="2000"/>
              <a:buChar char="❏"/>
            </a:pPr>
            <a:r>
              <a:rPr lang="de-DE"/>
              <a:t>Watch a video about the forum </a:t>
            </a:r>
            <a:r>
              <a:rPr lang="de-DE" u="sng">
                <a:solidFill>
                  <a:schemeClr val="hlink"/>
                </a:solidFill>
                <a:hlinkClick r:id="rId3"/>
              </a:rPr>
              <a:t>here</a:t>
            </a:r>
            <a:r>
              <a:rPr lang="de-DE" sz="2000"/>
              <a:t> (dire</a:t>
            </a:r>
            <a:r>
              <a:rPr lang="de-DE"/>
              <a:t>ct Youtube link </a:t>
            </a:r>
            <a:r>
              <a:rPr lang="de-DE" u="sng">
                <a:solidFill>
                  <a:schemeClr val="hlink"/>
                </a:solidFill>
                <a:hlinkClick r:id="rId4"/>
              </a:rPr>
              <a:t>here</a:t>
            </a:r>
            <a:r>
              <a:rPr lang="de-DE"/>
              <a:t>)</a:t>
            </a:r>
            <a:r>
              <a:rPr lang="de-DE" sz="2000"/>
              <a:t> </a:t>
            </a:r>
            <a:endParaRPr sz="2000"/>
          </a:p>
          <a:p>
            <a:pPr indent="-355600" lvl="0" marL="457200" marR="0" rtl="0" algn="l">
              <a:lnSpc>
                <a:spcPct val="90000"/>
              </a:lnSpc>
              <a:spcBef>
                <a:spcPts val="0"/>
              </a:spcBef>
              <a:spcAft>
                <a:spcPts val="0"/>
              </a:spcAft>
              <a:buSzPts val="2000"/>
              <a:buChar char="❏"/>
            </a:pPr>
            <a:r>
              <a:rPr lang="de-DE"/>
              <a:t>Read the p</a:t>
            </a:r>
            <a:r>
              <a:rPr lang="de-DE" sz="2000"/>
              <a:t>resentation about SuSanA Discussion Forum and the Moderator Guide from 2019</a:t>
            </a:r>
            <a:r>
              <a:rPr lang="de-DE"/>
              <a:t>: </a:t>
            </a:r>
            <a:r>
              <a:rPr lang="de-DE" u="sng">
                <a:solidFill>
                  <a:schemeClr val="hlink"/>
                </a:solidFill>
                <a:hlinkClick r:id="rId5"/>
              </a:rPr>
              <a:t>https://www.susana.org/en/knowledge-hub/resources-and-publications/library/details/3630</a:t>
            </a:r>
            <a:r>
              <a:rPr lang="de-DE"/>
              <a:t> 	</a:t>
            </a:r>
            <a:endParaRPr/>
          </a:p>
          <a:p>
            <a:pPr indent="0" lvl="0" marL="0" marR="0" rtl="0" algn="l">
              <a:lnSpc>
                <a:spcPct val="90000"/>
              </a:lnSpc>
              <a:spcBef>
                <a:spcPts val="0"/>
              </a:spcBef>
              <a:spcAft>
                <a:spcPts val="0"/>
              </a:spcAft>
              <a:buSzPts val="2000"/>
              <a:buNone/>
            </a:pPr>
            <a:r>
              <a:t/>
            </a:r>
            <a:endParaRPr/>
          </a:p>
          <a:p>
            <a:pPr indent="0" lvl="0" marL="0" marR="0" rtl="0" algn="l">
              <a:lnSpc>
                <a:spcPct val="90000"/>
              </a:lnSpc>
              <a:spcBef>
                <a:spcPts val="0"/>
              </a:spcBef>
              <a:spcAft>
                <a:spcPts val="0"/>
              </a:spcAft>
              <a:buSzPts val="2000"/>
              <a:buNone/>
            </a:pPr>
            <a:r>
              <a:rPr lang="de-DE"/>
              <a:t>Other information to read:</a:t>
            </a:r>
            <a:endParaRPr/>
          </a:p>
          <a:p>
            <a:pPr indent="-355600" lvl="0" marL="457200" marR="0" rtl="0" algn="l">
              <a:lnSpc>
                <a:spcPct val="90000"/>
              </a:lnSpc>
              <a:spcBef>
                <a:spcPts val="0"/>
              </a:spcBef>
              <a:spcAft>
                <a:spcPts val="0"/>
              </a:spcAft>
              <a:buSzPts val="2000"/>
              <a:buChar char="❏"/>
            </a:pPr>
            <a:r>
              <a:rPr lang="de-DE" sz="2000"/>
              <a:t>About the Forum:</a:t>
            </a:r>
            <a:r>
              <a:rPr lang="de-DE" sz="2000" u="sng">
                <a:solidFill>
                  <a:schemeClr val="hlink"/>
                </a:solidFill>
                <a:hlinkClick r:id="rId6"/>
              </a:rPr>
              <a:t> https://forum.susana.org/about</a:t>
            </a:r>
            <a:endParaRPr sz="2000">
              <a:solidFill>
                <a:schemeClr val="hlink"/>
              </a:solidFill>
              <a:uFill>
                <a:noFill/>
              </a:uFill>
              <a:hlinkClick r:id="rId7"/>
            </a:endParaRPr>
          </a:p>
          <a:p>
            <a:pPr indent="-355600" lvl="0" marL="457200" marR="0" rtl="0" algn="l">
              <a:lnSpc>
                <a:spcPct val="90000"/>
              </a:lnSpc>
              <a:spcBef>
                <a:spcPts val="0"/>
              </a:spcBef>
              <a:spcAft>
                <a:spcPts val="0"/>
              </a:spcAft>
              <a:buSzPts val="2000"/>
              <a:buChar char="❏"/>
            </a:pPr>
            <a:r>
              <a:rPr lang="de-DE" sz="2000"/>
              <a:t>Rules of the Forum:</a:t>
            </a:r>
            <a:r>
              <a:rPr lang="de-DE" sz="2000" u="sng">
                <a:solidFill>
                  <a:schemeClr val="hlink"/>
                </a:solidFill>
                <a:hlinkClick r:id="rId8"/>
              </a:rPr>
              <a:t> https://forum.susana.org/forum/rules</a:t>
            </a:r>
            <a:endParaRPr sz="2000">
              <a:solidFill>
                <a:schemeClr val="hlink"/>
              </a:solidFill>
              <a:uFill>
                <a:noFill/>
              </a:uFill>
              <a:hlinkClick r:id="rId9"/>
            </a:endParaRPr>
          </a:p>
          <a:p>
            <a:pPr indent="-355600" lvl="0" marL="457200" marR="0" rtl="0" algn="l">
              <a:lnSpc>
                <a:spcPct val="90000"/>
              </a:lnSpc>
              <a:spcBef>
                <a:spcPts val="0"/>
              </a:spcBef>
              <a:spcAft>
                <a:spcPts val="0"/>
              </a:spcAft>
              <a:buSzPts val="2000"/>
              <a:buChar char="❏"/>
            </a:pPr>
            <a:r>
              <a:rPr lang="de-DE" sz="2000"/>
              <a:t>Forum help section, in particular the section about the basics:</a:t>
            </a:r>
            <a:r>
              <a:rPr lang="de-DE" sz="2000" u="sng">
                <a:solidFill>
                  <a:schemeClr val="hlink"/>
                </a:solidFill>
                <a:hlinkClick r:id="rId10"/>
              </a:rPr>
              <a:t> </a:t>
            </a:r>
            <a:r>
              <a:rPr lang="de-DE" sz="2000" u="sng">
                <a:solidFill>
                  <a:schemeClr val="hlink"/>
                </a:solidFill>
                <a:hlinkClick r:id="rId11"/>
              </a:rPr>
              <a:t>https://forum.susana.org/forum/categories/133-registration-login-and-first-steps</a:t>
            </a:r>
            <a:endParaRPr sz="2000">
              <a:solidFill>
                <a:schemeClr val="hlink"/>
              </a:solidFill>
              <a:uFill>
                <a:noFill/>
              </a:uFill>
              <a:hlinkClick r:id="rId12"/>
            </a:endParaRPr>
          </a:p>
          <a:p>
            <a:pPr indent="-355600" lvl="0" marL="457200" marR="0" rtl="0" algn="l">
              <a:lnSpc>
                <a:spcPct val="90000"/>
              </a:lnSpc>
              <a:spcBef>
                <a:spcPts val="0"/>
              </a:spcBef>
              <a:spcAft>
                <a:spcPts val="0"/>
              </a:spcAft>
              <a:buSzPts val="2000"/>
              <a:buChar char="❏"/>
            </a:pPr>
            <a:r>
              <a:rPr lang="de-DE"/>
              <a:t>Overview all </a:t>
            </a:r>
            <a:r>
              <a:rPr lang="de-DE" sz="2000"/>
              <a:t>Forum categories:</a:t>
            </a:r>
            <a:r>
              <a:rPr lang="de-DE" sz="2000">
                <a:solidFill>
                  <a:schemeClr val="hlink"/>
                </a:solidFill>
                <a:uFill>
                  <a:noFill/>
                </a:uFill>
                <a:hlinkClick r:id="rId13"/>
              </a:rPr>
              <a:t> </a:t>
            </a:r>
            <a:r>
              <a:rPr lang="de-DE" sz="2000" u="sng">
                <a:solidFill>
                  <a:schemeClr val="hlink"/>
                </a:solidFill>
                <a:hlinkClick r:id="rId14"/>
              </a:rPr>
              <a:t>https://forum.susana.org/forum/categories</a:t>
            </a:r>
            <a:endParaRPr sz="2000">
              <a:solidFill>
                <a:schemeClr val="hlink"/>
              </a:solidFill>
              <a:uFill>
                <a:noFill/>
              </a:uFill>
              <a:hlinkClick r:id="rId15"/>
            </a:endParaRPr>
          </a:p>
          <a:p>
            <a:pPr indent="0" lvl="0" marL="914400" rtl="0" algn="l">
              <a:lnSpc>
                <a:spcPct val="90000"/>
              </a:lnSpc>
              <a:spcBef>
                <a:spcPts val="0"/>
              </a:spcBef>
              <a:spcAft>
                <a:spcPts val="0"/>
              </a:spcAft>
              <a:buSzPts val="2000"/>
              <a:buNone/>
            </a:pPr>
            <a:r>
              <a:t/>
            </a:r>
            <a:endParaRPr/>
          </a:p>
        </p:txBody>
      </p:sp>
      <p:sp>
        <p:nvSpPr>
          <p:cNvPr id="1056" name="Google Shape;1056;p130"/>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560"/>
              </a:spcBef>
              <a:spcAft>
                <a:spcPts val="0"/>
              </a:spcAft>
              <a:buSzPts val="3360"/>
              <a:buNone/>
            </a:pPr>
            <a:r>
              <a:rPr lang="de-DE"/>
              <a:t>Useful links about the forum</a:t>
            </a:r>
            <a:endParaRPr/>
          </a:p>
        </p:txBody>
      </p:sp>
      <p:sp>
        <p:nvSpPr>
          <p:cNvPr id="1057" name="Google Shape;1057;p130"/>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de-DE"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sp>
        <p:nvSpPr>
          <p:cNvPr id="1063" name="Google Shape;1063;p131"/>
          <p:cNvSpPr txBox="1"/>
          <p:nvPr>
            <p:ph idx="1" type="body"/>
          </p:nvPr>
        </p:nvSpPr>
        <p:spPr>
          <a:xfrm>
            <a:off x="859834" y="4625933"/>
            <a:ext cx="7632600" cy="1152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Noto Sans Symbols"/>
              <a:buNone/>
            </a:pPr>
            <a:r>
              <a:rPr lang="de-DE"/>
              <a:t>Main author: Elisabeth von Muench, member of Forum Practice Group, funded by WSSCC</a:t>
            </a:r>
            <a:endParaRPr/>
          </a:p>
          <a:p>
            <a:pPr indent="0" lvl="0" marL="0" rtl="0" algn="ctr">
              <a:lnSpc>
                <a:spcPct val="90000"/>
              </a:lnSpc>
              <a:spcBef>
                <a:spcPts val="0"/>
              </a:spcBef>
              <a:spcAft>
                <a:spcPts val="0"/>
              </a:spcAft>
              <a:buClr>
                <a:schemeClr val="dk1"/>
              </a:buClr>
              <a:buSzPts val="2000"/>
              <a:buFont typeface="Noto Sans Symbols"/>
              <a:buNone/>
            </a:pPr>
            <a:r>
              <a:rPr lang="de-DE"/>
              <a:t>Reviewers: members of the Forum Practice Group</a:t>
            </a:r>
            <a:endParaRPr/>
          </a:p>
          <a:p>
            <a:pPr indent="0" lvl="0" marL="0" rtl="0" algn="ctr">
              <a:lnSpc>
                <a:spcPct val="90000"/>
              </a:lnSpc>
              <a:spcBef>
                <a:spcPts val="0"/>
              </a:spcBef>
              <a:spcAft>
                <a:spcPts val="0"/>
              </a:spcAft>
              <a:buClr>
                <a:schemeClr val="dk1"/>
              </a:buClr>
              <a:buSzPts val="2000"/>
              <a:buFont typeface="Noto Sans Symbols"/>
              <a:buNone/>
            </a:pPr>
            <a:r>
              <a:t/>
            </a:r>
            <a:endParaRPr/>
          </a:p>
          <a:p>
            <a:pPr indent="0" lvl="0" marL="0" rtl="0" algn="ctr">
              <a:lnSpc>
                <a:spcPct val="90000"/>
              </a:lnSpc>
              <a:spcBef>
                <a:spcPts val="600"/>
              </a:spcBef>
              <a:spcAft>
                <a:spcPts val="0"/>
              </a:spcAft>
              <a:buClr>
                <a:schemeClr val="dk1"/>
              </a:buClr>
              <a:buSzPts val="2000"/>
              <a:buFont typeface="Noto Sans Symbols"/>
              <a:buNone/>
            </a:pPr>
            <a:r>
              <a:rPr lang="de-DE"/>
              <a:t>Last updated: 15 December 2020</a:t>
            </a:r>
            <a:endParaRPr/>
          </a:p>
        </p:txBody>
      </p:sp>
      <p:sp>
        <p:nvSpPr>
          <p:cNvPr id="1064" name="Google Shape;1064;p131"/>
          <p:cNvSpPr txBox="1"/>
          <p:nvPr>
            <p:ph idx="2" type="body"/>
          </p:nvPr>
        </p:nvSpPr>
        <p:spPr>
          <a:xfrm>
            <a:off x="1187624" y="908720"/>
            <a:ext cx="7632848" cy="5760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360"/>
              <a:buFont typeface="Times"/>
              <a:buNone/>
            </a:pPr>
            <a:r>
              <a:t/>
            </a:r>
            <a:endParaRPr/>
          </a:p>
        </p:txBody>
      </p:sp>
      <p:sp>
        <p:nvSpPr>
          <p:cNvPr id="1065" name="Google Shape;1065;p131"/>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1"/>
          <p:cNvSpPr txBox="1"/>
          <p:nvPr>
            <p:ph idx="2" type="body"/>
          </p:nvPr>
        </p:nvSpPr>
        <p:spPr>
          <a:xfrm>
            <a:off x="1187624" y="908720"/>
            <a:ext cx="7632900" cy="576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360"/>
              <a:buFont typeface="Times"/>
              <a:buNone/>
            </a:pPr>
            <a:r>
              <a:rPr lang="de-DE"/>
              <a:t>The Forum has eight categories</a:t>
            </a:r>
            <a:endParaRPr/>
          </a:p>
        </p:txBody>
      </p:sp>
      <p:sp>
        <p:nvSpPr>
          <p:cNvPr id="304" name="Google Shape;304;p51"/>
          <p:cNvSpPr txBox="1"/>
          <p:nvPr>
            <p:ph idx="1" type="body"/>
          </p:nvPr>
        </p:nvSpPr>
        <p:spPr>
          <a:xfrm>
            <a:off x="293862" y="3544424"/>
            <a:ext cx="4544400" cy="460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de-DE"/>
              <a:t>Thematic categories:</a:t>
            </a:r>
            <a:endParaRPr/>
          </a:p>
          <a:p>
            <a:pPr indent="0" lvl="0" marL="0" rtl="0" algn="l">
              <a:lnSpc>
                <a:spcPct val="90000"/>
              </a:lnSpc>
              <a:spcBef>
                <a:spcPts val="0"/>
              </a:spcBef>
              <a:spcAft>
                <a:spcPts val="0"/>
              </a:spcAft>
              <a:buClr>
                <a:schemeClr val="dk1"/>
              </a:buClr>
              <a:buSzPts val="2000"/>
              <a:buNone/>
            </a:pPr>
            <a:r>
              <a:t/>
            </a:r>
            <a:endParaRPr/>
          </a:p>
          <a:p>
            <a:pPr indent="-457200" lvl="0" marL="457200" rtl="0" algn="l">
              <a:lnSpc>
                <a:spcPct val="90000"/>
              </a:lnSpc>
              <a:spcBef>
                <a:spcPts val="0"/>
              </a:spcBef>
              <a:spcAft>
                <a:spcPts val="0"/>
              </a:spcAft>
              <a:buClr>
                <a:schemeClr val="dk1"/>
              </a:buClr>
              <a:buSzPts val="2000"/>
              <a:buFont typeface="Calibri"/>
              <a:buAutoNum type="arabicPeriod"/>
            </a:pPr>
            <a:r>
              <a:rPr lang="de-DE"/>
              <a:t>Hygiene, health, schools </a:t>
            </a:r>
            <a:endParaRPr/>
          </a:p>
          <a:p>
            <a:pPr indent="-457200" lvl="0" marL="457200" rtl="0" algn="l">
              <a:lnSpc>
                <a:spcPct val="90000"/>
              </a:lnSpc>
              <a:spcBef>
                <a:spcPts val="600"/>
              </a:spcBef>
              <a:spcAft>
                <a:spcPts val="0"/>
              </a:spcAft>
              <a:buClr>
                <a:schemeClr val="dk1"/>
              </a:buClr>
              <a:buSzPts val="2000"/>
              <a:buFont typeface="Calibri"/>
              <a:buAutoNum type="arabicPeriod"/>
            </a:pPr>
            <a:r>
              <a:rPr lang="de-DE"/>
              <a:t>Sanitation systems</a:t>
            </a:r>
            <a:endParaRPr/>
          </a:p>
          <a:p>
            <a:pPr indent="-457200" lvl="0" marL="457200" rtl="0" algn="l">
              <a:lnSpc>
                <a:spcPct val="90000"/>
              </a:lnSpc>
              <a:spcBef>
                <a:spcPts val="600"/>
              </a:spcBef>
              <a:spcAft>
                <a:spcPts val="0"/>
              </a:spcAft>
              <a:buClr>
                <a:schemeClr val="dk1"/>
              </a:buClr>
              <a:buSzPts val="2000"/>
              <a:buFont typeface="Calibri"/>
              <a:buAutoNum type="arabicPeriod"/>
            </a:pPr>
            <a:r>
              <a:rPr lang="de-DE"/>
              <a:t>Attitudes &amp; behaviours</a:t>
            </a:r>
            <a:endParaRPr/>
          </a:p>
          <a:p>
            <a:pPr indent="-457200" lvl="0" marL="457200" rtl="0" algn="l">
              <a:lnSpc>
                <a:spcPct val="90000"/>
              </a:lnSpc>
              <a:spcBef>
                <a:spcPts val="600"/>
              </a:spcBef>
              <a:spcAft>
                <a:spcPts val="0"/>
              </a:spcAft>
              <a:buClr>
                <a:schemeClr val="dk1"/>
              </a:buClr>
              <a:buSzPts val="2000"/>
              <a:buFont typeface="Calibri"/>
              <a:buAutoNum type="arabicPeriod"/>
            </a:pPr>
            <a:r>
              <a:rPr lang="de-DE"/>
              <a:t>Markets, finance &amp; governance</a:t>
            </a:r>
            <a:endParaRPr/>
          </a:p>
          <a:p>
            <a:pPr indent="-457200" lvl="0" marL="457200" rtl="0" algn="l">
              <a:lnSpc>
                <a:spcPct val="90000"/>
              </a:lnSpc>
              <a:spcBef>
                <a:spcPts val="600"/>
              </a:spcBef>
              <a:spcAft>
                <a:spcPts val="0"/>
              </a:spcAft>
              <a:buClr>
                <a:schemeClr val="dk1"/>
              </a:buClr>
              <a:buSzPts val="2000"/>
              <a:buFont typeface="Calibri"/>
              <a:buAutoNum type="arabicPeriod"/>
            </a:pPr>
            <a:r>
              <a:rPr lang="de-DE"/>
              <a:t>Resource recovery</a:t>
            </a:r>
            <a:endParaRPr/>
          </a:p>
          <a:p>
            <a:pPr indent="-457200" lvl="0" marL="457200" rtl="0" algn="l">
              <a:lnSpc>
                <a:spcPct val="90000"/>
              </a:lnSpc>
              <a:spcBef>
                <a:spcPts val="600"/>
              </a:spcBef>
              <a:spcAft>
                <a:spcPts val="0"/>
              </a:spcAft>
              <a:buClr>
                <a:schemeClr val="dk1"/>
              </a:buClr>
              <a:buSzPts val="2000"/>
              <a:buFont typeface="Calibri"/>
              <a:buAutoNum type="arabicPeriod"/>
            </a:pPr>
            <a:r>
              <a:rPr lang="de-DE">
                <a:solidFill>
                  <a:srgbClr val="FF0000"/>
                </a:solidFill>
              </a:rPr>
              <a:t>Equity &amp; inclusion</a:t>
            </a:r>
            <a:r>
              <a:rPr lang="de-DE"/>
              <a:t> (</a:t>
            </a:r>
            <a:r>
              <a:rPr lang="de-DE">
                <a:solidFill>
                  <a:srgbClr val="000000"/>
                </a:solidFill>
              </a:rPr>
              <a:t>new </a:t>
            </a:r>
            <a:r>
              <a:rPr lang="de-DE"/>
              <a:t>in 2020 on initiative by WSSCC)</a:t>
            </a:r>
            <a:endParaRPr/>
          </a:p>
          <a:p>
            <a:pPr indent="-171450" lvl="0" marL="171450" rtl="0" algn="l">
              <a:lnSpc>
                <a:spcPct val="90000"/>
              </a:lnSpc>
              <a:spcBef>
                <a:spcPts val="600"/>
              </a:spcBef>
              <a:spcAft>
                <a:spcPts val="0"/>
              </a:spcAft>
              <a:buClr>
                <a:schemeClr val="dk1"/>
              </a:buClr>
              <a:buSzPts val="1100"/>
              <a:buFont typeface="Noto Sans Symbols"/>
              <a:buNone/>
            </a:pPr>
            <a:r>
              <a:t/>
            </a:r>
            <a:endParaRPr sz="1100"/>
          </a:p>
          <a:p>
            <a:pPr indent="-171450" lvl="0" marL="171450" rtl="0" algn="l">
              <a:lnSpc>
                <a:spcPct val="90000"/>
              </a:lnSpc>
              <a:spcBef>
                <a:spcPts val="600"/>
              </a:spcBef>
              <a:spcAft>
                <a:spcPts val="0"/>
              </a:spcAft>
              <a:buClr>
                <a:schemeClr val="dk1"/>
              </a:buClr>
              <a:buSzPts val="2000"/>
              <a:buFont typeface="Noto Sans Symbols"/>
              <a:buNone/>
            </a:pPr>
            <a:r>
              <a:t/>
            </a:r>
            <a:endParaRPr/>
          </a:p>
          <a:p>
            <a:pPr indent="-44450" lvl="0" marL="171450" rtl="0" algn="l">
              <a:lnSpc>
                <a:spcPct val="90000"/>
              </a:lnSpc>
              <a:spcBef>
                <a:spcPts val="600"/>
              </a:spcBef>
              <a:spcAft>
                <a:spcPts val="0"/>
              </a:spcAft>
              <a:buClr>
                <a:schemeClr val="dk1"/>
              </a:buClr>
              <a:buSzPts val="2000"/>
              <a:buFont typeface="Noto Sans Symbols"/>
              <a:buNone/>
            </a:pPr>
            <a:r>
              <a:t/>
            </a:r>
            <a:endParaRPr/>
          </a:p>
        </p:txBody>
      </p:sp>
      <p:sp>
        <p:nvSpPr>
          <p:cNvPr id="305" name="Google Shape;305;p51"/>
          <p:cNvSpPr txBox="1"/>
          <p:nvPr>
            <p:ph idx="12" type="sldNum"/>
          </p:nvPr>
        </p:nvSpPr>
        <p:spPr>
          <a:xfrm>
            <a:off x="8595309" y="6525359"/>
            <a:ext cx="548700" cy="525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de-DE"/>
              <a:t>‹#›</a:t>
            </a:fld>
            <a:endParaRPr/>
          </a:p>
        </p:txBody>
      </p:sp>
      <p:pic>
        <p:nvPicPr>
          <p:cNvPr descr="A close up of a logo&#10;&#10;Description automatically generated" id="306" name="Google Shape;306;p51"/>
          <p:cNvPicPr preferRelativeResize="0"/>
          <p:nvPr/>
        </p:nvPicPr>
        <p:blipFill rotWithShape="1">
          <a:blip r:embed="rId3">
            <a:alphaModFix/>
          </a:blip>
          <a:srcRect b="0" l="0" r="0" t="0"/>
          <a:stretch/>
        </p:blipFill>
        <p:spPr>
          <a:xfrm>
            <a:off x="0" y="1710171"/>
            <a:ext cx="9143999" cy="1431306"/>
          </a:xfrm>
          <a:prstGeom prst="rect">
            <a:avLst/>
          </a:prstGeom>
          <a:noFill/>
          <a:ln>
            <a:noFill/>
          </a:ln>
        </p:spPr>
      </p:pic>
      <p:sp>
        <p:nvSpPr>
          <p:cNvPr id="307" name="Google Shape;307;p51"/>
          <p:cNvSpPr txBox="1"/>
          <p:nvPr/>
        </p:nvSpPr>
        <p:spPr>
          <a:xfrm>
            <a:off x="4838330" y="3544414"/>
            <a:ext cx="4544400" cy="4608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Noto Sans Symbols"/>
              <a:buNone/>
            </a:pPr>
            <a:r>
              <a:rPr b="0" i="0" lang="de-DE" sz="2000" u="none" cap="none" strike="noStrike">
                <a:solidFill>
                  <a:schemeClr val="dk1"/>
                </a:solidFill>
                <a:latin typeface="Calibri"/>
                <a:ea typeface="Calibri"/>
                <a:cs typeface="Calibri"/>
                <a:sym typeface="Calibri"/>
              </a:rPr>
              <a:t>Admin / Announcement categories:</a:t>
            </a:r>
            <a:endParaRPr/>
          </a:p>
          <a:p>
            <a:pPr indent="0" lvl="0" marL="0" marR="0" rtl="0" algn="l">
              <a:lnSpc>
                <a:spcPct val="90000"/>
              </a:lnSpc>
              <a:spcBef>
                <a:spcPts val="0"/>
              </a:spcBef>
              <a:spcAft>
                <a:spcPts val="0"/>
              </a:spcAft>
              <a:buClr>
                <a:schemeClr val="dk1"/>
              </a:buClr>
              <a:buSzPts val="2000"/>
              <a:buFont typeface="Noto Sans Symbols"/>
              <a:buNone/>
            </a:pPr>
            <a:r>
              <a:t/>
            </a:r>
            <a:endParaRPr b="0" i="0" sz="2000" u="none" cap="none" strike="noStrike">
              <a:solidFill>
                <a:schemeClr val="dk1"/>
              </a:solidFill>
              <a:latin typeface="Calibri"/>
              <a:ea typeface="Calibri"/>
              <a:cs typeface="Calibri"/>
              <a:sym typeface="Calibri"/>
            </a:endParaRPr>
          </a:p>
          <a:p>
            <a:pPr indent="-457200" lvl="0" marL="457200" marR="0" rtl="0" algn="l">
              <a:lnSpc>
                <a:spcPct val="90000"/>
              </a:lnSpc>
              <a:spcBef>
                <a:spcPts val="0"/>
              </a:spcBef>
              <a:spcAft>
                <a:spcPts val="0"/>
              </a:spcAft>
              <a:buClr>
                <a:schemeClr val="dk1"/>
              </a:buClr>
              <a:buSzPts val="2000"/>
              <a:buFont typeface="Calibri"/>
              <a:buAutoNum type="arabicPeriod"/>
            </a:pPr>
            <a:r>
              <a:rPr b="0" i="0" lang="de-DE" sz="2000" u="none" cap="none" strike="noStrike">
                <a:solidFill>
                  <a:schemeClr val="dk1"/>
                </a:solidFill>
                <a:latin typeface="Calibri"/>
                <a:ea typeface="Calibri"/>
                <a:cs typeface="Calibri"/>
                <a:sym typeface="Calibri"/>
              </a:rPr>
              <a:t>Working groups and regional chapters</a:t>
            </a:r>
            <a:endParaRPr/>
          </a:p>
          <a:p>
            <a:pPr indent="-457200" lvl="0" marL="457200" marR="0" rtl="0" algn="l">
              <a:lnSpc>
                <a:spcPct val="90000"/>
              </a:lnSpc>
              <a:spcBef>
                <a:spcPts val="600"/>
              </a:spcBef>
              <a:spcAft>
                <a:spcPts val="0"/>
              </a:spcAft>
              <a:buClr>
                <a:schemeClr val="dk1"/>
              </a:buClr>
              <a:buSzPts val="2000"/>
              <a:buFont typeface="Calibri"/>
              <a:buAutoNum type="arabicPeriod"/>
            </a:pPr>
            <a:r>
              <a:rPr b="0" i="0" lang="de-DE" sz="2000" u="none" cap="none" strike="noStrike">
                <a:solidFill>
                  <a:schemeClr val="dk1"/>
                </a:solidFill>
                <a:latin typeface="Calibri"/>
                <a:ea typeface="Calibri"/>
                <a:cs typeface="Calibri"/>
                <a:sym typeface="Calibri"/>
              </a:rPr>
              <a:t>Announcements &amp; miscellaneous</a:t>
            </a:r>
            <a:endParaRPr/>
          </a:p>
          <a:p>
            <a:pPr indent="-171450" lvl="0" marL="171450" marR="0" rtl="0" algn="l">
              <a:lnSpc>
                <a:spcPct val="90000"/>
              </a:lnSpc>
              <a:spcBef>
                <a:spcPts val="600"/>
              </a:spcBef>
              <a:spcAft>
                <a:spcPts val="0"/>
              </a:spcAft>
              <a:buClr>
                <a:schemeClr val="dk1"/>
              </a:buClr>
              <a:buSzPts val="1100"/>
              <a:buFont typeface="Noto Sans Symbols"/>
              <a:buNone/>
            </a:pPr>
            <a:r>
              <a:t/>
            </a:r>
            <a:endParaRPr b="0" i="0" sz="1100" u="none" cap="none" strike="noStrike">
              <a:solidFill>
                <a:schemeClr val="dk1"/>
              </a:solidFill>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Calibri"/>
              <a:ea typeface="Calibri"/>
              <a:cs typeface="Calibri"/>
              <a:sym typeface="Calibri"/>
            </a:endParaRPr>
          </a:p>
          <a:p>
            <a:pPr indent="-44450" lvl="0" marL="171450" marR="0" rtl="0" algn="l">
              <a:lnSpc>
                <a:spcPct val="9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Calibri"/>
              <a:ea typeface="Calibri"/>
              <a:cs typeface="Calibri"/>
              <a:sym typeface="Calibri"/>
            </a:endParaRPr>
          </a:p>
        </p:txBody>
      </p:sp>
      <p:sp>
        <p:nvSpPr>
          <p:cNvPr id="308" name="Google Shape;308;p51"/>
          <p:cNvSpPr/>
          <p:nvPr/>
        </p:nvSpPr>
        <p:spPr>
          <a:xfrm rot="-5400000">
            <a:off x="3364713" y="-183210"/>
            <a:ext cx="150900" cy="6649500"/>
          </a:xfrm>
          <a:prstGeom prst="leftBracket">
            <a:avLst>
              <a:gd fmla="val 8333" name="adj"/>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09" name="Google Shape;309;p51"/>
          <p:cNvSpPr/>
          <p:nvPr/>
        </p:nvSpPr>
        <p:spPr>
          <a:xfrm rot="-5400000">
            <a:off x="7879952" y="2068439"/>
            <a:ext cx="148800" cy="2148300"/>
          </a:xfrm>
          <a:prstGeom prst="leftBracket">
            <a:avLst>
              <a:gd fmla="val 8333" name="adj"/>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310" name="Google Shape;310;p51"/>
          <p:cNvCxnSpPr/>
          <p:nvPr/>
        </p:nvCxnSpPr>
        <p:spPr>
          <a:xfrm flipH="1">
            <a:off x="3036071" y="3216989"/>
            <a:ext cx="567000" cy="423900"/>
          </a:xfrm>
          <a:prstGeom prst="straightConnector1">
            <a:avLst/>
          </a:prstGeom>
          <a:noFill/>
          <a:ln cap="flat" cmpd="sng" w="28575">
            <a:solidFill>
              <a:srgbClr val="FF0000"/>
            </a:solidFill>
            <a:prstDash val="solid"/>
            <a:round/>
            <a:headEnd len="sm" w="sm" type="none"/>
            <a:tailEnd len="med" w="med" type="triangle"/>
          </a:ln>
        </p:spPr>
      </p:cxnSp>
      <p:cxnSp>
        <p:nvCxnSpPr>
          <p:cNvPr id="311" name="Google Shape;311;p51"/>
          <p:cNvCxnSpPr/>
          <p:nvPr/>
        </p:nvCxnSpPr>
        <p:spPr>
          <a:xfrm>
            <a:off x="7447108" y="3216989"/>
            <a:ext cx="223800" cy="2652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