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477" r:id="rId4"/>
    <p:sldId id="478" r:id="rId5"/>
    <p:sldId id="479" r:id="rId6"/>
    <p:sldId id="4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D5F7E-D279-482B-AF30-09183EDFDED3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B6DC1-049B-48B6-A067-35D78E60D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01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D881CEA-AF05-47AD-BE5A-245552DEE33F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705830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7374328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25288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30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56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54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95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05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07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31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4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A68D64-7C72-47C8-88A1-698B4FA5A695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0045134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04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59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27C57F8-18C7-47C4-A13C-B6C507B6B591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3116299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FB3C7ED-4E33-4985-B426-E69B5D184C30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76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9048000" y="2448001"/>
            <a:ext cx="3144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noProof="0"/>
              <a:t>Bild auf Platzhalter ziehen oder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904793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ABCBF39-54B7-4B73-AA1F-ECBAA4D720BC}" type="datetime1">
              <a:rPr lang="en-US" noProof="0" smtClean="0"/>
              <a:t>3/10/2020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de-DE" noProof="0" dirty="0"/>
              <a:t>Text durch klicken hinzufügen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394368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AEFB5A8-0213-47F0-92D7-1D7FDBD68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911999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6240000" y="2448000"/>
            <a:ext cx="504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367978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WASH+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17DFBD8-FB27-4772-BA77-3E1F67F26279}" type="datetime1">
              <a:rPr lang="en-US" noProof="0" smtClean="0"/>
              <a:t>3/10/2020</a:t>
            </a:fld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113094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5196-1D14-407D-80FD-D21D97A9842C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801FD-CED8-49F6-9A0F-E4D3EDAE8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2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24000" y="1600201"/>
            <a:ext cx="9682016" cy="4440642"/>
          </a:xfrm>
        </p:spPr>
        <p:txBody>
          <a:bodyPr/>
          <a:lstStyle>
            <a:lvl1pPr indent="0">
              <a:buFontTx/>
              <a:buNone/>
              <a:defRPr sz="2000"/>
            </a:lvl1pPr>
            <a:lvl2pPr marL="0">
              <a:defRPr sz="2000"/>
            </a:lvl2pPr>
            <a:lvl3pPr marL="0">
              <a:defRPr sz="2000"/>
            </a:lvl3pPr>
            <a:lvl4pPr marL="0">
              <a:defRPr sz="2000"/>
            </a:lvl4pPr>
            <a:lvl5pPr marL="0"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4BC53-844D-0948-A63D-8A8792ECD9F4}" type="datetime1">
              <a:rPr lang="de-DE" smtClean="0"/>
              <a:pPr/>
              <a:t>10.03.2020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anchor="ctr" anchorCtr="0"/>
          <a:lstStyle/>
          <a:p>
            <a:r>
              <a:rPr lang="de-DE"/>
              <a:t>www.fitforschool.international  //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514666" y="6471039"/>
            <a:ext cx="677335" cy="442800"/>
          </a:xfrm>
          <a:prstGeom prst="rect">
            <a:avLst/>
          </a:prstGeom>
        </p:spPr>
        <p:txBody>
          <a:bodyPr/>
          <a:lstStyle/>
          <a:p>
            <a:fld id="{593901FD-FFF7-844B-BA6B-7D020505C5CF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Bild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3216" y="1401900"/>
            <a:ext cx="9702800" cy="38100"/>
          </a:xfrm>
          <a:prstGeom prst="rect">
            <a:avLst/>
          </a:prstGeom>
        </p:spPr>
      </p:pic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1824000" y="477140"/>
            <a:ext cx="9445032" cy="74377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00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2000" y="1483200"/>
            <a:ext cx="10368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Titel durch Klicken hinzufügen</a:t>
            </a:r>
          </a:p>
        </p:txBody>
      </p:sp>
      <p:pic>
        <p:nvPicPr>
          <p:cNvPr id="20" name="Grafik 8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51525"/>
            <a:ext cx="12192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000" y="2447999"/>
            <a:ext cx="10368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Erste Ebene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0271583" y="6581002"/>
            <a:ext cx="12361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b="0" noProof="0" dirty="0" err="1">
                <a:solidFill>
                  <a:srgbClr val="6E6452"/>
                </a:solidFill>
                <a:latin typeface="Arial Narrow" pitchFamily="34" charset="0"/>
              </a:rPr>
              <a:t>page</a:t>
            </a:r>
            <a:r>
              <a:rPr lang="de-DE" sz="1000" b="0" noProof="0" dirty="0">
                <a:solidFill>
                  <a:srgbClr val="6E6452"/>
                </a:solidFill>
                <a:latin typeface="Arial Narrow" pitchFamily="34" charset="0"/>
              </a:rPr>
              <a:t> </a:t>
            </a:r>
            <a:fld id="{327115CA-E6A4-425F-BB4F-A64D48743A27}" type="slidenum">
              <a:rPr lang="de-DE" sz="1000" b="0" noProof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de-DE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7035" y="6581002"/>
            <a:ext cx="4557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US"/>
              <a:t>WASH+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5540" y="6581002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2899998D-C4DC-4D87-89C5-ED40FC9EF4DB}" type="datetime1">
              <a:rPr lang="en-US" noProof="0" smtClean="0"/>
              <a:t>3/10/2020</a:t>
            </a:fld>
            <a:endParaRPr lang="de-DE" noProof="0"/>
          </a:p>
        </p:txBody>
      </p:sp>
      <p:pic>
        <p:nvPicPr>
          <p:cNvPr id="17" name="Grafik 7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24384" y="304800"/>
            <a:ext cx="2808816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1" descr="weltkugel-2-Asien-Pazifik.jp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34"/>
          <a:stretch/>
        </p:blipFill>
        <p:spPr>
          <a:xfrm>
            <a:off x="1" y="0"/>
            <a:ext cx="8618680" cy="11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0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96" r:id="rId10"/>
    <p:sldLayoutId id="2147483697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245C1-AAFF-4316-87F6-A7C957AB3341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C3EAC-7134-4713-9274-21D9AA06E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3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F5D7-307D-4460-A085-341CAA739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571" y="1122363"/>
            <a:ext cx="10726058" cy="2387600"/>
          </a:xfrm>
        </p:spPr>
        <p:txBody>
          <a:bodyPr>
            <a:normAutofit/>
          </a:bodyPr>
          <a:lstStyle/>
          <a:p>
            <a:r>
              <a:rPr lang="en-US" sz="5400" dirty="0"/>
              <a:t>Les </a:t>
            </a:r>
            <a:r>
              <a:rPr lang="en-US" sz="5400" dirty="0" err="1"/>
              <a:t>déchets</a:t>
            </a:r>
            <a:r>
              <a:rPr lang="en-US" sz="5400" dirty="0"/>
              <a:t> </a:t>
            </a:r>
            <a:r>
              <a:rPr lang="en-US" sz="5400" dirty="0" err="1"/>
              <a:t>solides</a:t>
            </a:r>
            <a:br>
              <a:rPr lang="en-US" sz="5400" dirty="0"/>
            </a:br>
            <a:r>
              <a:rPr lang="en-US" sz="5400" dirty="0"/>
              <a:t>dans les latrines à fosse: </a:t>
            </a:r>
            <a:br>
              <a:rPr lang="en-US" sz="5400" dirty="0"/>
            </a:br>
            <a:r>
              <a:rPr lang="en-US" sz="5400" dirty="0"/>
              <a:t>Le </a:t>
            </a:r>
            <a:r>
              <a:rPr lang="en-US" sz="5400" dirty="0" err="1"/>
              <a:t>cas</a:t>
            </a:r>
            <a:r>
              <a:rPr lang="en-US" sz="5400" dirty="0"/>
              <a:t> de Kampala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53D2F-BC35-4BA2-89A4-E77DAC1045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Faithful Atusinguza</a:t>
            </a:r>
          </a:p>
          <a:p>
            <a:r>
              <a:rPr lang="en-US" dirty="0" err="1"/>
              <a:t>Conseillère</a:t>
            </a:r>
            <a:r>
              <a:rPr lang="en-US" dirty="0"/>
              <a:t> technique, GIZ Enhanced Water Security and Sanitation </a:t>
            </a:r>
            <a:r>
              <a:rPr lang="en-US" dirty="0" err="1"/>
              <a:t>programme</a:t>
            </a:r>
            <a:r>
              <a:rPr lang="en-US" dirty="0"/>
              <a:t> (ENWASS)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80C536-626C-48EF-AEA9-33D8F337F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351" y="4722839"/>
            <a:ext cx="2899081" cy="17029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4B8920-A780-4B50-BD61-146F8B2AE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031" y="5009848"/>
            <a:ext cx="3029377" cy="145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86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69251-A40C-4777-8E4E-09A22FCE54D1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297762" y="1910862"/>
            <a:ext cx="5747187" cy="38934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90% de la population de Kampala utilise des installations d'assainissement sur place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900 000 personnes vivent dans des établissements informels qui se caractérisent par :</a:t>
            </a:r>
          </a:p>
          <a:p>
            <a:pPr lvl="2" indent="-228600">
              <a:lnSpc>
                <a:spcPct val="90000"/>
              </a:lnSpc>
            </a:pPr>
            <a:r>
              <a:rPr lang="fr-FR" sz="1500" dirty="0">
                <a:solidFill>
                  <a:schemeClr val="tx1"/>
                </a:solidFill>
              </a:rPr>
              <a:t>toilettes partagées entre de nombreux ménages</a:t>
            </a:r>
          </a:p>
          <a:p>
            <a:pPr lvl="2" indent="-228600">
              <a:lnSpc>
                <a:spcPct val="90000"/>
              </a:lnSpc>
            </a:pPr>
            <a:r>
              <a:rPr lang="fr-FR" sz="1500" dirty="0">
                <a:solidFill>
                  <a:schemeClr val="tx1"/>
                </a:solidFill>
              </a:rPr>
              <a:t>la mauvaise gestion des déchets solides</a:t>
            </a:r>
          </a:p>
          <a:p>
            <a:pPr lvl="2" indent="-228600">
              <a:lnSpc>
                <a:spcPct val="90000"/>
              </a:lnSpc>
            </a:pPr>
            <a:r>
              <a:rPr lang="fr-FR" sz="1500" dirty="0">
                <a:solidFill>
                  <a:schemeClr val="tx1"/>
                </a:solidFill>
              </a:rPr>
              <a:t>la mauvaise gestion des boues de vidange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Le partenariat de GIZ avec KCCA, MWE et d'autres acteurs clés, depuis 2015, vise à améliorer la gestion des boues fécales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Les déchets solides non fécaux dans les fosses sont l'un des défis rencontrés dans la gestion des boues fécales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C'est un défi lors du processus de vidange, du traitement et de l'élimination. </a:t>
            </a:r>
            <a:endParaRPr lang="en-US" sz="1500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79DB5E-D4C5-43B4-B469-43C06A3781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297762" y="1053711"/>
            <a:ext cx="5638994" cy="857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Contexte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11" name="Picture 2" descr="Image result for sanitation in Kampala lubigi bugoloobi">
            <a:extLst>
              <a:ext uri="{FF2B5EF4-FFF2-40B4-BE49-F238E27FC236}">
                <a16:creationId xmlns:a16="http://schemas.microsoft.com/office/drawing/2014/main" id="{B6B67399-3166-4E3A-BAAA-0CFE52F7B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9773" y="1053711"/>
            <a:ext cx="3237105" cy="229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90C55DCC-EDF6-4231-AF06-68DD7DB5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" t="4585" b="3493"/>
          <a:stretch>
            <a:fillRect/>
          </a:stretch>
        </p:blipFill>
        <p:spPr bwMode="auto">
          <a:xfrm>
            <a:off x="481885" y="3351158"/>
            <a:ext cx="3972883" cy="302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9788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28B4E-2712-459F-B1E6-4D90E5041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37" y="1144946"/>
            <a:ext cx="10360937" cy="94640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kern="1200" dirty="0">
                <a:solidFill>
                  <a:schemeClr val="tx1"/>
                </a:solidFill>
              </a:rPr>
              <a:t>Pourquoi les déchets solides se retrouvent dans les latrines à fosse</a:t>
            </a: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3026A-126E-42EC-9E86-9EE42AF9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306" y="733331"/>
            <a:ext cx="10016906" cy="593001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endParaRPr lang="en-US" sz="1700" dirty="0"/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tx1"/>
                </a:solidFill>
              </a:rPr>
              <a:t>Les pratiques de gestion des déchets solides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tx1"/>
                </a:solidFill>
              </a:rPr>
              <a:t>Collecte des déchets solides, moyennant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b="1" dirty="0">
                <a:solidFill>
                  <a:schemeClr val="tx1"/>
                </a:solidFill>
              </a:rPr>
              <a:t>une redevance</a:t>
            </a:r>
            <a:r>
              <a:rPr lang="fr-FR" sz="1400" dirty="0">
                <a:solidFill>
                  <a:schemeClr val="tx1"/>
                </a:solidFill>
              </a:rPr>
              <a:t>, par des entreprises privées sous-traitées par les autorités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</a:rPr>
              <a:t>Les </a:t>
            </a:r>
            <a:r>
              <a:rPr lang="fr-FR" sz="1400" b="1" dirty="0">
                <a:solidFill>
                  <a:schemeClr val="tx1"/>
                </a:solidFill>
              </a:rPr>
              <a:t>zones mal desservies</a:t>
            </a:r>
            <a:r>
              <a:rPr lang="fr-FR" sz="1400" dirty="0">
                <a:solidFill>
                  <a:schemeClr val="tx1"/>
                </a:solidFill>
              </a:rPr>
              <a:t>, en particulier les quartiers informels, en raison de problèmes d'accessibilité</a:t>
            </a:r>
          </a:p>
          <a:p>
            <a:pPr lvl="2" indent="-228600">
              <a:lnSpc>
                <a:spcPct val="90000"/>
              </a:lnSpc>
            </a:pPr>
            <a:r>
              <a:rPr lang="fr-FR" sz="1400" dirty="0">
                <a:solidFill>
                  <a:schemeClr val="tx1"/>
                </a:solidFill>
              </a:rPr>
              <a:t>Alternatives : Brûlage à ciel ouvert, enfouissement, déversement...</a:t>
            </a:r>
            <a:br>
              <a:rPr lang="fr-FR" sz="1400" dirty="0">
                <a:solidFill>
                  <a:schemeClr val="tx1"/>
                </a:solidFill>
              </a:rPr>
            </a:br>
            <a:endParaRPr lang="fr-FR" sz="1400" dirty="0">
              <a:solidFill>
                <a:schemeClr val="tx1"/>
              </a:solidFill>
            </a:endParaRP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tx1"/>
                </a:solidFill>
              </a:rPr>
              <a:t>Comportement</a:t>
            </a:r>
            <a:r>
              <a:rPr lang="en-US" b="1" dirty="0">
                <a:solidFill>
                  <a:schemeClr val="tx1"/>
                </a:solidFill>
              </a:rPr>
              <a:t> des </a:t>
            </a:r>
            <a:r>
              <a:rPr lang="en-US" b="1" dirty="0" err="1">
                <a:solidFill>
                  <a:schemeClr val="tx1"/>
                </a:solidFill>
              </a:rPr>
              <a:t>utilisateurs</a:t>
            </a:r>
            <a:r>
              <a:rPr lang="en-US" b="1" dirty="0">
                <a:solidFill>
                  <a:schemeClr val="tx1"/>
                </a:solidFill>
              </a:rPr>
              <a:t> de toilettes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</a:rPr>
              <a:t>l'élimination des déchets n'entraîne </a:t>
            </a:r>
            <a:r>
              <a:rPr lang="fr-FR" sz="1400" b="1" dirty="0">
                <a:solidFill>
                  <a:schemeClr val="tx1"/>
                </a:solidFill>
              </a:rPr>
              <a:t>pas de coûts </a:t>
            </a:r>
            <a:r>
              <a:rPr lang="fr-FR" sz="1400" dirty="0">
                <a:solidFill>
                  <a:schemeClr val="tx1"/>
                </a:solidFill>
              </a:rPr>
              <a:t>directs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tx1"/>
                </a:solidFill>
              </a:rPr>
              <a:t>Connaissance limitée </a:t>
            </a:r>
            <a:r>
              <a:rPr lang="fr-FR" sz="1400" dirty="0">
                <a:solidFill>
                  <a:schemeClr val="tx1"/>
                </a:solidFill>
              </a:rPr>
              <a:t>de l'impact de la pratique (effets sur l'environnement et les processus de traitement)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1"/>
                </a:solidFill>
              </a:rPr>
              <a:t>La majorité des latrines sont partagées et la vidange des fosses est de la </a:t>
            </a:r>
            <a:r>
              <a:rPr lang="fr-FR" sz="1400" b="1" dirty="0">
                <a:solidFill>
                  <a:schemeClr val="tx1"/>
                </a:solidFill>
              </a:rPr>
              <a:t>responsabilité du propriétaire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chemeClr val="tx1"/>
                </a:solidFill>
              </a:rPr>
              <a:t>Tabous</a:t>
            </a:r>
            <a:r>
              <a:rPr lang="fr-FR" sz="1400" dirty="0">
                <a:solidFill>
                  <a:schemeClr val="tx1"/>
                </a:solidFill>
              </a:rPr>
              <a:t> et peur de la sorcellerie (serviettes hygiéniques et couches) </a:t>
            </a:r>
            <a:endParaRPr lang="en-US" sz="1700" dirty="0"/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95094320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E14F9-7E20-498B-B6B9-87F1D510E0B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26932" y="1556016"/>
            <a:ext cx="4805147" cy="4971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raccourcit la durée de vie des latrines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Rend la vidange de la fosse difficile et longue pour le vidangeur (augmente les risques d'exposition)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Augmente les coûts de vidange </a:t>
            </a:r>
            <a:r>
              <a:rPr lang="en-US" sz="1500" dirty="0">
                <a:solidFill>
                  <a:schemeClr val="tx1"/>
                </a:solidFill>
              </a:rPr>
              <a:t>(New Sewage and FSM Ordinance 2019) ; </a:t>
            </a:r>
            <a:r>
              <a:rPr lang="fr-FR" sz="1500" dirty="0">
                <a:solidFill>
                  <a:schemeClr val="tx1"/>
                </a:solidFill>
              </a:rPr>
              <a:t>un supplément pour les déchets solides dans les boues fécales</a:t>
            </a:r>
            <a:endParaRPr lang="en-US" sz="1500" dirty="0">
              <a:solidFill>
                <a:schemeClr val="tx1"/>
              </a:solidFill>
            </a:endParaRP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Contamine les déchets solides - les rendant dangereux - nécessitant un traitement spécial avant leur élimination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chemeClr val="tx1"/>
                </a:solidFill>
              </a:rPr>
              <a:t>Les déchets solides sont soit enterrés, soit amenés à l'usine de traitement où ils sont conservés et ensuite incinérés ou emportés par une entreprise privée 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69CE11-6677-48A9-89E6-929E1FDC98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72689" y="991982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Implications</a:t>
            </a:r>
          </a:p>
        </p:txBody>
      </p:sp>
      <p:pic>
        <p:nvPicPr>
          <p:cNvPr id="5" name="Picture 4" descr="A sign on a dirt road&#10;&#10;Description automatically generated">
            <a:extLst>
              <a:ext uri="{FF2B5EF4-FFF2-40B4-BE49-F238E27FC236}">
                <a16:creationId xmlns:a16="http://schemas.microsoft.com/office/drawing/2014/main" id="{DE10653E-7C9B-41F4-828A-E2EF17360D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1" r="14508" b="3"/>
          <a:stretch/>
        </p:blipFill>
        <p:spPr>
          <a:xfrm>
            <a:off x="5977788" y="1652954"/>
            <a:ext cx="5425410" cy="3856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81381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8030F-18D9-4C30-8CF5-05D1B727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35" y="106024"/>
            <a:ext cx="3906879" cy="1690993"/>
          </a:xfrm>
        </p:spPr>
        <p:txBody>
          <a:bodyPr anchor="b"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Les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4DE10-EB3E-42FB-85D7-662D5E988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432" y="1931052"/>
            <a:ext cx="4786400" cy="4297732"/>
          </a:xfrm>
        </p:spPr>
        <p:txBody>
          <a:bodyPr anchor="t">
            <a:normAutofit fontScale="92500"/>
          </a:bodyPr>
          <a:lstStyle/>
          <a:p>
            <a:r>
              <a:rPr lang="en-US" sz="1400" dirty="0" err="1">
                <a:solidFill>
                  <a:schemeClr val="tx1"/>
                </a:solidFill>
              </a:rPr>
              <a:t>Minimisation</a:t>
            </a:r>
            <a:r>
              <a:rPr lang="en-US" sz="1400" dirty="0">
                <a:solidFill>
                  <a:schemeClr val="tx1"/>
                </a:solidFill>
              </a:rPr>
              <a:t> de la </a:t>
            </a:r>
            <a:r>
              <a:rPr lang="en-US" sz="1400" dirty="0" err="1">
                <a:solidFill>
                  <a:schemeClr val="tx1"/>
                </a:solidFill>
              </a:rPr>
              <a:t>quantité</a:t>
            </a:r>
            <a:r>
              <a:rPr lang="en-US" sz="1400" dirty="0">
                <a:solidFill>
                  <a:schemeClr val="tx1"/>
                </a:solidFill>
              </a:rPr>
              <a:t> de </a:t>
            </a:r>
            <a:r>
              <a:rPr lang="en-US" sz="1400" dirty="0" err="1">
                <a:solidFill>
                  <a:schemeClr val="tx1"/>
                </a:solidFill>
              </a:rPr>
              <a:t>dèchets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solides</a:t>
            </a:r>
            <a:r>
              <a:rPr lang="en-US" sz="1400" dirty="0">
                <a:solidFill>
                  <a:schemeClr val="tx1"/>
                </a:solidFill>
              </a:rPr>
              <a:t> entrant dans les fosses</a:t>
            </a:r>
          </a:p>
          <a:p>
            <a:pPr marL="800100" lvl="1" indent="-342900">
              <a:buAutoNum type="arabicPeriod"/>
            </a:pPr>
            <a:r>
              <a:rPr lang="fr-FR" sz="1400" dirty="0">
                <a:solidFill>
                  <a:schemeClr val="tx1"/>
                </a:solidFill>
              </a:rPr>
              <a:t>Renforcement et amélioration de la gestion des déchets solides au niveau communautaire (minimisation des déchets, tri, collecte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pPr marL="800100" lvl="1" indent="-342900">
              <a:buAutoNum type="arabicPeriod"/>
            </a:pPr>
            <a:r>
              <a:rPr lang="fr-FR" sz="1400" dirty="0">
                <a:solidFill>
                  <a:schemeClr val="tx1"/>
                </a:solidFill>
              </a:rPr>
              <a:t>Conduite de campagnes de changement de comportement (sensibilisation aux implications, amélioration de la gestion de l'hygiène menstruelle)</a:t>
            </a:r>
            <a:endParaRPr lang="en-US" sz="1400" dirty="0">
              <a:solidFill>
                <a:schemeClr val="tx1"/>
              </a:solidFill>
            </a:endParaRPr>
          </a:p>
          <a:p>
            <a:pPr marL="800100" lvl="1" indent="-342900">
              <a:buAutoNum type="arabicPeriod"/>
            </a:pPr>
            <a:r>
              <a:rPr lang="fr-FR" sz="1400" dirty="0">
                <a:solidFill>
                  <a:schemeClr val="tx1"/>
                </a:solidFill>
              </a:rPr>
              <a:t>Promouvoir les technologies innovantes (Sato pans à la capture)</a:t>
            </a:r>
          </a:p>
          <a:p>
            <a:pPr marL="800100" lvl="1" indent="-342900">
              <a:buAutoNum type="arabicPeriod"/>
            </a:pPr>
            <a:r>
              <a:rPr lang="fr-FR" sz="1400" dirty="0">
                <a:solidFill>
                  <a:schemeClr val="tx1"/>
                </a:solidFill>
              </a:rPr>
              <a:t>Mise en œuvre (amendes pour les déchets solides trouvés dans les fosses) </a:t>
            </a:r>
            <a:r>
              <a:rPr lang="en-US" sz="1400" dirty="0">
                <a:solidFill>
                  <a:schemeClr val="tx1"/>
                </a:solidFill>
              </a:rPr>
              <a:t>KCCA Sewage FSM Ordinance</a:t>
            </a:r>
          </a:p>
          <a:p>
            <a:r>
              <a:rPr lang="en-US" sz="1400" dirty="0" err="1">
                <a:solidFill>
                  <a:schemeClr val="tx1"/>
                </a:solidFill>
              </a:rPr>
              <a:t>Mesures</a:t>
            </a:r>
            <a:r>
              <a:rPr lang="en-US" sz="1400" dirty="0">
                <a:solidFill>
                  <a:schemeClr val="tx1"/>
                </a:solidFill>
              </a:rPr>
              <a:t> de </a:t>
            </a:r>
            <a:r>
              <a:rPr lang="fr-FR" sz="1400" dirty="0">
                <a:solidFill>
                  <a:schemeClr val="tx1"/>
                </a:solidFill>
              </a:rPr>
              <a:t>contrôle dans les stations d'épuration</a:t>
            </a:r>
            <a:endParaRPr lang="en-US" sz="14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1. </a:t>
            </a:r>
            <a:r>
              <a:rPr lang="fr-FR" sz="1400" dirty="0">
                <a:solidFill>
                  <a:schemeClr val="tx1"/>
                </a:solidFill>
              </a:rPr>
              <a:t>Incinération des déchets solides à la station d'épuration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35FEDA-0078-4608-A0A6-F589A9E3A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944" y="870081"/>
            <a:ext cx="1853873" cy="1853873"/>
          </a:xfrm>
          <a:prstGeom prst="rect">
            <a:avLst/>
          </a:prstGeom>
        </p:spPr>
      </p:pic>
      <p:pic>
        <p:nvPicPr>
          <p:cNvPr id="5" name="Picture 4" descr="A picture containing indoor, table, blue, pair&#10;&#10;Description automatically generated">
            <a:extLst>
              <a:ext uri="{FF2B5EF4-FFF2-40B4-BE49-F238E27FC236}">
                <a16:creationId xmlns:a16="http://schemas.microsoft.com/office/drawing/2014/main" id="{1A244400-3696-461F-9E47-D981F75AE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236" y="2723954"/>
            <a:ext cx="1850097" cy="1850097"/>
          </a:xfrm>
          <a:prstGeom prst="rect">
            <a:avLst/>
          </a:prstGeom>
        </p:spPr>
      </p:pic>
      <p:pic>
        <p:nvPicPr>
          <p:cNvPr id="6" name="Picture 5" descr="A blue and white tiled floor&#10;&#10;Description automatically generated">
            <a:extLst>
              <a:ext uri="{FF2B5EF4-FFF2-40B4-BE49-F238E27FC236}">
                <a16:creationId xmlns:a16="http://schemas.microsoft.com/office/drawing/2014/main" id="{A6E2AD3D-EB3D-44D9-A5D7-BB625C57D0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625" y="1305930"/>
            <a:ext cx="3977187" cy="2654772"/>
          </a:xfrm>
          <a:prstGeom prst="rect">
            <a:avLst/>
          </a:prstGeom>
        </p:spPr>
      </p:pic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6B1D47D4-1CFC-4CD0-99EF-7202DF058B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72" y="4574051"/>
            <a:ext cx="1328223" cy="1869351"/>
          </a:xfrm>
          <a:prstGeom prst="rect">
            <a:avLst/>
          </a:prstGeom>
        </p:spPr>
      </p:pic>
      <p:pic>
        <p:nvPicPr>
          <p:cNvPr id="9" name="Picture 8" descr="A picture containing hammer, indoor, sitting, table&#10;&#10;Description automatically generated">
            <a:extLst>
              <a:ext uri="{FF2B5EF4-FFF2-40B4-BE49-F238E27FC236}">
                <a16:creationId xmlns:a16="http://schemas.microsoft.com/office/drawing/2014/main" id="{E7E62CBC-CC2A-45B4-B1D6-7B7B4D6434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433" y="4416190"/>
            <a:ext cx="2197129" cy="14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44861"/>
      </p:ext>
    </p:extLst>
  </p:cSld>
  <p:clrMapOvr>
    <a:masterClrMapping/>
  </p:clrMapOvr>
</p:sld>
</file>

<file path=ppt/theme/theme1.xml><?xml version="1.0" encoding="utf-8"?>
<a:theme xmlns:a="http://schemas.openxmlformats.org/drawingml/2006/main" name="giz-powerpoint-20141103-v3">
  <a:themeElements>
    <a:clrScheme name="GIZ Farbtabelle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D0CBC1"/>
      </a:accent2>
      <a:accent3>
        <a:srgbClr val="7C7563"/>
      </a:accent3>
      <a:accent4>
        <a:srgbClr val="660000"/>
      </a:accent4>
      <a:accent5>
        <a:srgbClr val="CC0000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giz-powerpoint-20141103-v3</vt:lpstr>
      <vt:lpstr>Office Theme</vt:lpstr>
      <vt:lpstr>Les déchets solides dans les latrines à fosse:  Le cas de Kampala</vt:lpstr>
      <vt:lpstr>Contexte</vt:lpstr>
      <vt:lpstr>Pourquoi les déchets solides se retrouvent dans les latrines à fosse</vt:lpstr>
      <vt:lpstr>Implications</vt:lpstr>
      <vt:lpstr>Les interventions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Waste in Pit latrines: Case of Kampala</dc:title>
  <dc:creator>Faithful Atusinguza</dc:creator>
  <cp:lastModifiedBy>Hinrichs, Nora GIZ</cp:lastModifiedBy>
  <cp:revision>17</cp:revision>
  <dcterms:created xsi:type="dcterms:W3CDTF">2020-03-05T13:45:04Z</dcterms:created>
  <dcterms:modified xsi:type="dcterms:W3CDTF">2020-03-10T14:47:17Z</dcterms:modified>
</cp:coreProperties>
</file>