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477" r:id="rId4"/>
    <p:sldId id="478" r:id="rId5"/>
    <p:sldId id="479" r:id="rId6"/>
    <p:sldId id="4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6" d="100"/>
          <a:sy n="66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9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Gestion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solides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Sheet2!$F$44</c:f>
              <c:strCache>
                <c:ptCount val="1"/>
                <c:pt idx="0">
                  <c:v>Brûlage sur place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Sheet2!$F$45:$F$47</c:f>
              <c:numCache>
                <c:formatCode>0%</c:formatCode>
                <c:ptCount val="3"/>
                <c:pt idx="0">
                  <c:v>0.1</c:v>
                </c:pt>
                <c:pt idx="1">
                  <c:v>0.02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83-4005-9532-90CD5564BA4C}"/>
            </c:ext>
          </c:extLst>
        </c:ser>
        <c:ser>
          <c:idx val="1"/>
          <c:order val="1"/>
          <c:tx>
            <c:strRef>
              <c:f>Sheet2!$G$44</c:f>
              <c:strCache>
                <c:ptCount val="1"/>
                <c:pt idx="0">
                  <c:v>Enterrer sur place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Sheet2!$G$45:$G$47</c:f>
              <c:numCache>
                <c:formatCode>0%</c:formatCode>
                <c:ptCount val="3"/>
                <c:pt idx="0">
                  <c:v>0.72</c:v>
                </c:pt>
                <c:pt idx="1">
                  <c:v>0.12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83-4005-9532-90CD5564BA4C}"/>
            </c:ext>
          </c:extLst>
        </c:ser>
        <c:ser>
          <c:idx val="2"/>
          <c:order val="2"/>
          <c:tx>
            <c:strRef>
              <c:f>Sheet2!$H$44</c:f>
              <c:strCache>
                <c:ptCount val="1"/>
                <c:pt idx="0">
                  <c:v>Dispose (drains/pit latrines)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Sheet2!$H$45:$H$47</c:f>
            </c:numRef>
          </c:val>
          <c:extLst>
            <c:ext xmlns:c16="http://schemas.microsoft.com/office/drawing/2014/chart" uri="{C3380CC4-5D6E-409C-BE32-E72D297353CC}">
              <c16:uniqueId val="{00000002-0183-4005-9532-90CD5564BA4C}"/>
            </c:ext>
          </c:extLst>
        </c:ser>
        <c:ser>
          <c:idx val="3"/>
          <c:order val="3"/>
          <c:tx>
            <c:strRef>
              <c:f>Sheet2!$I$44</c:f>
              <c:strCache>
                <c:ptCount val="1"/>
                <c:pt idx="0">
                  <c:v>Élimination (égouts ou latrines à fosse)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Sheet2!$I$45:$I$47</c:f>
              <c:numCache>
                <c:formatCode>0%</c:formatCode>
                <c:ptCount val="3"/>
                <c:pt idx="0">
                  <c:v>0.02</c:v>
                </c:pt>
                <c:pt idx="1">
                  <c:v>0.31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83-4005-9532-90CD5564BA4C}"/>
            </c:ext>
          </c:extLst>
        </c:ser>
        <c:ser>
          <c:idx val="4"/>
          <c:order val="4"/>
          <c:tx>
            <c:strRef>
              <c:f>Sheet2!$J$44</c:f>
              <c:strCache>
                <c:ptCount val="1"/>
              </c:strCache>
            </c:strRef>
          </c:tx>
          <c:spPr>
            <a:solidFill>
              <a:schemeClr val="accent5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Sheet2!$J$45:$J$47</c:f>
            </c:numRef>
          </c:val>
          <c:extLst>
            <c:ext xmlns:c16="http://schemas.microsoft.com/office/drawing/2014/chart" uri="{C3380CC4-5D6E-409C-BE32-E72D297353CC}">
              <c16:uniqueId val="{00000004-0183-4005-9532-90CD5564BA4C}"/>
            </c:ext>
          </c:extLst>
        </c:ser>
        <c:ser>
          <c:idx val="5"/>
          <c:order val="5"/>
          <c:tx>
            <c:strRef>
              <c:f>Sheet2!$K$44</c:f>
              <c:strCache>
                <c:ptCount val="1"/>
                <c:pt idx="0">
                  <c:v>Collectés par la gestion des déchets</c:v>
                </c:pt>
              </c:strCache>
            </c:strRef>
          </c:tx>
          <c:spPr>
            <a:solidFill>
              <a:schemeClr val="accent6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Sheet2!$D$45:$E$47</c:f>
              <c:strCache>
                <c:ptCount val="3"/>
                <c:pt idx="0">
                  <c:v>Chazanga </c:v>
                </c:pt>
                <c:pt idx="1">
                  <c:v>Chawama</c:v>
                </c:pt>
                <c:pt idx="2">
                  <c:v>George </c:v>
                </c:pt>
              </c:strCache>
            </c:strRef>
          </c:cat>
          <c:val>
            <c:numRef>
              <c:f>Sheet2!$K$45:$K$47</c:f>
              <c:numCache>
                <c:formatCode>0%</c:formatCode>
                <c:ptCount val="3"/>
                <c:pt idx="0">
                  <c:v>0.17</c:v>
                </c:pt>
                <c:pt idx="1">
                  <c:v>0.56000000000000005</c:v>
                </c:pt>
                <c:pt idx="2">
                  <c:v>0.79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183-4005-9532-90CD5564BA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3367128"/>
        <c:axId val="1"/>
      </c:barChart>
      <c:catAx>
        <c:axId val="143367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8416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8416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67128"/>
        <c:crosses val="autoZero"/>
        <c:crossBetween val="between"/>
      </c:valAx>
      <c:spPr>
        <a:noFill/>
        <a:ln w="22443">
          <a:noFill/>
        </a:ln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D5F7E-D279-482B-AF30-09183EDFDED3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B6DC1-049B-48B6-A067-35D78E60D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0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881CEA-AF05-47AD-BE5A-245552DEE33F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7058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7374328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288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30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56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54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95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05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07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31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4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004513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04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59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27C57F8-18C7-47C4-A13C-B6C507B6B591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3116299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FB3C7ED-4E33-4985-B426-E69B5D184C30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04793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94368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AEFB5A8-0213-47F0-92D7-1D7FDBD68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911999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367978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7DFBD8-FB27-4772-BA77-3E1F67F26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113094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5196-1D14-407D-80FD-D21D97A9842C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801FD-CED8-49F6-9A0F-E4D3EDAE8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2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24000" y="1600201"/>
            <a:ext cx="9682016" cy="4440642"/>
          </a:xfrm>
        </p:spPr>
        <p:txBody>
          <a:bodyPr/>
          <a:lstStyle>
            <a:lvl1pPr indent="0">
              <a:buFontTx/>
              <a:buNone/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BC53-844D-0948-A63D-8A8792ECD9F4}" type="datetime1">
              <a:rPr lang="de-DE" smtClean="0"/>
              <a:pPr/>
              <a:t>10.03.2020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anchor="ctr" anchorCtr="0"/>
          <a:lstStyle/>
          <a:p>
            <a:r>
              <a:rPr lang="de-DE"/>
              <a:t>www.fitforschool.international  //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14666" y="6471039"/>
            <a:ext cx="677335" cy="442800"/>
          </a:xfrm>
          <a:prstGeom prst="rect">
            <a:avLst/>
          </a:prstGeom>
        </p:spPr>
        <p:txBody>
          <a:bodyPr/>
          <a:lstStyle/>
          <a:p>
            <a:fld id="{593901FD-FFF7-844B-BA6B-7D020505C5CF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3216" y="1401900"/>
            <a:ext cx="9702800" cy="38100"/>
          </a:xfrm>
          <a:prstGeom prst="rect">
            <a:avLst/>
          </a:prstGeom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1824000" y="477140"/>
            <a:ext cx="9445032" cy="74377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00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2000" y="1483200"/>
            <a:ext cx="10368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51525"/>
            <a:ext cx="12192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000" y="2447999"/>
            <a:ext cx="10368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0271583" y="6581002"/>
            <a:ext cx="12361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 err="1">
                <a:solidFill>
                  <a:srgbClr val="6E6452"/>
                </a:solidFill>
                <a:latin typeface="Arial Narrow" pitchFamily="34" charset="0"/>
              </a:rPr>
              <a:t>page</a:t>
            </a:r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7035" y="6581002"/>
            <a:ext cx="4557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US"/>
              <a:t>WASH+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5540" y="6581002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2899998D-C4DC-4D87-89C5-ED40FC9EF4DB}" type="datetime1">
              <a:rPr lang="en-US" noProof="0" smtClean="0"/>
              <a:t>3/10/2020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24384" y="304800"/>
            <a:ext cx="2808816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1" descr="weltkugel-2-Asien-Pazifik.jp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34"/>
          <a:stretch/>
        </p:blipFill>
        <p:spPr>
          <a:xfrm>
            <a:off x="1" y="0"/>
            <a:ext cx="8618680" cy="11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0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96" r:id="rId10"/>
    <p:sldLayoutId id="2147483697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3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F5D7-307D-4460-A085-341CAA739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6000" y="1679076"/>
            <a:ext cx="9439997" cy="2387600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fr-FR" altLang="en-US" sz="5300" dirty="0">
                <a:solidFill>
                  <a:srgbClr val="000000"/>
                </a:solidFill>
                <a:ea typeface="MS PGothic" panose="020B0600070205080204" pitchFamily="34" charset="-128"/>
                <a:cs typeface="+mn-cs"/>
              </a:rPr>
              <a:t>Les déchets solides et la chaîne de services de gestion des boues fécales</a:t>
            </a:r>
            <a:br>
              <a:rPr lang="en-US" altLang="en-US" sz="8800" dirty="0">
                <a:solidFill>
                  <a:srgbClr val="000000"/>
                </a:solidFill>
                <a:ea typeface="MS PGothic" panose="020B0600070205080204" pitchFamily="34" charset="-128"/>
                <a:cs typeface="+mn-cs"/>
              </a:rPr>
            </a:br>
            <a:r>
              <a:rPr lang="en-US" sz="5300" dirty="0"/>
              <a:t>Le </a:t>
            </a:r>
            <a:r>
              <a:rPr lang="en-US" sz="5300" dirty="0" err="1"/>
              <a:t>cas</a:t>
            </a:r>
            <a:r>
              <a:rPr lang="en-US" sz="5300" dirty="0"/>
              <a:t> de Lusaka, Zambia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53D2F-BC35-4BA2-89A4-E77DAC104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8797" y="4127999"/>
            <a:ext cx="3854401" cy="1053712"/>
          </a:xfrm>
        </p:spPr>
        <p:txBody>
          <a:bodyPr>
            <a:normAutofit/>
          </a:bodyPr>
          <a:lstStyle/>
          <a:p>
            <a:r>
              <a:rPr lang="en-US" sz="3200" dirty="0"/>
              <a:t>Aubrey Simwambi</a:t>
            </a:r>
          </a:p>
          <a:p>
            <a:endParaRPr lang="en-US" sz="3200" dirty="0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231" y="5171686"/>
            <a:ext cx="2926080" cy="158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6" descr="C:\Users\worthynet solution\Downloads\GIZ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83" y="5062551"/>
            <a:ext cx="2560320" cy="180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88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0" y="4207514"/>
            <a:ext cx="3232298" cy="4536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Résultats</a:t>
            </a:r>
            <a:r>
              <a:rPr lang="en-US" sz="28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238898" y="1387843"/>
            <a:ext cx="4921578" cy="285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170" tIns="30584" rIns="61170" bIns="30584">
            <a:spAutoFit/>
          </a:bodyPr>
          <a:lstStyle>
            <a:lvl1pPr marL="685800" indent="-6858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1428750" indent="-6858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612775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fr-FR" altLang="en-US" sz="1500" dirty="0">
                <a:solidFill>
                  <a:srgbClr val="000000"/>
                </a:solidFill>
                <a:latin typeface="+mn-lt"/>
              </a:rPr>
              <a:t>Approche par étude de cas </a:t>
            </a:r>
            <a:r>
              <a:rPr lang="en-US" altLang="en-US" sz="1500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1500" dirty="0">
                <a:solidFill>
                  <a:srgbClr val="000000"/>
                </a:solidFill>
                <a:latin typeface="+mn-lt"/>
              </a:rPr>
              <a:t>Mesurer les déchets solides dans les latrines à fosse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1500" dirty="0">
                <a:solidFill>
                  <a:srgbClr val="000000"/>
                </a:solidFill>
                <a:latin typeface="+mn-lt"/>
              </a:rPr>
              <a:t>Analyse de 10004 enquêtes auprès des ménages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1500" dirty="0">
                <a:solidFill>
                  <a:srgbClr val="000000"/>
                </a:solidFill>
                <a:latin typeface="+mn-lt"/>
              </a:rPr>
              <a:t>Analyse des essais sur le terrain des équipements de vidange des fosses :</a:t>
            </a:r>
          </a:p>
          <a:p>
            <a:pPr lvl="1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1500" i="1" dirty="0">
                <a:solidFill>
                  <a:srgbClr val="000000"/>
                </a:solidFill>
                <a:latin typeface="+mn-lt"/>
              </a:rPr>
              <a:t>Gulper, Flex X, </a:t>
            </a:r>
            <a:r>
              <a:rPr lang="en-US" altLang="en-US" sz="1500" i="1" dirty="0" err="1">
                <a:solidFill>
                  <a:srgbClr val="000000"/>
                </a:solidFill>
                <a:latin typeface="+mn-lt"/>
              </a:rPr>
              <a:t>eVAC</a:t>
            </a:r>
            <a:r>
              <a:rPr lang="en-US" altLang="en-US" sz="1500" i="1" dirty="0">
                <a:solidFill>
                  <a:srgbClr val="000000"/>
                </a:solidFill>
                <a:latin typeface="+mn-lt"/>
              </a:rPr>
              <a:t> _MK3 </a:t>
            </a:r>
            <a:r>
              <a:rPr lang="fr-FR" altLang="en-US" sz="1500" i="1" dirty="0">
                <a:solidFill>
                  <a:srgbClr val="000000"/>
                </a:solidFill>
                <a:latin typeface="+mn-lt"/>
              </a:rPr>
              <a:t>et des outils de jardinage modifiés </a:t>
            </a:r>
          </a:p>
          <a:p>
            <a:pPr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1500" dirty="0">
                <a:solidFill>
                  <a:srgbClr val="000000"/>
                </a:solidFill>
                <a:latin typeface="+mn-lt"/>
              </a:rPr>
              <a:t>Enquêtes avec les équipes du service des boues fécales</a:t>
            </a:r>
            <a:endParaRPr lang="en-US" altLang="en-US" sz="15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238898" y="4622141"/>
            <a:ext cx="4921578" cy="205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1170" tIns="30584" rIns="61170" bIns="30584">
            <a:spAutoFit/>
          </a:bodyPr>
          <a:lstStyle>
            <a:lvl1pPr marL="685800" indent="-6858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400" dirty="0">
                <a:solidFill>
                  <a:srgbClr val="000000"/>
                </a:solidFill>
                <a:latin typeface="+mn-lt"/>
              </a:rPr>
              <a:t>80% des ménages utilisent des latrines à fosse et 20% des systèmes de chasse d’eau</a:t>
            </a:r>
          </a:p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400" dirty="0">
                <a:solidFill>
                  <a:srgbClr val="000000"/>
                </a:solidFill>
                <a:latin typeface="+mn-lt"/>
              </a:rPr>
              <a:t>Au moins 1 % des déchets solides dans tous les endroits finissent dans des latrines à fosse</a:t>
            </a:r>
          </a:p>
          <a:p>
            <a:pPr marL="285750" indent="-285750" algn="just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400" dirty="0">
                <a:solidFill>
                  <a:srgbClr val="000000"/>
                </a:solidFill>
                <a:latin typeface="+mn-lt"/>
              </a:rPr>
              <a:t>150 kg de déchets solides par mètre cube de boues vidangées dans les zones où les services de gestion des déchets solides sont insuffisants (30 % des déchets solides pourraient être jetés dans des latrines à fosse dans les zones dépourvues de services)</a:t>
            </a:r>
            <a:endParaRPr lang="en-US" altLang="en-US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 txBox="1">
            <a:spLocks/>
          </p:cNvSpPr>
          <p:nvPr/>
        </p:nvSpPr>
        <p:spPr bwMode="auto">
          <a:xfrm>
            <a:off x="0" y="1012230"/>
            <a:ext cx="4130894" cy="43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solidFill>
                  <a:schemeClr val="tx1"/>
                </a:solidFill>
              </a:rPr>
              <a:t>Conception de </a:t>
            </a:r>
            <a:r>
              <a:rPr lang="en-US" sz="2800" kern="0" dirty="0" err="1">
                <a:solidFill>
                  <a:schemeClr val="tx1"/>
                </a:solidFill>
              </a:rPr>
              <a:t>l'étude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graphicFrame>
        <p:nvGraphicFramePr>
          <p:cNvPr id="3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841637"/>
              </p:ext>
            </p:extLst>
          </p:nvPr>
        </p:nvGraphicFramePr>
        <p:xfrm>
          <a:off x="5211276" y="1632663"/>
          <a:ext cx="7002222" cy="4336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99788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28B4E-2712-459F-B1E6-4D90E5041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92" y="1180172"/>
            <a:ext cx="11181806" cy="69213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800" kern="1200" dirty="0">
                <a:solidFill>
                  <a:schemeClr val="tx1"/>
                </a:solidFill>
              </a:rPr>
              <a:t>Effets des déchets solides sur la vidange, le traitement et l'élimination des boues de vidange</a:t>
            </a:r>
            <a:endParaRPr lang="en-US" sz="2800" kern="1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026A-126E-42EC-9E86-9EE42AF9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29" y="1102196"/>
            <a:ext cx="7785461" cy="5591098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Augmente le </a:t>
            </a:r>
            <a:r>
              <a:rPr lang="fr-FR" sz="1600" b="1" dirty="0">
                <a:solidFill>
                  <a:schemeClr val="tx1"/>
                </a:solidFill>
              </a:rPr>
              <a:t>temps de vidange des fosses </a:t>
            </a:r>
            <a:r>
              <a:rPr lang="fr-FR" sz="1600" dirty="0">
                <a:solidFill>
                  <a:schemeClr val="tx1"/>
                </a:solidFill>
              </a:rPr>
              <a:t>de plus de deux fois en raison </a:t>
            </a:r>
            <a:r>
              <a:rPr lang="en-US" sz="1600" dirty="0">
                <a:solidFill>
                  <a:schemeClr val="tx1"/>
                </a:solidFill>
              </a:rPr>
              <a:t>: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fr-FR" sz="1600" dirty="0">
                <a:solidFill>
                  <a:srgbClr val="000000"/>
                </a:solidFill>
              </a:rPr>
              <a:t>Nécessité de diluer les boues et de percer les latrines à fosse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Augmente </a:t>
            </a:r>
            <a:r>
              <a:rPr lang="fr-FR" sz="1600" b="1" dirty="0">
                <a:solidFill>
                  <a:schemeClr val="tx1"/>
                </a:solidFill>
              </a:rPr>
              <a:t>l'échec des technologies </a:t>
            </a:r>
            <a:r>
              <a:rPr lang="fr-FR" sz="1600" dirty="0">
                <a:solidFill>
                  <a:schemeClr val="tx1"/>
                </a:solidFill>
              </a:rPr>
              <a:t>innovantes de vidange des boues : 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fr-FR" sz="1600" dirty="0">
                <a:solidFill>
                  <a:schemeClr val="tx1"/>
                </a:solidFill>
              </a:rPr>
              <a:t>En raison du colmatage des déchets solides (toutes les technologies de pompage nécessitent une puissance d'aspiration élevée)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chemeClr val="tx1"/>
                </a:solidFill>
              </a:rPr>
              <a:t>Augmente le </a:t>
            </a:r>
            <a:r>
              <a:rPr lang="fr-FR" altLang="en-US" sz="1600" b="1" dirty="0">
                <a:solidFill>
                  <a:schemeClr val="tx1"/>
                </a:solidFill>
              </a:rPr>
              <a:t>coût du traitement </a:t>
            </a:r>
            <a:r>
              <a:rPr lang="fr-FR" altLang="en-US" sz="1600" dirty="0">
                <a:solidFill>
                  <a:schemeClr val="tx1"/>
                </a:solidFill>
              </a:rPr>
              <a:t>des boues 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fr-FR" altLang="en-US" sz="1600" dirty="0">
                <a:solidFill>
                  <a:schemeClr val="tx1"/>
                </a:solidFill>
              </a:rPr>
              <a:t>Personnel supplémentaire et durée de fonctionnement plus longue</a:t>
            </a:r>
          </a:p>
          <a:p>
            <a:pPr marL="1062900" lvl="2" indent="-342900">
              <a:lnSpc>
                <a:spcPct val="90000"/>
              </a:lnSpc>
              <a:buClr>
                <a:schemeClr val="accent5"/>
              </a:buClr>
            </a:pPr>
            <a:r>
              <a:rPr lang="fr-FR" altLang="en-US" sz="1600" dirty="0">
                <a:solidFill>
                  <a:schemeClr val="tx1"/>
                </a:solidFill>
              </a:rPr>
              <a:t>Environ 5 % des revenus sont consacrés à l'élimination des déchets solides à l'usine de traitement (140 dollars sont dépensés chaque mois pour le transport des déchets solides vers la décharge)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Augmente le </a:t>
            </a:r>
            <a:r>
              <a:rPr lang="fr-FR" sz="1600" b="1" dirty="0">
                <a:solidFill>
                  <a:schemeClr val="tx1"/>
                </a:solidFill>
              </a:rPr>
              <a:t>risque pour la santé </a:t>
            </a:r>
            <a:r>
              <a:rPr lang="fr-FR" sz="1600" dirty="0">
                <a:solidFill>
                  <a:schemeClr val="tx1"/>
                </a:solidFill>
              </a:rPr>
              <a:t>publique après le déversement des déchets solides sur le site d'élimination </a:t>
            </a:r>
          </a:p>
          <a:p>
            <a:pPr marL="342900" indent="-342900">
              <a:lnSpc>
                <a:spcPct val="9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</a:rPr>
              <a:t>Affecte l'utilisation des boues sèches comme conditionneur de sol 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29" y="1952300"/>
            <a:ext cx="3140342" cy="209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65" y="4126892"/>
            <a:ext cx="3137806" cy="209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432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E14F9-7E20-498B-B6B9-87F1D510E0B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25405" y="1337636"/>
            <a:ext cx="6319532" cy="52155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">
              <a:lnSpc>
                <a:spcPct val="90000"/>
              </a:lnSpc>
              <a:buClr>
                <a:schemeClr val="accent5"/>
              </a:buClr>
            </a:pPr>
            <a:endParaRPr lang="en-US" sz="1600" dirty="0"/>
          </a:p>
          <a:p>
            <a:pPr marL="285750" indent="-285750" algn="just">
              <a:lnSpc>
                <a:spcPct val="17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Les déchets solides sont principalement éliminés par les ménages qui </a:t>
            </a:r>
            <a:r>
              <a:rPr lang="fr-FR" altLang="en-US" sz="1600" b="1" dirty="0">
                <a:solidFill>
                  <a:srgbClr val="000000"/>
                </a:solidFill>
              </a:rPr>
              <a:t>ne disposent pas d'options de gestion des déchets solides </a:t>
            </a:r>
          </a:p>
          <a:p>
            <a:pPr marL="285750" indent="-285750" algn="just">
              <a:lnSpc>
                <a:spcPct val="17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De </a:t>
            </a:r>
            <a:r>
              <a:rPr lang="fr-FR" altLang="en-US" sz="1600" b="1" dirty="0">
                <a:solidFill>
                  <a:srgbClr val="000000"/>
                </a:solidFill>
              </a:rPr>
              <a:t>grandes quantités</a:t>
            </a:r>
            <a:r>
              <a:rPr lang="fr-FR" altLang="en-US" sz="1600" dirty="0">
                <a:solidFill>
                  <a:srgbClr val="000000"/>
                </a:solidFill>
              </a:rPr>
              <a:t> de déchets sont présentes dans les </a:t>
            </a:r>
            <a:r>
              <a:rPr lang="fr-FR" altLang="en-US" sz="1600" b="1" dirty="0">
                <a:solidFill>
                  <a:srgbClr val="000000"/>
                </a:solidFill>
              </a:rPr>
              <a:t>latrines à fosse </a:t>
            </a:r>
            <a:r>
              <a:rPr lang="fr-FR" altLang="en-US" sz="1600" dirty="0">
                <a:solidFill>
                  <a:srgbClr val="000000"/>
                </a:solidFill>
              </a:rPr>
              <a:t>par rapport aux systèmes à chasse d'eau </a:t>
            </a:r>
          </a:p>
          <a:p>
            <a:pPr marL="285750" indent="-285750" algn="just">
              <a:lnSpc>
                <a:spcPct val="17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Les</a:t>
            </a:r>
            <a:r>
              <a:rPr lang="fr-FR" altLang="en-US" sz="1600" b="1" dirty="0">
                <a:solidFill>
                  <a:srgbClr val="000000"/>
                </a:solidFill>
              </a:rPr>
              <a:t> produits GHM </a:t>
            </a:r>
            <a:r>
              <a:rPr lang="fr-FR" altLang="en-US" sz="1600" dirty="0">
                <a:solidFill>
                  <a:srgbClr val="000000"/>
                </a:solidFill>
              </a:rPr>
              <a:t>sont les déchets solides les </a:t>
            </a:r>
            <a:r>
              <a:rPr lang="fr-FR" altLang="en-US" sz="1600" b="1" dirty="0">
                <a:solidFill>
                  <a:srgbClr val="000000"/>
                </a:solidFill>
              </a:rPr>
              <a:t>plus répandus</a:t>
            </a:r>
            <a:r>
              <a:rPr lang="fr-FR" altLang="en-US" sz="1600" dirty="0">
                <a:solidFill>
                  <a:srgbClr val="000000"/>
                </a:solidFill>
              </a:rPr>
              <a:t> dans les latrines </a:t>
            </a:r>
          </a:p>
          <a:p>
            <a:pPr marL="285750" indent="-285750" algn="just">
              <a:lnSpc>
                <a:spcPct val="17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b="1" dirty="0">
                <a:solidFill>
                  <a:srgbClr val="000000"/>
                </a:solidFill>
              </a:rPr>
              <a:t>Besoin élevé de fonctionnement et d'entretien </a:t>
            </a:r>
            <a:r>
              <a:rPr lang="fr-FR" altLang="en-US" sz="1600" dirty="0">
                <a:solidFill>
                  <a:srgbClr val="000000"/>
                </a:solidFill>
              </a:rPr>
              <a:t>des installations sanitaires sur place (une unité de confinement se remplit en moyenne tous les trois ans)</a:t>
            </a:r>
          </a:p>
          <a:p>
            <a:pPr marL="285750" indent="-285750" algn="just">
              <a:lnSpc>
                <a:spcPct val="170000"/>
              </a:lnSpc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Risque élevé de </a:t>
            </a:r>
            <a:r>
              <a:rPr lang="fr-FR" altLang="en-US" sz="1600" b="1" dirty="0">
                <a:solidFill>
                  <a:srgbClr val="000000"/>
                </a:solidFill>
              </a:rPr>
              <a:t>contamination</a:t>
            </a:r>
            <a:r>
              <a:rPr lang="fr-FR" altLang="en-US" sz="1600" dirty="0">
                <a:solidFill>
                  <a:srgbClr val="000000"/>
                </a:solidFill>
              </a:rPr>
              <a:t> des opérateurs 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69CE11-6677-48A9-89E6-929E1FDC98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7937" y="1005186"/>
            <a:ext cx="4560584" cy="664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Cours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7" name="Pictur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6517" b="10033"/>
          <a:stretch>
            <a:fillRect/>
          </a:stretch>
        </p:blipFill>
        <p:spPr bwMode="auto">
          <a:xfrm>
            <a:off x="7241891" y="1500922"/>
            <a:ext cx="4678648" cy="411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1381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030F-18D9-4C30-8CF5-05D1B727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17" y="1333297"/>
            <a:ext cx="3826293" cy="516857"/>
          </a:xfrm>
        </p:spPr>
        <p:txBody>
          <a:bodyPr anchor="b">
            <a:normAutofit fontScale="90000"/>
          </a:bodyPr>
          <a:lstStyle/>
          <a:p>
            <a:r>
              <a:rPr lang="en-US" sz="3100" dirty="0" err="1">
                <a:solidFill>
                  <a:schemeClr val="tx1"/>
                </a:solidFill>
              </a:rPr>
              <a:t>Recommandations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70700" y="1850154"/>
            <a:ext cx="5454174" cy="5051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Les pays ont besoin de </a:t>
            </a:r>
            <a:r>
              <a:rPr lang="fr-FR" altLang="en-US" sz="1600" b="1" dirty="0">
                <a:solidFill>
                  <a:srgbClr val="000000"/>
                </a:solidFill>
              </a:rPr>
              <a:t>lois et de normes pour les systèmes d'assainissement</a:t>
            </a:r>
            <a:r>
              <a:rPr lang="fr-FR" altLang="en-US" sz="1600" dirty="0">
                <a:solidFill>
                  <a:srgbClr val="000000"/>
                </a:solidFill>
              </a:rPr>
              <a:t> et elles doivent être appliquées de manière adéquate </a:t>
            </a:r>
          </a:p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La </a:t>
            </a:r>
            <a:r>
              <a:rPr lang="fr-FR" altLang="en-US" sz="1600" b="1" dirty="0">
                <a:solidFill>
                  <a:srgbClr val="000000"/>
                </a:solidFill>
              </a:rPr>
              <a:t>sensibilisation de la communauté </a:t>
            </a:r>
            <a:r>
              <a:rPr lang="fr-FR" altLang="en-US" sz="1600" dirty="0">
                <a:solidFill>
                  <a:srgbClr val="000000"/>
                </a:solidFill>
              </a:rPr>
              <a:t>à la gestion des déchets solides doit être renforcée et associée aux services de collecte des déchets </a:t>
            </a:r>
          </a:p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La gestion des déchets solides doit être prévue dans les futurs projets de gestion des boues fécales </a:t>
            </a:r>
          </a:p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b="1" dirty="0">
                <a:solidFill>
                  <a:srgbClr val="000000"/>
                </a:solidFill>
              </a:rPr>
              <a:t>Mécanismes de contrôle </a:t>
            </a:r>
            <a:r>
              <a:rPr lang="fr-FR" altLang="en-US" sz="1600" dirty="0">
                <a:solidFill>
                  <a:srgbClr val="000000"/>
                </a:solidFill>
              </a:rPr>
              <a:t>des prestataires de services de gestion des déchets solides </a:t>
            </a:r>
          </a:p>
          <a:p>
            <a:pPr marL="283464" lvl="0" indent="-285750" algn="just">
              <a:lnSpc>
                <a:spcPct val="150000"/>
              </a:lnSpc>
              <a:spcBef>
                <a:spcPts val="6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fr-FR" altLang="en-US" sz="1600" dirty="0">
                <a:solidFill>
                  <a:srgbClr val="000000"/>
                </a:solidFill>
              </a:rPr>
              <a:t>Il convient de promouvoir et d'encourager </a:t>
            </a:r>
            <a:r>
              <a:rPr lang="fr-FR" altLang="en-US" sz="1600" b="1" dirty="0">
                <a:solidFill>
                  <a:srgbClr val="000000"/>
                </a:solidFill>
              </a:rPr>
              <a:t>les unités d'interface de petit calibre </a:t>
            </a:r>
          </a:p>
          <a:p>
            <a:pPr marL="285750" indent="-285750" algn="just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altLang="en-US" sz="15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" name="Picture 5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6517" b="10033"/>
          <a:stretch>
            <a:fillRect/>
          </a:stretch>
        </p:blipFill>
        <p:spPr bwMode="auto">
          <a:xfrm>
            <a:off x="6466114" y="1333297"/>
            <a:ext cx="5206230" cy="457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2544861"/>
      </p:ext>
    </p:extLst>
  </p:cSld>
  <p:clrMapOvr>
    <a:masterClrMapping/>
  </p:clrMapOvr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giz-powerpoint-20141103-v3</vt:lpstr>
      <vt:lpstr>Office Theme</vt:lpstr>
      <vt:lpstr>Les déchets solides et la chaîne de services de gestion des boues fécales Le cas de Lusaka, Zambia</vt:lpstr>
      <vt:lpstr>Résultats  </vt:lpstr>
      <vt:lpstr>Effets des déchets solides sur la vidange, le traitement et l'élimination des boues de vidange</vt:lpstr>
      <vt:lpstr>Cours </vt:lpstr>
      <vt:lpstr>Recommandations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Waste in Pit latrines: Case of Kampala</dc:title>
  <dc:creator>Faithful Atusinguza</dc:creator>
  <cp:lastModifiedBy>Hinrichs, Nora GIZ</cp:lastModifiedBy>
  <cp:revision>45</cp:revision>
  <dcterms:created xsi:type="dcterms:W3CDTF">2020-03-05T13:45:04Z</dcterms:created>
  <dcterms:modified xsi:type="dcterms:W3CDTF">2020-03-10T15:32:37Z</dcterms:modified>
</cp:coreProperties>
</file>