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6"/>
  </p:notesMasterIdLst>
  <p:sldIdLst>
    <p:sldId id="456" r:id="rId3"/>
    <p:sldId id="457" r:id="rId4"/>
    <p:sldId id="586" r:id="rId5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>
              <a:spcBef>
                <a:spcPct val="0"/>
              </a:spcBef>
            </a:pPr>
            <a:fld id="{7F08B654-4AC4-43A0-B9E3-52B11213C946}" type="slidenum">
              <a:rPr lang="de-CH" altLang="en-US" sz="1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eaLnBrk="1">
                <a:spcBef>
                  <a:spcPct val="0"/>
                </a:spcBef>
              </a:pPr>
              <a:t>2</a:t>
            </a:fld>
            <a:endParaRPr lang="de-CH" altLang="en-US" sz="140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38593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fld id="{FB762F9E-884A-4CE6-AA45-F6BCE620A8EC}" type="slidenum">
              <a:rPr lang="de-CH" altLang="en-US" sz="140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algn="r" eaLnBrk="1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CH" altLang="en-US" sz="140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38594" name="Text Box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38595" name="Text Box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2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76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6" r:id="rId8"/>
    <p:sldLayoutId id="2147483657" r:id="rId9"/>
    <p:sldLayoutId id="2147483661" r:id="rId10"/>
    <p:sldLayoutId id="2147483674" r:id="rId11"/>
    <p:sldLayoutId id="2147483675" r:id="rId12"/>
    <p:sldLayoutId id="2147483676" r:id="rId1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usana.org/en/knowledge-hub/resources-and-publications/library#map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0" y="1773238"/>
            <a:ext cx="7632700" cy="576262"/>
          </a:xfrm>
        </p:spPr>
        <p:txBody>
          <a:bodyPr/>
          <a:lstStyle/>
          <a:p>
            <a:pPr algn="ctr">
              <a:buFont typeface="Times" charset="0"/>
              <a:buNone/>
              <a:defRPr/>
            </a:pPr>
            <a:r>
              <a:rPr lang="de-DE" altLang="en-US" sz="2800" b="1" dirty="0" smtClean="0"/>
              <a:t>7. SuSanA Library</a:t>
            </a:r>
            <a:endParaRPr lang="en-GB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0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8285162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944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252538" indent="-33813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SzPct val="100000"/>
              <a:defRPr/>
            </a:pPr>
            <a:r>
              <a:rPr lang="en-GB" sz="2800" b="1" dirty="0" smtClean="0">
                <a:solidFill>
                  <a:srgbClr val="000000"/>
                </a:solidFill>
              </a:rPr>
              <a:t>Library: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Over 3,000 documents, case studies, presentations etc. related to sustainable sanitation. Can be sorted by:</a:t>
            </a: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sz="1400" dirty="0" smtClean="0">
                <a:solidFill>
                  <a:srgbClr val="000000"/>
                </a:solidFill>
              </a:rPr>
              <a:t>Type of resource</a:t>
            </a: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sz="1400" dirty="0" smtClean="0">
                <a:solidFill>
                  <a:srgbClr val="000000"/>
                </a:solidFill>
              </a:rPr>
              <a:t>Setting or users</a:t>
            </a:r>
            <a:endParaRPr lang="en-GB" sz="1400" dirty="0">
              <a:solidFill>
                <a:srgbClr val="000000"/>
              </a:solidFill>
            </a:endParaRP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sz="1400" dirty="0" smtClean="0">
                <a:solidFill>
                  <a:srgbClr val="000000"/>
                </a:solidFill>
              </a:rPr>
              <a:t>Treatment technology</a:t>
            </a: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sz="1400" dirty="0" smtClean="0">
                <a:solidFill>
                  <a:srgbClr val="000000"/>
                </a:solidFill>
              </a:rPr>
              <a:t>Training resource</a:t>
            </a: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rgbClr val="000000"/>
                </a:solidFill>
              </a:rPr>
              <a:t>Reuse type</a:t>
            </a: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rgbClr val="000000"/>
                </a:solidFill>
              </a:rPr>
              <a:t>Working </a:t>
            </a:r>
            <a:r>
              <a:rPr lang="de-DE" sz="1400" dirty="0" err="1" smtClean="0">
                <a:solidFill>
                  <a:srgbClr val="000000"/>
                </a:solidFill>
              </a:rPr>
              <a:t>group</a:t>
            </a:r>
            <a:endParaRPr lang="de-DE" sz="1400" dirty="0" smtClean="0">
              <a:solidFill>
                <a:srgbClr val="000000"/>
              </a:solidFill>
            </a:endParaRP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rgbClr val="000000"/>
                </a:solidFill>
              </a:rPr>
              <a:t>Language</a:t>
            </a: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sz="1400" dirty="0" err="1" smtClean="0">
                <a:solidFill>
                  <a:srgbClr val="000000"/>
                </a:solidFill>
              </a:rPr>
              <a:t>SuSanA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publications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and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recommendations</a:t>
            </a:r>
            <a:endParaRPr lang="de-DE" sz="1400" dirty="0" smtClean="0">
              <a:solidFill>
                <a:srgbClr val="000000"/>
              </a:solidFill>
            </a:endParaRPr>
          </a:p>
          <a:p>
            <a:pPr lvl="2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rgbClr val="000000"/>
                </a:solidFill>
              </a:rPr>
              <a:t>Region </a:t>
            </a:r>
            <a:r>
              <a:rPr lang="de-DE" sz="1400" dirty="0" err="1" smtClean="0">
                <a:solidFill>
                  <a:srgbClr val="000000"/>
                </a:solidFill>
              </a:rPr>
              <a:t>or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>
                <a:solidFill>
                  <a:srgbClr val="000000"/>
                </a:solidFill>
              </a:rPr>
              <a:t>Country </a:t>
            </a:r>
          </a:p>
          <a:p>
            <a:pPr marL="914400" lvl="2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BAD800"/>
              </a:buClr>
              <a:buSzPct val="100000"/>
              <a:defRPr/>
            </a:pPr>
            <a:endParaRPr lang="en-GB" sz="1400" dirty="0" smtClean="0">
              <a:solidFill>
                <a:srgbClr val="000000"/>
              </a:solidFill>
            </a:endParaRP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Partners can have their publications uploaded in the SuSanA library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Open source concept applies to all content in the library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Publication that have been uploaded in the library can also be discussed in the SuSanA forum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Each reference has also a useful description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Search and advanced search functions, location pins for entries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SzPct val="100000"/>
              <a:defRPr/>
            </a:pPr>
            <a:endParaRPr lang="en-GB" sz="2000" dirty="0" smtClean="0">
              <a:solidFill>
                <a:srgbClr val="000000"/>
              </a:solidFill>
            </a:endParaRPr>
          </a:p>
        </p:txBody>
      </p:sp>
      <p:pic>
        <p:nvPicPr>
          <p:cNvPr id="4" name="Picture 2" descr="https://forum.susana.org/media/kunena/attachments/3731/fil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271" y="1835775"/>
            <a:ext cx="3723251" cy="196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366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8363" y="4976649"/>
            <a:ext cx="8788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/>
              <a:t>here: 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www.susana.org/en/knowledge-hub/resources-and-publications/library#map</a:t>
            </a:r>
            <a:r>
              <a:rPr lang="en-US" dirty="0" smtClean="0"/>
              <a:t>  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Each pin stands for a library document that is specific to a location. You can zoom in and out of the map. The pins are interactive: by hovering over the pins you can get a quick overview of which publications are specifically about your region of interest.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63" y="1280949"/>
            <a:ext cx="6496050" cy="36957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8363" y="840658"/>
            <a:ext cx="66815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1367 </a:t>
            </a:r>
            <a:r>
              <a:rPr lang="de-DE" sz="2000" b="1" dirty="0" err="1"/>
              <a:t>library</a:t>
            </a:r>
            <a:r>
              <a:rPr lang="de-DE" sz="2000" b="1" dirty="0"/>
              <a:t> </a:t>
            </a:r>
            <a:r>
              <a:rPr lang="de-DE" sz="2000" b="1" dirty="0" err="1"/>
              <a:t>entries</a:t>
            </a:r>
            <a:r>
              <a:rPr lang="de-DE" sz="2000" b="1" dirty="0"/>
              <a:t> </a:t>
            </a:r>
            <a:r>
              <a:rPr lang="de-DE" sz="2000" b="1" dirty="0" err="1"/>
              <a:t>have</a:t>
            </a:r>
            <a:r>
              <a:rPr lang="de-DE" sz="2000" b="1" dirty="0"/>
              <a:t> a </a:t>
            </a:r>
            <a:r>
              <a:rPr lang="de-DE" sz="2000" b="1" dirty="0" err="1"/>
              <a:t>location</a:t>
            </a:r>
            <a:r>
              <a:rPr lang="de-DE" sz="2000" b="1" dirty="0"/>
              <a:t> </a:t>
            </a:r>
            <a:r>
              <a:rPr lang="de-DE" sz="2000" b="1" dirty="0" err="1"/>
              <a:t>pin</a:t>
            </a:r>
            <a:r>
              <a:rPr lang="de-DE" sz="2000" b="1" dirty="0"/>
              <a:t> </a:t>
            </a:r>
            <a:r>
              <a:rPr lang="de-DE" sz="2000" b="1" dirty="0" err="1"/>
              <a:t>as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</a:t>
            </a:r>
            <a:r>
              <a:rPr lang="de-DE" sz="2000" b="1" dirty="0" smtClean="0"/>
              <a:t>September </a:t>
            </a:r>
            <a:r>
              <a:rPr lang="de-DE" sz="2000" b="1" dirty="0"/>
              <a:t>2019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227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ＭＳ Ｐゴシック</vt:lpstr>
      <vt:lpstr>SimSun</vt:lpstr>
      <vt:lpstr>Arial</vt:lpstr>
      <vt:lpstr>Calibri</vt:lpstr>
      <vt:lpstr>Calibri Light</vt:lpstr>
      <vt:lpstr>Times</vt:lpstr>
      <vt:lpstr>Times New Roman</vt:lpstr>
      <vt:lpstr>Wingdings</vt:lpstr>
      <vt:lpstr>Office</vt:lpstr>
      <vt:lpstr>1_Office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127</cp:revision>
  <dcterms:modified xsi:type="dcterms:W3CDTF">2019-12-16T09:24:15Z</dcterms:modified>
</cp:coreProperties>
</file>