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1"/>
  </p:notesMasterIdLst>
  <p:sldIdLst>
    <p:sldId id="533" r:id="rId2"/>
    <p:sldId id="568" r:id="rId3"/>
    <p:sldId id="546" r:id="rId4"/>
    <p:sldId id="547" r:id="rId5"/>
    <p:sldId id="563" r:id="rId6"/>
    <p:sldId id="564" r:id="rId7"/>
    <p:sldId id="565" r:id="rId8"/>
    <p:sldId id="591" r:id="rId9"/>
    <p:sldId id="588" r:id="rId10"/>
    <p:sldId id="593" r:id="rId11"/>
    <p:sldId id="567" r:id="rId12"/>
    <p:sldId id="566" r:id="rId13"/>
    <p:sldId id="589" r:id="rId14"/>
    <p:sldId id="570" r:id="rId15"/>
    <p:sldId id="573" r:id="rId16"/>
    <p:sldId id="592" r:id="rId17"/>
    <p:sldId id="571" r:id="rId18"/>
    <p:sldId id="574" r:id="rId19"/>
    <p:sldId id="575" r:id="rId20"/>
    <p:sldId id="577" r:id="rId21"/>
    <p:sldId id="578" r:id="rId22"/>
    <p:sldId id="579" r:id="rId23"/>
    <p:sldId id="580" r:id="rId24"/>
    <p:sldId id="581" r:id="rId25"/>
    <p:sldId id="582" r:id="rId26"/>
    <p:sldId id="583" r:id="rId27"/>
    <p:sldId id="584" r:id="rId28"/>
    <p:sldId id="585" r:id="rId29"/>
    <p:sldId id="586" r:id="rId30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82" autoAdjust="0"/>
  </p:normalViewPr>
  <p:slideViewPr>
    <p:cSldViewPr>
      <p:cViewPr varScale="1">
        <p:scale>
          <a:sx n="63" d="100"/>
          <a:sy n="63" d="100"/>
        </p:scale>
        <p:origin x="-158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5CFA1C-6B0D-40DD-B1CA-4A52BE4AC8BA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Basically this states use “secondary sources” which are</a:t>
            </a:r>
          </a:p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Review articles (either literature reviews or systematic reviews) are strongly preferred for medical/scientific content. </a:t>
            </a:r>
          </a:p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Major textbooks may also be useful sources as are statements by governmental bodies. </a:t>
            </a:r>
          </a:p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Please keep in mind that “peer reviewed” does not necessarily mean secondary sources. </a:t>
            </a:r>
          </a:p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/>
              <a:t>Unreferenced or poorly referenced material will often be rapidly removed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1" name="Shape 371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How many of you have edited Wikipedia?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The English Wikipedia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2000 </a:t>
            </a:r>
            <a:r>
              <a:rPr lang="de-DE" baseline="0" dirty="0" err="1" smtClean="0"/>
              <a:t>WikiProjects</a:t>
            </a:r>
            <a:endParaRPr lang="de-DE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* </a:t>
            </a:r>
            <a:r>
              <a:rPr lang="de-DE" sz="1200" i="1" dirty="0" err="1" smtClean="0"/>
              <a:t>About</a:t>
            </a:r>
            <a:r>
              <a:rPr lang="de-DE" sz="1200" i="1" dirty="0" smtClean="0"/>
              <a:t> James: </a:t>
            </a:r>
            <a:r>
              <a:rPr lang="de-DE" sz="1200" i="1" dirty="0" err="1" smtClean="0"/>
              <a:t>Physician</a:t>
            </a:r>
            <a:r>
              <a:rPr lang="de-DE" sz="1200" i="1" dirty="0" smtClean="0"/>
              <a:t>, Wikipedia </a:t>
            </a:r>
            <a:r>
              <a:rPr lang="de-DE" sz="1200" i="1" dirty="0" err="1" smtClean="0"/>
              <a:t>administrator</a:t>
            </a:r>
            <a:r>
              <a:rPr lang="de-DE" sz="1200" i="1" dirty="0" smtClean="0"/>
              <a:t>, Wikimedia </a:t>
            </a:r>
            <a:r>
              <a:rPr lang="de-DE" sz="1200" i="1" dirty="0" err="1" smtClean="0"/>
              <a:t>Foundation</a:t>
            </a:r>
            <a:r>
              <a:rPr lang="de-DE" sz="1200" i="1" dirty="0" smtClean="0"/>
              <a:t> Board </a:t>
            </a:r>
            <a:r>
              <a:rPr lang="de-DE" sz="1200" i="1" dirty="0" err="1" smtClean="0"/>
              <a:t>member</a:t>
            </a:r>
            <a:r>
              <a:rPr lang="de-DE" sz="1200" i="1" dirty="0" smtClean="0"/>
              <a:t>)</a:t>
            </a:r>
            <a:endParaRPr lang="en-US" sz="1200" i="1" dirty="0" smtClean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857A7-6DD6-46A8-8E3C-BD4094740B6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2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 err="1" smtClean="0"/>
              <a:t>Popular</a:t>
            </a:r>
            <a:r>
              <a:rPr lang="de-DE" sz="1200" dirty="0" smtClean="0"/>
              <a:t> </a:t>
            </a:r>
            <a:r>
              <a:rPr lang="de-DE" sz="1200" dirty="0" err="1" smtClean="0"/>
              <a:t>sanitation-related</a:t>
            </a:r>
            <a:r>
              <a:rPr lang="de-DE" sz="1200" dirty="0" smtClean="0"/>
              <a:t> </a:t>
            </a:r>
            <a:r>
              <a:rPr lang="de-DE" sz="1200" dirty="0" err="1" smtClean="0"/>
              <a:t>pages</a:t>
            </a:r>
            <a:r>
              <a:rPr lang="de-DE" sz="1200" dirty="0" smtClean="0"/>
              <a:t> (</a:t>
            </a:r>
            <a:r>
              <a:rPr lang="de-DE" sz="1200" dirty="0" err="1" smtClean="0"/>
              <a:t>for</a:t>
            </a:r>
            <a:r>
              <a:rPr lang="de-DE" sz="1200" dirty="0" smtClean="0"/>
              <a:t> May 2015)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 smtClean="0">
                <a:solidFill>
                  <a:prstClr val="black"/>
                </a:solidFill>
              </a:rPr>
              <a:t>Source: https://en.wikipedia.org/wiki/Wikipedia:WikiProject_Sanitation/Popular_pages</a:t>
            </a:r>
            <a:endParaRPr lang="en-US" sz="1200" kern="0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857A7-6DD6-46A8-8E3C-BD4094740B6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038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0" lvl="0" indent="-1397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 dirty="0"/>
              <a:t>If only the rest of the world worked like Wikipedia.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With respect to medicine, my area of interest…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Wikipedia is was used by 94% of students while studying medicine.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A survey of clinical docs found that 90% looked up clinical info on WP, and the 10% who denied usage, stated they used it for background information, they were using it too.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And this is a group who has access to the best resources in the world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78181" y="4711383"/>
            <a:ext cx="542543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7947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44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-1196" y="332656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0819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276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rafik 7" descr="master-slide-background-aligned-header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908050"/>
            <a:ext cx="7632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de-DE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773238"/>
            <a:ext cx="7632700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de-DE" altLang="en-US" smtClean="0"/>
          </a:p>
        </p:txBody>
      </p:sp>
      <p:sp>
        <p:nvSpPr>
          <p:cNvPr id="1051" name="Text Box 27"/>
          <p:cNvSpPr txBox="1">
            <a:spLocks noChangeArrowheads="1"/>
          </p:cNvSpPr>
          <p:nvPr/>
        </p:nvSpPr>
        <p:spPr bwMode="auto">
          <a:xfrm>
            <a:off x="107950" y="6553200"/>
            <a:ext cx="10795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000" dirty="0" smtClean="0">
                <a:solidFill>
                  <a:srgbClr val="5F5F5F"/>
                </a:solidFill>
              </a:rPr>
              <a:t>24 Nov. 2016</a:t>
            </a:r>
            <a:endParaRPr lang="en-GB" altLang="en-US" sz="1000" b="1" dirty="0" smtClean="0">
              <a:solidFill>
                <a:srgbClr val="5F5F5F"/>
              </a:solidFill>
            </a:endParaRP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476375" y="6551613"/>
            <a:ext cx="2735263" cy="26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000" dirty="0" smtClean="0">
                <a:solidFill>
                  <a:srgbClr val="5F5F5F"/>
                </a:solidFill>
              </a:rPr>
              <a:t>SuSanA-SEI webinar</a:t>
            </a:r>
            <a:endParaRPr lang="en-GB" altLang="en-US" sz="1000" b="1" dirty="0" smtClean="0">
              <a:solidFill>
                <a:srgbClr val="5F5F5F"/>
              </a:solidFill>
            </a:endParaRP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6300788" y="6551613"/>
            <a:ext cx="27352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000" b="1" smtClean="0">
                <a:solidFill>
                  <a:srgbClr val="5F5F5F"/>
                </a:solidFill>
              </a:rPr>
              <a:t> </a:t>
            </a:r>
            <a:fld id="{3FCFDBBA-1AFF-47C0-A8E3-3BE7C7A861B0}" type="slidenum">
              <a:rPr lang="en-GB" altLang="en-US" sz="1000" b="1" smtClean="0">
                <a:solidFill>
                  <a:srgbClr val="5F5F5F"/>
                </a:solidFill>
              </a:rPr>
              <a:pPr algn="r" fontAlgn="base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en-GB" altLang="en-US" sz="1000" b="1" smtClean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48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pitchFamily="34" charset="-128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pitchFamily="34" charset="-128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pitchFamily="34" charset="-128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pitchFamily="34" charset="-128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pitchFamily="34" charset="-128"/>
          <a:cs typeface="MS PGothic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3F3F3F"/>
          </a:solidFill>
          <a:latin typeface="Arial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3F3F3F"/>
          </a:solidFill>
          <a:latin typeface="Arial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3F3F3F"/>
          </a:solidFill>
          <a:latin typeface="Arial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3F3F3F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ts val="300"/>
        </a:spcAft>
        <a:buClr>
          <a:schemeClr val="folHlink"/>
        </a:buClr>
        <a:buSzPct val="120000"/>
        <a:buFont typeface="Times" charset="0"/>
        <a:buChar char="•"/>
        <a:defRPr sz="22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1pPr>
      <a:lvl2pPr marL="742950" indent="-285750" algn="l" rtl="0" eaLnBrk="0" fontAlgn="base" hangingPunct="0">
        <a:spcBef>
          <a:spcPts val="300"/>
        </a:spcBef>
        <a:spcAft>
          <a:spcPts val="300"/>
        </a:spcAft>
        <a:buClr>
          <a:schemeClr val="folHlink"/>
        </a:buClr>
        <a:buSzPct val="12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2pPr>
      <a:lvl3pPr marL="1143000" indent="-228600" algn="l" rtl="0" eaLnBrk="0" fontAlgn="base" hangingPunct="0">
        <a:spcBef>
          <a:spcPts val="300"/>
        </a:spcBef>
        <a:spcAft>
          <a:spcPts val="300"/>
        </a:spcAft>
        <a:buClr>
          <a:srgbClr val="99CC00"/>
        </a:buClr>
        <a:buSzPct val="120000"/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3pPr>
      <a:lvl4pPr marL="1600200" indent="-228600" algn="l" rtl="0" eaLnBrk="0" fontAlgn="base" hangingPunct="0">
        <a:spcBef>
          <a:spcPts val="300"/>
        </a:spcBef>
        <a:spcAft>
          <a:spcPts val="300"/>
        </a:spcAft>
        <a:buClr>
          <a:srgbClr val="99CC00"/>
        </a:buClr>
        <a:buSzPct val="120000"/>
        <a:buFont typeface="Times" charset="0"/>
        <a:buChar char="•"/>
        <a:defRPr sz="14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4pPr>
      <a:lvl5pPr marL="2057400" indent="-228600" algn="l" rtl="0" eaLnBrk="0" fontAlgn="base" hangingPunct="0">
        <a:spcBef>
          <a:spcPts val="300"/>
        </a:spcBef>
        <a:spcAft>
          <a:spcPts val="300"/>
        </a:spcAft>
        <a:buClr>
          <a:srgbClr val="99CC00"/>
        </a:buClr>
        <a:buSzPct val="120000"/>
        <a:buFont typeface="Times" charset="0"/>
        <a:buChar char="•"/>
        <a:defRPr sz="1200">
          <a:solidFill>
            <a:schemeClr val="tx1"/>
          </a:solidFill>
          <a:latin typeface="+mn-lt"/>
          <a:ea typeface="ＭＳ Ｐゴシック" pitchFamily="34" charset="-128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1600" b="1">
          <a:solidFill>
            <a:srgbClr val="59595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1600" b="1">
          <a:solidFill>
            <a:srgbClr val="59595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1600" b="1">
          <a:solidFill>
            <a:srgbClr val="59595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1600" b="1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um.susana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://forum.susana.org/component/kunena/146-webinars-and-online-meetings/19556-susana-monthly-webinar-6-improving-wikipedias-sanitation-content-for-online-or-offline-use-thursday-24-november-900-am-cet-stockholm-time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pectrum.library.concordia.ca/978618/1/WikiLit_Content_-_open_access_version.pdf" TargetMode="External"/><Relationship Id="rId2" Type="http://schemas.openxmlformats.org/officeDocument/2006/relationships/hyperlink" Target="https://en.wikipedia.org/w/index.php?title=HIV/AIDS&amp;action=inf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wmflabs.org/pageviews/?project=en.wikipedia.org&amp;platform=all-access&amp;agent=user&amp;range=latest-30&amp;pages=World_Toilet_Day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kipedia:WikiProject_Sanitation" TargetMode="External"/><Relationship Id="rId2" Type="http://schemas.openxmlformats.org/officeDocument/2006/relationships/hyperlink" Target="https://en.wikipedia.org/w/index.php?title=Special:CreateAccoun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mailto:elisabeth.muench@ostella.de" TargetMode="External"/><Relationship Id="rId4" Type="http://schemas.openxmlformats.org/officeDocument/2006/relationships/hyperlink" Target="http://forum.susana.org/forum/categories/166-definitions-wikis-wikipedia-glossaries-dictionaries-mapping-tools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card.wmflabs.org/" TargetMode="External"/><Relationship Id="rId2" Type="http://schemas.openxmlformats.org/officeDocument/2006/relationships/hyperlink" Target="http://www.similarweb.com/globa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kipedia:Database_reports/WikiProjects_by_chang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Wikipedia:WikiProject_Sanitation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arrhea" TargetMode="External"/><Relationship Id="rId2" Type="http://schemas.openxmlformats.org/officeDocument/2006/relationships/hyperlink" Target="https://en.wikipedia.org/wiki/Malnutri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Wikipedia:WikiProject_Medicine/Translation_Task_Forc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Wikipedia:WikiProject_Sanitation/Popular_pages" TargetMode="External"/><Relationship Id="rId4" Type="http://schemas.openxmlformats.org/officeDocument/2006/relationships/hyperlink" Target="https://en.wikipedia.org/wiki/Wikipedia:WikiProject_Sanitation#How_to_tag_articles_and_connect_them_to_this_project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Wikipedia:Ten_Simple_Rules_for_Editing_Wikipedia#Rule_7._Avoid_shameless_self-promotion" TargetMode="External"/><Relationship Id="rId3" Type="http://schemas.openxmlformats.org/officeDocument/2006/relationships/hyperlink" Target="https://en.wikipedia.org/wiki/Wikipedia:Ten_Simple_Rules_for_Editing_Wikipedia#Rule_2._Learn_the_five_pillars" TargetMode="External"/><Relationship Id="rId7" Type="http://schemas.openxmlformats.org/officeDocument/2006/relationships/hyperlink" Target="https://en.wikipedia.org/wiki/Wikipedia:Ten_Simple_Rules_for_Editing_Wikipedia#Rule_6._Cite.2C_cite.2C_cite" TargetMode="External"/><Relationship Id="rId12" Type="http://schemas.openxmlformats.org/officeDocument/2006/relationships/hyperlink" Target="https://en.wikipedia.org/wiki/Wikipedia:Ten_Simple_Rules_for_Editing_Wikipedia" TargetMode="External"/><Relationship Id="rId2" Type="http://schemas.openxmlformats.org/officeDocument/2006/relationships/hyperlink" Target="https://en.wikipedia.org/wiki/Wikipedia:Ten_Simple_Rules_for_Editing_Wikipedia#Rule_1._Register_an_accou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Wikipedia:Ten_Simple_Rules_for_Editing_Wikipedia#Rule_5._Do_not_infringe_copyright" TargetMode="External"/><Relationship Id="rId11" Type="http://schemas.openxmlformats.org/officeDocument/2006/relationships/hyperlink" Target="https://en.wikipedia.org/wiki/Wikipedia:Ten_Simple_Rules_for_Editing_Wikipedia#Rule_10._Ask_for_help" TargetMode="External"/><Relationship Id="rId5" Type="http://schemas.openxmlformats.org/officeDocument/2006/relationships/hyperlink" Target="https://en.wikipedia.org/wiki/Wikipedia:Ten_Simple_Rules_for_Editing_Wikipedia#Rule_4._Know_your_audience" TargetMode="External"/><Relationship Id="rId10" Type="http://schemas.openxmlformats.org/officeDocument/2006/relationships/hyperlink" Target="https://en.wikipedia.org/wiki/Wikipedia:Ten_Simple_Rules_for_Editing_Wikipedia#Rule_9._Write_neutrally_and_with_due_weight" TargetMode="External"/><Relationship Id="rId4" Type="http://schemas.openxmlformats.org/officeDocument/2006/relationships/hyperlink" Target="https://en.wikipedia.org/wiki/Wikipedia:Ten_Simple_Rules_for_Editing_Wikipedia#Rule_3._Be_bold.2C_but_not_reckless" TargetMode="External"/><Relationship Id="rId9" Type="http://schemas.openxmlformats.org/officeDocument/2006/relationships/hyperlink" Target="https://en.wikipedia.org/wiki/Wikipedia:Ten_Simple_Rules_for_Editing_Wikipedia#Rule_8._Share_your_expertise.2C_but_don.27t_argue_from_authority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Wikipedia:Five_pillar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Nadpis 9"/>
          <p:cNvSpPr>
            <a:spLocks noGrp="1"/>
          </p:cNvSpPr>
          <p:nvPr>
            <p:ph type="title"/>
          </p:nvPr>
        </p:nvSpPr>
        <p:spPr>
          <a:xfrm>
            <a:off x="2071976" y="3010073"/>
            <a:ext cx="5737225" cy="1701949"/>
          </a:xfrm>
        </p:spPr>
        <p:txBody>
          <a:bodyPr/>
          <a:lstStyle/>
          <a:p>
            <a:r>
              <a:rPr lang="de-DE" altLang="en-US" sz="2400" dirty="0" smtClean="0"/>
              <a:t>Dr. Elisabeth von Muench</a:t>
            </a:r>
            <a:r>
              <a:rPr lang="de-DE" altLang="en-US" sz="1800" dirty="0" smtClean="0"/>
              <a:t/>
            </a:r>
            <a:br>
              <a:rPr lang="de-DE" altLang="en-US" sz="1800" dirty="0" smtClean="0"/>
            </a:br>
            <a:r>
              <a:rPr lang="de-DE" altLang="en-US" sz="1800" dirty="0" smtClean="0"/>
              <a:t/>
            </a:r>
            <a:br>
              <a:rPr lang="de-DE" altLang="en-US" sz="1800" dirty="0" smtClean="0"/>
            </a:br>
            <a:r>
              <a:rPr lang="de-DE" altLang="en-US" sz="1800" dirty="0" smtClean="0"/>
              <a:t>Community </a:t>
            </a:r>
            <a:r>
              <a:rPr lang="de-DE" altLang="en-US" sz="1800" dirty="0" err="1" smtClean="0"/>
              <a:t>manager</a:t>
            </a:r>
            <a:r>
              <a:rPr lang="de-DE" altLang="en-US" sz="1800" dirty="0" smtClean="0"/>
              <a:t> </a:t>
            </a:r>
            <a:r>
              <a:rPr lang="de-DE" altLang="en-US" sz="1800" dirty="0" err="1" smtClean="0"/>
              <a:t>of</a:t>
            </a:r>
            <a:r>
              <a:rPr lang="de-DE" altLang="en-US" sz="1800" dirty="0" smtClean="0"/>
              <a:t/>
            </a:r>
            <a:br>
              <a:rPr lang="de-DE" altLang="en-US" sz="1800" dirty="0" smtClean="0"/>
            </a:br>
            <a:r>
              <a:rPr lang="de-DE" altLang="en-US" sz="1800" dirty="0" smtClean="0"/>
              <a:t> </a:t>
            </a:r>
            <a:r>
              <a:rPr lang="de-DE" altLang="en-US" sz="1800" dirty="0" smtClean="0">
                <a:hlinkClick r:id="rId3"/>
              </a:rPr>
              <a:t>www.forum.susana.org</a:t>
            </a:r>
            <a:r>
              <a:rPr lang="de-DE" altLang="en-US" sz="1800" dirty="0" smtClean="0"/>
              <a:t/>
            </a:r>
            <a:br>
              <a:rPr lang="de-DE" altLang="en-US" sz="1800" dirty="0" smtClean="0"/>
            </a:br>
            <a:r>
              <a:rPr lang="de-DE" altLang="en-US" sz="1800" dirty="0" smtClean="0"/>
              <a:t>Consultant </a:t>
            </a:r>
            <a:r>
              <a:rPr lang="de-DE" altLang="en-US" sz="1800" dirty="0" err="1" smtClean="0"/>
              <a:t>for</a:t>
            </a:r>
            <a:r>
              <a:rPr lang="de-DE" altLang="en-US" sz="1800" dirty="0" smtClean="0"/>
              <a:t> SEI</a:t>
            </a:r>
            <a:br>
              <a:rPr lang="de-DE" altLang="en-US" sz="1800" dirty="0" smtClean="0"/>
            </a:br>
            <a:r>
              <a:rPr lang="de-DE" altLang="en-US" sz="1800" dirty="0" smtClean="0"/>
              <a:t>elisabeth.muench@ostella.de</a:t>
            </a:r>
            <a:endParaRPr lang="en-US" altLang="en-US" sz="1800" dirty="0" smtClean="0"/>
          </a:p>
        </p:txBody>
      </p:sp>
      <p:sp>
        <p:nvSpPr>
          <p:cNvPr id="12293" name="Zástupný symbol pro obsah 10"/>
          <p:cNvSpPr>
            <a:spLocks noGrp="1"/>
          </p:cNvSpPr>
          <p:nvPr>
            <p:ph sz="quarter" idx="10"/>
          </p:nvPr>
        </p:nvSpPr>
        <p:spPr>
          <a:xfrm>
            <a:off x="2987824" y="692696"/>
            <a:ext cx="5748089" cy="914400"/>
          </a:xfrm>
        </p:spPr>
        <p:txBody>
          <a:bodyPr/>
          <a:lstStyle/>
          <a:p>
            <a:pPr indent="0"/>
            <a:r>
              <a:rPr lang="en-US" sz="2400" b="1" dirty="0"/>
              <a:t>Improving Wikipedia's sanitation content for online or offline </a:t>
            </a:r>
            <a:r>
              <a:rPr lang="en-US" sz="2400" b="1" dirty="0" smtClean="0"/>
              <a:t>use</a:t>
            </a:r>
          </a:p>
          <a:p>
            <a:pPr indent="0"/>
            <a:r>
              <a:rPr lang="de-DE" altLang="en-US" sz="1600" b="1" dirty="0" smtClean="0">
                <a:hlinkClick r:id="rId4"/>
              </a:rPr>
              <a:t>SuSanA-SEI </a:t>
            </a:r>
            <a:r>
              <a:rPr lang="de-DE" altLang="en-US" sz="1600" b="1" dirty="0" err="1" smtClean="0">
                <a:hlinkClick r:id="rId4"/>
              </a:rPr>
              <a:t>webinar</a:t>
            </a:r>
            <a:r>
              <a:rPr lang="de-DE" altLang="en-US" sz="1600" b="1" dirty="0" smtClean="0"/>
              <a:t> on 24 Nov 2016</a:t>
            </a:r>
          </a:p>
        </p:txBody>
      </p:sp>
      <p:sp>
        <p:nvSpPr>
          <p:cNvPr id="9" name="Shape 87"/>
          <p:cNvSpPr txBox="1"/>
          <p:nvPr/>
        </p:nvSpPr>
        <p:spPr>
          <a:xfrm>
            <a:off x="-4373" y="0"/>
            <a:ext cx="4152699" cy="4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 i="1" dirty="0">
                <a:solidFill>
                  <a:schemeClr val="dk1"/>
                </a:solidFill>
              </a:rPr>
              <a:t>All text is under a CC-BY-SA license</a:t>
            </a:r>
          </a:p>
        </p:txBody>
      </p:sp>
      <p:pic>
        <p:nvPicPr>
          <p:cNvPr id="10" name="Shape 85"/>
          <p:cNvPicPr preferRelativeResize="0"/>
          <p:nvPr/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56" y="3028020"/>
            <a:ext cx="2160240" cy="205716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platzhalter 5"/>
          <p:cNvSpPr txBox="1">
            <a:spLocks/>
          </p:cNvSpPr>
          <p:nvPr/>
        </p:nvSpPr>
        <p:spPr>
          <a:xfrm>
            <a:off x="446856" y="4103114"/>
            <a:ext cx="8229600" cy="343516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1pPr>
            <a:lvl2pPr marL="742950" indent="-28575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2pPr>
            <a:lvl3pPr marL="11430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3pPr>
            <a:lvl4pPr marL="16002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4pPr>
            <a:lvl5pPr marL="2057400" indent="-228600" algn="l" rtl="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 b="1">
                <a:solidFill>
                  <a:srgbClr val="595959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 smtClean="0"/>
          </a:p>
          <a:p>
            <a:endParaRPr lang="de-DE" kern="0" dirty="0" smtClean="0"/>
          </a:p>
          <a:p>
            <a:endParaRPr lang="en-US" kern="0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5661248"/>
            <a:ext cx="2987824" cy="76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title"/>
          </p:nvPr>
        </p:nvSpPr>
        <p:spPr>
          <a:xfrm>
            <a:off x="316354" y="620688"/>
            <a:ext cx="8595359" cy="82296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32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Reference, Reference, </a:t>
            </a:r>
            <a:r>
              <a:rPr lang="en" sz="32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Reference</a:t>
            </a:r>
            <a:br>
              <a:rPr lang="en" sz="32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400" b="1" dirty="0" smtClean="0">
                <a:solidFill>
                  <a:srgbClr val="000000"/>
                </a:solidFill>
                <a:sym typeface="Arial"/>
              </a:rPr>
              <a:t>…</a:t>
            </a:r>
            <a:r>
              <a:rPr lang="en" sz="2400" b="0" i="1" dirty="0" smtClean="0"/>
              <a:t>If </a:t>
            </a:r>
            <a:r>
              <a:rPr lang="en" sz="2400" b="0" i="1" dirty="0"/>
              <a:t>only the rest of the world worked like </a:t>
            </a:r>
            <a:r>
              <a:rPr lang="en" sz="2400" b="0" i="1" dirty="0" smtClean="0"/>
              <a:t>Wikipedia!?</a:t>
            </a:r>
            <a:r>
              <a:rPr lang="en" sz="2400" b="0" i="1" dirty="0"/>
              <a:t/>
            </a:r>
            <a:br>
              <a:rPr lang="en" sz="2400" b="0" i="1" dirty="0"/>
            </a:br>
            <a:endParaRPr lang="en" sz="2400" b="0" i="1" dirty="0"/>
          </a:p>
        </p:txBody>
      </p:sp>
      <p:pic>
        <p:nvPicPr>
          <p:cNvPr id="250" name="Shape 250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7" y="1737311"/>
            <a:ext cx="8679426" cy="4716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62379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first level of quality control is by </a:t>
            </a:r>
            <a:r>
              <a:rPr lang="en-US" b="1" dirty="0"/>
              <a:t>bots</a:t>
            </a:r>
            <a:r>
              <a:rPr lang="en-US" dirty="0"/>
              <a:t> that automatically check it for </a:t>
            </a:r>
            <a:r>
              <a:rPr lang="en-US" dirty="0" smtClean="0"/>
              <a:t>vandalism and </a:t>
            </a:r>
            <a:r>
              <a:rPr lang="en-US" dirty="0"/>
              <a:t>copyright problems.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second layer of quality control is the </a:t>
            </a:r>
            <a:r>
              <a:rPr lang="en-US" b="1" dirty="0"/>
              <a:t>new changes patrollers</a:t>
            </a:r>
            <a:r>
              <a:rPr lang="en-US" dirty="0"/>
              <a:t> who look briefly at all new changes.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third level of quality control is people who put articles on their </a:t>
            </a:r>
            <a:r>
              <a:rPr lang="en-US" b="1" dirty="0" err="1">
                <a:solidFill>
                  <a:srgbClr val="FF0000"/>
                </a:solidFill>
              </a:rPr>
              <a:t>watchlists</a:t>
            </a:r>
            <a:r>
              <a:rPr lang="en-US" dirty="0">
                <a:solidFill>
                  <a:srgbClr val="FF0000"/>
                </a:solidFill>
              </a:rPr>
              <a:t> and are than </a:t>
            </a:r>
            <a:r>
              <a:rPr lang="en-US" dirty="0" smtClean="0">
                <a:solidFill>
                  <a:srgbClr val="FF0000"/>
                </a:solidFill>
              </a:rPr>
              <a:t>notified by e-mail </a:t>
            </a:r>
            <a:r>
              <a:rPr lang="en-US" dirty="0">
                <a:solidFill>
                  <a:srgbClr val="FF0000"/>
                </a:solidFill>
              </a:rPr>
              <a:t>when changes are </a:t>
            </a:r>
            <a:r>
              <a:rPr lang="en-US" dirty="0" smtClean="0">
                <a:solidFill>
                  <a:srgbClr val="FF0000"/>
                </a:solidFill>
              </a:rPr>
              <a:t>made (like myself).</a:t>
            </a:r>
            <a:r>
              <a:rPr lang="en-US" dirty="0" smtClean="0"/>
              <a:t> </a:t>
            </a:r>
            <a:r>
              <a:rPr lang="en-US" dirty="0"/>
              <a:t>For major topics like </a:t>
            </a:r>
            <a:r>
              <a:rPr lang="en-US" dirty="0">
                <a:hlinkClick r:id="rId2"/>
              </a:rPr>
              <a:t>HIV/AIDS</a:t>
            </a:r>
            <a:r>
              <a:rPr lang="en-US" dirty="0"/>
              <a:t> this number is </a:t>
            </a:r>
            <a:r>
              <a:rPr lang="en-US" dirty="0" smtClean="0"/>
              <a:t>~ 1000</a:t>
            </a:r>
            <a:r>
              <a:rPr lang="en-US" dirty="0"/>
              <a:t> </a:t>
            </a:r>
            <a:r>
              <a:rPr lang="en-US" dirty="0" smtClean="0"/>
              <a:t>people watching but </a:t>
            </a:r>
            <a:r>
              <a:rPr lang="en-US" dirty="0"/>
              <a:t>for </a:t>
            </a:r>
            <a:r>
              <a:rPr lang="en-US" dirty="0" smtClean="0"/>
              <a:t>less known </a:t>
            </a:r>
            <a:r>
              <a:rPr lang="en-US" dirty="0"/>
              <a:t>topics can be rather low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Those who consistently make poor edits can </a:t>
            </a:r>
            <a:r>
              <a:rPr lang="en-US" b="1" dirty="0"/>
              <a:t>lose</a:t>
            </a:r>
            <a:r>
              <a:rPr lang="en-US" dirty="0"/>
              <a:t> their ability to </a:t>
            </a:r>
            <a:r>
              <a:rPr lang="en-US" dirty="0" smtClean="0"/>
              <a:t>edit (i.e. can be banned)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ertain </a:t>
            </a:r>
            <a:r>
              <a:rPr lang="en-US" dirty="0"/>
              <a:t>pages are </a:t>
            </a:r>
            <a:r>
              <a:rPr lang="en-US" b="1" dirty="0"/>
              <a:t>restricted</a:t>
            </a:r>
            <a:r>
              <a:rPr lang="en-US" dirty="0"/>
              <a:t> to editing by established editors </a:t>
            </a:r>
            <a:r>
              <a:rPr lang="en-US" dirty="0" smtClean="0"/>
              <a:t>only (pages on “political” topics, like Barack Obama, or pages attracting </a:t>
            </a:r>
            <a:r>
              <a:rPr lang="en-US" dirty="0" smtClean="0"/>
              <a:t>frequent vandalism </a:t>
            </a:r>
            <a:r>
              <a:rPr lang="en-US" dirty="0" smtClean="0"/>
              <a:t>like menstruation).</a:t>
            </a:r>
            <a:endParaRPr lang="en-US" dirty="0"/>
          </a:p>
          <a:p>
            <a:r>
              <a:rPr lang="en-US" sz="1400" dirty="0" smtClean="0"/>
              <a:t>A </a:t>
            </a:r>
            <a:r>
              <a:rPr lang="en-US" sz="1400" dirty="0"/>
              <a:t>review </a:t>
            </a:r>
            <a:r>
              <a:rPr lang="en-US" sz="1400" dirty="0" smtClean="0"/>
              <a:t>of the research on  </a:t>
            </a:r>
            <a:r>
              <a:rPr lang="en-US" sz="1400" dirty="0"/>
              <a:t>the quality of Wikipedia </a:t>
            </a:r>
            <a:r>
              <a:rPr lang="en-US" sz="1400" dirty="0" smtClean="0"/>
              <a:t>is here</a:t>
            </a:r>
            <a:r>
              <a:rPr lang="en-US" sz="1400" dirty="0" smtClean="0"/>
              <a:t>:</a:t>
            </a:r>
            <a:r>
              <a:rPr lang="en-US" sz="1400" dirty="0"/>
              <a:t> 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u="sng" dirty="0" smtClean="0">
                <a:hlinkClick r:id="rId3"/>
              </a:rPr>
              <a:t>http</a:t>
            </a:r>
            <a:r>
              <a:rPr lang="en-US" sz="1400" u="sng" dirty="0">
                <a:hlinkClick r:id="rId3"/>
              </a:rPr>
              <a:t>://spectrum.library.concordia.ca/978618/1/WikiLit_Content_-_open_access_version.pdf</a:t>
            </a:r>
            <a:endParaRPr lang="en-US" sz="1400" dirty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15616" y="836712"/>
            <a:ext cx="7632848" cy="576064"/>
          </a:xfrm>
        </p:spPr>
        <p:txBody>
          <a:bodyPr/>
          <a:lstStyle/>
          <a:p>
            <a:r>
              <a:rPr lang="de-DE" dirty="0"/>
              <a:t>Quality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smtClean="0"/>
              <a:t>(2 </a:t>
            </a:r>
            <a:r>
              <a:rPr lang="de-DE" dirty="0" err="1"/>
              <a:t>of</a:t>
            </a:r>
            <a:r>
              <a:rPr lang="de-DE" dirty="0"/>
              <a:t> 3)</a:t>
            </a:r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a </a:t>
            </a:r>
            <a:r>
              <a:rPr lang="en-US" u="sng" dirty="0" smtClean="0"/>
              <a:t>change</a:t>
            </a:r>
            <a:r>
              <a:rPr lang="en-US" dirty="0" smtClean="0"/>
              <a:t> </a:t>
            </a:r>
            <a:r>
              <a:rPr lang="en-US" dirty="0"/>
              <a:t>is made to </a:t>
            </a:r>
            <a:r>
              <a:rPr lang="en-US" dirty="0" smtClean="0"/>
              <a:t>an article: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44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i="1" dirty="0" smtClean="0"/>
              <a:t>“The </a:t>
            </a:r>
            <a:r>
              <a:rPr lang="en-US" sz="2800" i="1" dirty="0"/>
              <a:t>quality of Wikipedia </a:t>
            </a:r>
            <a:r>
              <a:rPr lang="en-US" sz="2800" i="1" dirty="0" smtClean="0"/>
              <a:t>is </a:t>
            </a:r>
            <a:r>
              <a:rPr lang="en-US" sz="2800" i="1" dirty="0"/>
              <a:t>less the point than that Wikipedia is </a:t>
            </a:r>
            <a:r>
              <a:rPr lang="en-US" sz="2800" i="1" dirty="0">
                <a:solidFill>
                  <a:srgbClr val="FF0000"/>
                </a:solidFill>
              </a:rPr>
              <a:t>what the world is reading</a:t>
            </a:r>
            <a:r>
              <a:rPr lang="en-US" sz="2800" i="1" dirty="0"/>
              <a:t>. If Wikipedia was already amazing than we would not need to be actively recruiting more volunteers. We know Wikipedia is not yet perfect. </a:t>
            </a:r>
            <a:r>
              <a:rPr lang="en-US" sz="2800" i="1" dirty="0" smtClean="0"/>
              <a:t>”</a:t>
            </a:r>
          </a:p>
          <a:p>
            <a:pPr algn="ctr"/>
            <a:endParaRPr lang="de-DE" sz="2800" i="1" dirty="0"/>
          </a:p>
          <a:p>
            <a:pPr marL="0" indent="0" algn="r">
              <a:buNone/>
            </a:pPr>
            <a:r>
              <a:rPr lang="de-DE" sz="2800" dirty="0" smtClean="0"/>
              <a:t>James </a:t>
            </a:r>
            <a:r>
              <a:rPr lang="de-DE" sz="2800" dirty="0" err="1" smtClean="0"/>
              <a:t>Heilman</a:t>
            </a:r>
            <a:r>
              <a:rPr lang="de-DE" sz="2800" dirty="0" smtClean="0"/>
              <a:t>, 10 Nov. 2016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Quality </a:t>
            </a:r>
            <a:r>
              <a:rPr lang="de-DE" dirty="0" err="1" smtClean="0"/>
              <a:t>control</a:t>
            </a:r>
            <a:r>
              <a:rPr lang="de-DE" dirty="0" smtClean="0"/>
              <a:t> (3 </a:t>
            </a:r>
            <a:r>
              <a:rPr lang="de-DE" dirty="0" err="1" smtClean="0"/>
              <a:t>of</a:t>
            </a:r>
            <a:r>
              <a:rPr lang="de-DE" dirty="0" smtClean="0"/>
              <a:t> 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 contrast="-6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348880"/>
            <a:ext cx="7272486" cy="3632058"/>
          </a:xfrm>
        </p:spPr>
      </p:pic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51112" y="1196752"/>
            <a:ext cx="7632848" cy="576064"/>
          </a:xfrm>
        </p:spPr>
        <p:txBody>
          <a:bodyPr/>
          <a:lstStyle/>
          <a:p>
            <a:pPr algn="ctr"/>
            <a:r>
              <a:rPr lang="de-DE" sz="2400" dirty="0" err="1" smtClean="0"/>
              <a:t>Example</a:t>
            </a:r>
            <a:r>
              <a:rPr lang="de-DE" sz="2400" dirty="0" smtClean="0"/>
              <a:t>: Page </a:t>
            </a:r>
            <a:r>
              <a:rPr lang="de-DE" sz="2400" dirty="0" err="1" smtClean="0"/>
              <a:t>views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Wikipedia </a:t>
            </a:r>
            <a:r>
              <a:rPr lang="de-DE" sz="2400" dirty="0" err="1" smtClean="0"/>
              <a:t>page</a:t>
            </a:r>
            <a:r>
              <a:rPr lang="de-DE" sz="2400" dirty="0" smtClean="0"/>
              <a:t> </a:t>
            </a:r>
            <a:r>
              <a:rPr lang="de-DE" sz="2400" dirty="0" err="1" smtClean="0"/>
              <a:t>about</a:t>
            </a:r>
            <a:r>
              <a:rPr lang="de-DE" sz="2400" dirty="0" smtClean="0"/>
              <a:t> World </a:t>
            </a:r>
            <a:r>
              <a:rPr lang="de-DE" sz="2400" dirty="0" err="1" smtClean="0"/>
              <a:t>Toilet</a:t>
            </a:r>
            <a:r>
              <a:rPr lang="de-DE" sz="2400" dirty="0" smtClean="0"/>
              <a:t> Day </a:t>
            </a:r>
            <a:r>
              <a:rPr lang="de-DE" sz="2400" dirty="0" err="1" smtClean="0"/>
              <a:t>spikes</a:t>
            </a:r>
            <a:r>
              <a:rPr lang="de-DE" sz="2400" dirty="0" smtClean="0"/>
              <a:t> on 19 Nov </a:t>
            </a:r>
            <a:r>
              <a:rPr lang="de-DE" sz="2400" dirty="0" err="1" smtClean="0"/>
              <a:t>each</a:t>
            </a:r>
            <a:r>
              <a:rPr lang="de-DE" sz="2400" dirty="0" smtClean="0"/>
              <a:t> </a:t>
            </a:r>
            <a:r>
              <a:rPr lang="de-DE" sz="2400" dirty="0" err="1" smtClean="0"/>
              <a:t>year</a:t>
            </a:r>
            <a:r>
              <a:rPr lang="de-DE" sz="2400" dirty="0" smtClean="0"/>
              <a:t>!</a:t>
            </a:r>
            <a:endParaRPr lang="en-US" sz="2400" dirty="0"/>
          </a:p>
        </p:txBody>
      </p:sp>
      <p:sp>
        <p:nvSpPr>
          <p:cNvPr id="5" name="Textfeld 4"/>
          <p:cNvSpPr txBox="1"/>
          <p:nvPr/>
        </p:nvSpPr>
        <p:spPr bwMode="auto">
          <a:xfrm>
            <a:off x="791072" y="6139462"/>
            <a:ext cx="83529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kern="0" dirty="0" smtClean="0">
                <a:latin typeface="+mj-lt"/>
                <a:ea typeface="MS PGothic" pitchFamily="34" charset="-128"/>
                <a:cs typeface="+mj-cs"/>
                <a:hlinkClick r:id="rId4"/>
              </a:rPr>
              <a:t>https</a:t>
            </a:r>
            <a:r>
              <a:rPr lang="en-US" sz="1200" kern="0" dirty="0">
                <a:latin typeface="+mj-lt"/>
                <a:ea typeface="MS PGothic" pitchFamily="34" charset="-128"/>
                <a:cs typeface="+mj-cs"/>
                <a:hlinkClick r:id="rId4"/>
              </a:rPr>
              <a:t>://tools.wmflabs.org/pageviews/?</a:t>
            </a:r>
            <a:r>
              <a:rPr lang="en-US" sz="1200" kern="0" dirty="0" smtClean="0">
                <a:latin typeface="+mj-lt"/>
                <a:ea typeface="MS PGothic" pitchFamily="34" charset="-128"/>
                <a:cs typeface="+mj-cs"/>
                <a:hlinkClick r:id="rId4"/>
              </a:rPr>
              <a:t>project=en.wikipedia.org&amp;platform=all-access&amp;agent=user&amp;range=latest-30&amp;pages=World_Toilet_Day</a:t>
            </a:r>
            <a:endParaRPr lang="en-US" sz="1200" kern="0" dirty="0" smtClean="0">
              <a:latin typeface="+mj-lt"/>
              <a:ea typeface="MS PGothic" pitchFamily="34" charset="-128"/>
              <a:cs typeface="+mj-c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MS PGothic" pitchFamily="34" charset="-128"/>
              <a:cs typeface="+mj-cs"/>
            </a:endParaRPr>
          </a:p>
        </p:txBody>
      </p:sp>
      <p:sp>
        <p:nvSpPr>
          <p:cNvPr id="6" name="Pfeil nach rechts 5"/>
          <p:cNvSpPr/>
          <p:nvPr/>
        </p:nvSpPr>
        <p:spPr bwMode="auto">
          <a:xfrm rot="2522577">
            <a:off x="6592010" y="2160139"/>
            <a:ext cx="720080" cy="288032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6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Get</a:t>
            </a:r>
            <a:r>
              <a:rPr lang="de-DE" dirty="0"/>
              <a:t> a Wikipedia </a:t>
            </a:r>
            <a:r>
              <a:rPr lang="de-DE" dirty="0" err="1"/>
              <a:t>login</a:t>
            </a:r>
            <a:r>
              <a:rPr lang="de-DE" dirty="0"/>
              <a:t>,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editing</a:t>
            </a:r>
            <a:r>
              <a:rPr lang="de-DE" dirty="0"/>
              <a:t> (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en.wikipedia.org/w/index.php?title=Special:CreateAccount</a:t>
            </a:r>
            <a:r>
              <a:rPr lang="de-DE" dirty="0" smtClean="0"/>
              <a:t>)</a:t>
            </a:r>
          </a:p>
          <a:p>
            <a:r>
              <a:rPr lang="de-DE" dirty="0" err="1" smtClean="0"/>
              <a:t>Become</a:t>
            </a:r>
            <a:r>
              <a:rPr lang="de-DE" dirty="0" smtClean="0"/>
              <a:t> </a:t>
            </a:r>
            <a:r>
              <a:rPr lang="de-DE" dirty="0"/>
              <a:t>a </a:t>
            </a:r>
            <a:r>
              <a:rPr lang="de-DE" dirty="0" err="1"/>
              <a:t>member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WikiProject</a:t>
            </a:r>
            <a:r>
              <a:rPr lang="de-DE" dirty="0"/>
              <a:t>: </a:t>
            </a:r>
            <a:r>
              <a:rPr lang="de-DE" sz="1800" dirty="0">
                <a:hlinkClick r:id="rId3"/>
              </a:rPr>
              <a:t>https://en.wikipedia.org/wiki/Wikipedia:WikiProject_Sanitation</a:t>
            </a:r>
            <a:endParaRPr lang="de-DE" sz="1800" dirty="0"/>
          </a:p>
          <a:p>
            <a:r>
              <a:rPr lang="de-DE" dirty="0"/>
              <a:t>Read </a:t>
            </a:r>
            <a:r>
              <a:rPr lang="de-DE" dirty="0" err="1"/>
              <a:t>advice</a:t>
            </a:r>
            <a:r>
              <a:rPr lang="de-DE" dirty="0"/>
              <a:t> on SuSanA </a:t>
            </a:r>
            <a:r>
              <a:rPr lang="de-DE" dirty="0" err="1"/>
              <a:t>discussion</a:t>
            </a:r>
            <a:r>
              <a:rPr lang="de-DE" dirty="0"/>
              <a:t> forum: </a:t>
            </a:r>
            <a:r>
              <a:rPr lang="de-DE" sz="1800" dirty="0">
                <a:hlinkClick r:id="rId4"/>
              </a:rPr>
              <a:t>http://forum.susana.org/forum/categories/166-definitions-wikis-wikipedia-glossaries-dictionaries-mapping-tools</a:t>
            </a:r>
            <a:endParaRPr lang="de-DE" sz="1800" dirty="0"/>
          </a:p>
          <a:p>
            <a:r>
              <a:rPr lang="de-DE" dirty="0"/>
              <a:t>I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: </a:t>
            </a:r>
            <a:r>
              <a:rPr lang="de-DE" sz="1800" dirty="0">
                <a:hlinkClick r:id="rId5"/>
              </a:rPr>
              <a:t>elisabeth.muench@ostella.de</a:t>
            </a:r>
            <a:endParaRPr lang="de-DE" sz="1800" dirty="0"/>
          </a:p>
          <a:p>
            <a:endParaRPr lang="de-DE" dirty="0" smtClean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involved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5157192"/>
            <a:ext cx="4419920" cy="113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187624" y="1844824"/>
            <a:ext cx="7632848" cy="4608512"/>
          </a:xfrm>
        </p:spPr>
        <p:txBody>
          <a:bodyPr/>
          <a:lstStyle/>
          <a:p>
            <a:r>
              <a:rPr lang="de-DE" dirty="0" smtClean="0"/>
              <a:t>Limited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topics</a:t>
            </a:r>
            <a:r>
              <a:rPr lang="de-DE" dirty="0" smtClean="0"/>
              <a:t> </a:t>
            </a:r>
            <a:r>
              <a:rPr lang="de-DE" dirty="0" err="1" smtClean="0"/>
              <a:t>covered</a:t>
            </a:r>
            <a:r>
              <a:rPr lang="de-DE" dirty="0" smtClean="0"/>
              <a:t>, e.g. „</a:t>
            </a:r>
            <a:r>
              <a:rPr lang="de-DE" dirty="0" err="1" smtClean="0"/>
              <a:t>Fecal</a:t>
            </a:r>
            <a:r>
              <a:rPr lang="de-DE" dirty="0" smtClean="0"/>
              <a:t> </a:t>
            </a:r>
            <a:r>
              <a:rPr lang="de-DE" dirty="0" err="1" smtClean="0"/>
              <a:t>Sludge</a:t>
            </a:r>
            <a:r>
              <a:rPr lang="de-DE" dirty="0" smtClean="0"/>
              <a:t> Management“ </a:t>
            </a:r>
            <a:r>
              <a:rPr lang="de-DE" dirty="0" err="1" smtClean="0"/>
              <a:t>did</a:t>
            </a:r>
            <a:r>
              <a:rPr lang="de-DE" dirty="0" smtClean="0"/>
              <a:t> not </a:t>
            </a:r>
            <a:r>
              <a:rPr lang="de-DE" dirty="0" err="1" smtClean="0"/>
              <a:t>exist</a:t>
            </a:r>
            <a:r>
              <a:rPr lang="de-DE" dirty="0" smtClean="0"/>
              <a:t> </a:t>
            </a:r>
            <a:r>
              <a:rPr lang="de-DE" dirty="0" err="1" smtClean="0"/>
              <a:t>until</a:t>
            </a:r>
            <a:r>
              <a:rPr lang="de-DE" dirty="0" smtClean="0"/>
              <a:t> </a:t>
            </a:r>
            <a:r>
              <a:rPr lang="de-DE" dirty="0" err="1" smtClean="0"/>
              <a:t>few</a:t>
            </a:r>
            <a:r>
              <a:rPr lang="de-DE" dirty="0" smtClean="0"/>
              <a:t> </a:t>
            </a:r>
            <a:r>
              <a:rPr lang="de-DE" dirty="0" err="1" smtClean="0"/>
              <a:t>months</a:t>
            </a:r>
            <a:r>
              <a:rPr lang="de-DE" dirty="0" smtClean="0"/>
              <a:t> </a:t>
            </a:r>
            <a:r>
              <a:rPr lang="de-DE" dirty="0" err="1" smtClean="0"/>
              <a:t>ago</a:t>
            </a:r>
            <a:r>
              <a:rPr lang="de-DE" dirty="0" smtClean="0"/>
              <a:t> (Aug. 2016)</a:t>
            </a:r>
            <a:endParaRPr lang="de-DE" dirty="0" smtClean="0"/>
          </a:p>
          <a:p>
            <a:r>
              <a:rPr lang="de-DE" dirty="0" smtClean="0"/>
              <a:t>Content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referenced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endParaRPr lang="de-DE" dirty="0" smtClean="0"/>
          </a:p>
          <a:p>
            <a:r>
              <a:rPr lang="de-DE" dirty="0" smtClean="0"/>
              <a:t>Most </a:t>
            </a:r>
            <a:r>
              <a:rPr lang="de-DE" dirty="0" err="1" smtClean="0"/>
              <a:t>topics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dealt </a:t>
            </a:r>
            <a:r>
              <a:rPr lang="de-DE" dirty="0" err="1" smtClean="0"/>
              <a:t>with</a:t>
            </a:r>
            <a:r>
              <a:rPr lang="de-DE" dirty="0" smtClean="0"/>
              <a:t> in a </a:t>
            </a:r>
            <a:r>
              <a:rPr lang="de-DE" dirty="0" err="1" smtClean="0"/>
              <a:t>very</a:t>
            </a:r>
            <a:r>
              <a:rPr lang="de-DE" dirty="0" smtClean="0"/>
              <a:t> U.S.-</a:t>
            </a:r>
            <a:r>
              <a:rPr lang="de-DE" dirty="0" err="1" smtClean="0"/>
              <a:t>centric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endParaRPr lang="de-DE" dirty="0" smtClean="0"/>
          </a:p>
          <a:p>
            <a:r>
              <a:rPr lang="de-DE" dirty="0" err="1" smtClean="0"/>
              <a:t>Often</a:t>
            </a:r>
            <a:r>
              <a:rPr lang="de-DE" dirty="0" smtClean="0"/>
              <a:t> </a:t>
            </a:r>
            <a:r>
              <a:rPr lang="de-DE" dirty="0" err="1" smtClean="0"/>
              <a:t>developing</a:t>
            </a:r>
            <a:r>
              <a:rPr lang="de-DE" dirty="0" smtClean="0"/>
              <a:t> </a:t>
            </a:r>
            <a:r>
              <a:rPr lang="de-DE" dirty="0" err="1" smtClean="0"/>
              <a:t>country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considered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Example</a:t>
            </a:r>
            <a:r>
              <a:rPr lang="de-DE" dirty="0" smtClean="0"/>
              <a:t> in the </a:t>
            </a:r>
            <a:r>
              <a:rPr lang="de-DE" dirty="0" err="1" smtClean="0"/>
              <a:t>article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flush</a:t>
            </a:r>
            <a:r>
              <a:rPr lang="de-DE" dirty="0" smtClean="0"/>
              <a:t> </a:t>
            </a:r>
            <a:r>
              <a:rPr lang="de-DE" dirty="0" err="1" smtClean="0"/>
              <a:t>toilets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said</a:t>
            </a:r>
            <a:r>
              <a:rPr lang="de-DE" dirty="0" smtClean="0"/>
              <a:t>:</a:t>
            </a:r>
            <a:r>
              <a:rPr lang="de-DE" dirty="0" smtClean="0"/>
              <a:t> </a:t>
            </a:r>
            <a:r>
              <a:rPr lang="de-DE" i="1" dirty="0" smtClean="0"/>
              <a:t>„</a:t>
            </a:r>
            <a:r>
              <a:rPr lang="de-DE" i="1" u="sng" dirty="0"/>
              <a:t>M</a:t>
            </a:r>
            <a:r>
              <a:rPr lang="de-DE" i="1" u="sng" dirty="0" smtClean="0"/>
              <a:t>ost </a:t>
            </a:r>
            <a:r>
              <a:rPr lang="de-DE" i="1" u="sng" dirty="0" err="1" smtClean="0"/>
              <a:t>people</a:t>
            </a:r>
            <a:r>
              <a:rPr lang="de-DE" i="1" u="sng" dirty="0" smtClean="0"/>
              <a:t> in </a:t>
            </a:r>
            <a:r>
              <a:rPr lang="de-DE" i="1" u="sng" dirty="0" err="1" smtClean="0"/>
              <a:t>this</a:t>
            </a:r>
            <a:r>
              <a:rPr lang="de-DE" i="1" u="sng" dirty="0" smtClean="0"/>
              <a:t> </a:t>
            </a:r>
            <a:r>
              <a:rPr lang="de-DE" i="1" u="sng" dirty="0" err="1" smtClean="0"/>
              <a:t>world</a:t>
            </a:r>
            <a:r>
              <a:rPr lang="de-DE" i="1" dirty="0" smtClean="0"/>
              <a:t> </a:t>
            </a:r>
            <a:r>
              <a:rPr lang="de-DE" i="1" dirty="0" err="1" smtClean="0"/>
              <a:t>use</a:t>
            </a:r>
            <a:r>
              <a:rPr lang="de-DE" i="1" dirty="0" smtClean="0"/>
              <a:t> </a:t>
            </a:r>
            <a:r>
              <a:rPr lang="de-DE" i="1" dirty="0" err="1" smtClean="0"/>
              <a:t>flush</a:t>
            </a:r>
            <a:r>
              <a:rPr lang="de-DE" i="1" dirty="0" smtClean="0"/>
              <a:t> </a:t>
            </a:r>
            <a:r>
              <a:rPr lang="de-DE" i="1" dirty="0" err="1" smtClean="0"/>
              <a:t>toilets</a:t>
            </a:r>
            <a:r>
              <a:rPr lang="de-DE" i="1" dirty="0" smtClean="0"/>
              <a:t> and </a:t>
            </a:r>
            <a:r>
              <a:rPr lang="de-DE" i="1" dirty="0" err="1" smtClean="0"/>
              <a:t>these</a:t>
            </a:r>
            <a:r>
              <a:rPr lang="de-DE" i="1" dirty="0" smtClean="0"/>
              <a:t> </a:t>
            </a:r>
            <a:r>
              <a:rPr lang="de-DE" i="1" dirty="0" err="1" smtClean="0"/>
              <a:t>are</a:t>
            </a:r>
            <a:r>
              <a:rPr lang="de-DE" i="1" dirty="0" smtClean="0"/>
              <a:t> </a:t>
            </a:r>
            <a:r>
              <a:rPr lang="de-DE" i="1" dirty="0" err="1" smtClean="0"/>
              <a:t>connected</a:t>
            </a:r>
            <a:r>
              <a:rPr lang="de-DE" i="1" dirty="0" smtClean="0"/>
              <a:t> </a:t>
            </a:r>
            <a:r>
              <a:rPr lang="de-DE" i="1" dirty="0" err="1" smtClean="0"/>
              <a:t>to</a:t>
            </a:r>
            <a:r>
              <a:rPr lang="de-DE" i="1" dirty="0" smtClean="0"/>
              <a:t> </a:t>
            </a:r>
            <a:r>
              <a:rPr lang="de-DE" i="1" dirty="0" err="1" smtClean="0"/>
              <a:t>sewers</a:t>
            </a:r>
            <a:r>
              <a:rPr lang="de-DE" i="1" dirty="0" smtClean="0"/>
              <a:t> and </a:t>
            </a:r>
            <a:r>
              <a:rPr lang="de-DE" i="1" dirty="0" err="1" smtClean="0"/>
              <a:t>wastewater</a:t>
            </a:r>
            <a:r>
              <a:rPr lang="de-DE" i="1" dirty="0" smtClean="0"/>
              <a:t> </a:t>
            </a:r>
            <a:r>
              <a:rPr lang="de-DE" i="1" dirty="0" err="1" smtClean="0"/>
              <a:t>treatment</a:t>
            </a:r>
            <a:r>
              <a:rPr lang="de-DE" i="1" dirty="0" smtClean="0"/>
              <a:t> </a:t>
            </a:r>
            <a:r>
              <a:rPr lang="de-DE" i="1" dirty="0" err="1" smtClean="0"/>
              <a:t>plants</a:t>
            </a:r>
            <a:r>
              <a:rPr lang="de-DE" i="1" dirty="0" smtClean="0"/>
              <a:t>.“</a:t>
            </a:r>
            <a:endParaRPr lang="de-DE" dirty="0" smtClean="0"/>
          </a:p>
          <a:p>
            <a:r>
              <a:rPr lang="de-DE" dirty="0" smtClean="0"/>
              <a:t>Topics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interlinked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, e.g. </a:t>
            </a:r>
            <a:r>
              <a:rPr lang="de-DE" dirty="0" err="1" smtClean="0"/>
              <a:t>sanitation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hygiene</a:t>
            </a:r>
            <a:r>
              <a:rPr lang="de-DE" dirty="0" smtClean="0"/>
              <a:t> not </a:t>
            </a:r>
            <a:r>
              <a:rPr lang="de-DE" dirty="0" err="1" smtClean="0"/>
              <a:t>mentioned</a:t>
            </a:r>
            <a:r>
              <a:rPr lang="de-DE" dirty="0" smtClean="0"/>
              <a:t> on </a:t>
            </a:r>
            <a:r>
              <a:rPr lang="de-DE" dirty="0" err="1" smtClean="0"/>
              <a:t>pages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diarrhoea</a:t>
            </a:r>
            <a:r>
              <a:rPr lang="de-DE" dirty="0" smtClean="0"/>
              <a:t>, </a:t>
            </a:r>
            <a:r>
              <a:rPr lang="de-DE" dirty="0" err="1" smtClean="0"/>
              <a:t>malnutrition</a:t>
            </a:r>
            <a:r>
              <a:rPr lang="de-DE" dirty="0" smtClean="0"/>
              <a:t>, </a:t>
            </a:r>
            <a:r>
              <a:rPr lang="de-DE" dirty="0" err="1" smtClean="0"/>
              <a:t>stunted</a:t>
            </a:r>
            <a:r>
              <a:rPr lang="de-DE" dirty="0" smtClean="0"/>
              <a:t> </a:t>
            </a:r>
            <a:r>
              <a:rPr lang="de-DE" dirty="0" err="1" smtClean="0"/>
              <a:t>growth</a:t>
            </a:r>
            <a:r>
              <a:rPr lang="de-DE" dirty="0" smtClean="0"/>
              <a:t>…</a:t>
            </a:r>
          </a:p>
          <a:p>
            <a:r>
              <a:rPr lang="de-DE" dirty="0" err="1" smtClean="0"/>
              <a:t>Few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images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illustrate</a:t>
            </a:r>
            <a:r>
              <a:rPr lang="de-DE" dirty="0" smtClean="0"/>
              <a:t> </a:t>
            </a:r>
            <a:r>
              <a:rPr lang="de-DE" dirty="0" err="1" smtClean="0"/>
              <a:t>articles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 smtClean="0"/>
              <a:t>Flaws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sanitation</a:t>
            </a:r>
            <a:r>
              <a:rPr lang="de-DE" dirty="0" smtClean="0"/>
              <a:t> </a:t>
            </a:r>
            <a:r>
              <a:rPr lang="de-DE" dirty="0" err="1"/>
              <a:t>content</a:t>
            </a:r>
            <a:r>
              <a:rPr lang="de-DE" dirty="0"/>
              <a:t> on Wikipedia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date</a:t>
            </a:r>
            <a:r>
              <a:rPr lang="de-DE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2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187624" y="2132856"/>
            <a:ext cx="7632848" cy="280831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i="1" dirty="0" smtClean="0"/>
              <a:t>“Imagine </a:t>
            </a:r>
            <a:r>
              <a:rPr lang="en-US" sz="2800" i="1" dirty="0"/>
              <a:t>a world in which every single person on the planet is given free access to the sum of all human knowledge. That’s what we’re doing</a:t>
            </a:r>
            <a:r>
              <a:rPr lang="en-US" sz="2800" i="1" dirty="0" smtClean="0"/>
              <a:t>.” </a:t>
            </a:r>
            <a:endParaRPr lang="en-US" sz="2800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 algn="r">
              <a:buNone/>
            </a:pPr>
            <a:r>
              <a:rPr lang="en-US" dirty="0" smtClean="0"/>
              <a:t>— </a:t>
            </a:r>
            <a:r>
              <a:rPr lang="en-US" dirty="0"/>
              <a:t>Jimmy Wales, founder of Wikipedia (Slashdot, 2004)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Last </a:t>
            </a:r>
            <a:r>
              <a:rPr lang="de-DE" dirty="0" err="1" smtClean="0"/>
              <a:t>words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Wikipedia…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143000"/>
          </a:xfrm>
        </p:spPr>
        <p:txBody>
          <a:bodyPr/>
          <a:lstStyle/>
          <a:p>
            <a:r>
              <a:rPr lang="de-DE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4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7308304" y="0"/>
            <a:ext cx="1835696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9027"/>
            <a:ext cx="7452320" cy="6907028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 bwMode="auto">
          <a:xfrm>
            <a:off x="4427984" y="3861048"/>
            <a:ext cx="4536505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Example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of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a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new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page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created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on 18 March 2015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by</a:t>
            </a:r>
            <a:r>
              <a:rPr kumimoji="0" lang="de-DE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members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of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this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project</a:t>
            </a:r>
            <a:endParaRPr kumimoji="0" lang="de-DE" sz="200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MS PGothic" pitchFamily="34" charset="-128"/>
              <a:cs typeface="+mj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2000" i="1" kern="0" baseline="0" dirty="0">
              <a:latin typeface="+mj-lt"/>
              <a:ea typeface="MS PGothic" pitchFamily="34" charset="-128"/>
              <a:cs typeface="+mj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Assistance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sought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by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SuSanA Working Group 11 on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Groundwater</a:t>
            </a:r>
            <a:r>
              <a:rPr kumimoji="0" lang="de-DE" sz="20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 </a:t>
            </a:r>
            <a:r>
              <a:rPr kumimoji="0" lang="de-DE" sz="20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j-cs"/>
              </a:rPr>
              <a:t>Protection</a:t>
            </a:r>
            <a:endParaRPr kumimoji="0" lang="en-US" sz="200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MS PGothic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465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187624" y="2060848"/>
            <a:ext cx="7632848" cy="4608512"/>
          </a:xfrm>
        </p:spPr>
        <p:txBody>
          <a:bodyPr/>
          <a:lstStyle/>
          <a:p>
            <a:pPr lvl="0"/>
            <a:r>
              <a:rPr lang="en" sz="2400" dirty="0">
                <a:sym typeface="Arial"/>
              </a:rPr>
              <a:t>50% to </a:t>
            </a:r>
            <a:r>
              <a:rPr lang="en" sz="2400" dirty="0"/>
              <a:t>100</a:t>
            </a:r>
            <a:r>
              <a:rPr lang="en" sz="2400" dirty="0">
                <a:sym typeface="Arial"/>
              </a:rPr>
              <a:t>% of physicians use Wikipedia </a:t>
            </a:r>
          </a:p>
          <a:p>
            <a:pPr lvl="0"/>
            <a:r>
              <a:rPr lang="en" sz="2400" dirty="0">
                <a:sym typeface="Trebuchet MS"/>
              </a:rPr>
              <a:t>94% of medical students use Wikipedia</a:t>
            </a:r>
          </a:p>
          <a:p>
            <a:pPr lvl="0"/>
            <a:r>
              <a:rPr lang="en" sz="2400" dirty="0">
                <a:sym typeface="Trebuchet MS"/>
              </a:rPr>
              <a:t>20 to 60% of </a:t>
            </a:r>
            <a:r>
              <a:rPr lang="en" sz="2400" dirty="0" smtClean="0">
                <a:sym typeface="Trebuchet MS"/>
              </a:rPr>
              <a:t>journalists</a:t>
            </a:r>
          </a:p>
          <a:p>
            <a:pPr marL="0" lvl="0" indent="0">
              <a:buNone/>
            </a:pPr>
            <a:endParaRPr lang="en" sz="2400" dirty="0" smtClean="0">
              <a:sym typeface="Trebuchet MS"/>
            </a:endParaRPr>
          </a:p>
          <a:p>
            <a:pPr marL="468000" lvl="0" indent="-468000">
              <a:buNone/>
            </a:pPr>
            <a:r>
              <a:rPr lang="en" sz="2400" dirty="0" smtClean="0">
                <a:sym typeface="Wingdings" panose="05000000000000000000" pitchFamily="2" charset="2"/>
              </a:rPr>
              <a:t> Are they finding the right information about sanitation topics as well?</a:t>
            </a:r>
            <a:endParaRPr lang="en" sz="2400" dirty="0">
              <a:sym typeface="Wingdings" panose="05000000000000000000" pitchFamily="2" charset="2"/>
            </a:endParaRPr>
          </a:p>
          <a:p>
            <a:pPr marL="468000" lvl="0" indent="-468000">
              <a:buNone/>
            </a:pPr>
            <a:r>
              <a:rPr lang="en" sz="2400" dirty="0" smtClean="0">
                <a:sym typeface="Wingdings" panose="05000000000000000000" pitchFamily="2" charset="2"/>
              </a:rPr>
              <a:t> Not yet, but we can change that! We can fix the internet</a:t>
            </a:r>
            <a:endParaRPr lang="en" sz="2400" dirty="0">
              <a:sym typeface="Trebuchet MS"/>
            </a:endParaRPr>
          </a:p>
          <a:p>
            <a:endParaRPr lang="en-US" sz="2400" dirty="0"/>
          </a:p>
        </p:txBody>
      </p:sp>
      <p:sp>
        <p:nvSpPr>
          <p:cNvPr id="138" name="Shape 138"/>
          <p:cNvSpPr txBox="1">
            <a:spLocks noGrp="1"/>
          </p:cNvSpPr>
          <p:nvPr>
            <p:ph type="body" sz="quarter" idx="10"/>
          </p:nvPr>
        </p:nvSpPr>
        <p:spPr>
          <a:xfrm>
            <a:off x="1187624" y="1052736"/>
            <a:ext cx="7632848" cy="576064"/>
          </a:xfrm>
        </p:spPr>
        <p:txBody>
          <a:bodyPr/>
          <a:lstStyle/>
          <a:p>
            <a:pPr lvl="0"/>
            <a:r>
              <a:rPr lang="de-DE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The </a:t>
            </a:r>
            <a:r>
              <a:rPr lang="de-DE" dirty="0" err="1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world</a:t>
            </a:r>
            <a:r>
              <a:rPr lang="de-DE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is</a:t>
            </a:r>
            <a:r>
              <a:rPr lang="de-DE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turning</a:t>
            </a:r>
            <a:r>
              <a:rPr lang="de-DE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to</a:t>
            </a:r>
            <a:r>
              <a:rPr lang="de-DE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 Wikipedia </a:t>
            </a:r>
            <a:r>
              <a:rPr lang="en" dirty="0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t>for medical (and sanitation?) information</a:t>
            </a:r>
            <a:endParaRPr lang="en" dirty="0"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7752968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Anyone who needs quick access  to a topic that they are not familiar with</a:t>
            </a:r>
          </a:p>
          <a:p>
            <a:r>
              <a:rPr lang="de-DE" dirty="0" err="1" smtClean="0"/>
              <a:t>Politicians</a:t>
            </a:r>
            <a:r>
              <a:rPr lang="de-DE" dirty="0" smtClean="0"/>
              <a:t>, </a:t>
            </a:r>
            <a:r>
              <a:rPr lang="de-DE" dirty="0" err="1" smtClean="0"/>
              <a:t>academics</a:t>
            </a:r>
            <a:r>
              <a:rPr lang="de-DE" dirty="0" smtClean="0"/>
              <a:t>, </a:t>
            </a:r>
            <a:r>
              <a:rPr lang="de-DE" dirty="0" err="1" smtClean="0"/>
              <a:t>journalists</a:t>
            </a:r>
            <a:r>
              <a:rPr lang="de-DE" dirty="0" smtClean="0"/>
              <a:t>, </a:t>
            </a:r>
            <a:r>
              <a:rPr lang="de-DE" dirty="0" err="1" smtClean="0"/>
              <a:t>students</a:t>
            </a:r>
            <a:r>
              <a:rPr lang="de-DE" dirty="0" smtClean="0"/>
              <a:t>, </a:t>
            </a:r>
            <a:r>
              <a:rPr lang="de-DE" dirty="0" err="1" smtClean="0"/>
              <a:t>you</a:t>
            </a:r>
            <a:r>
              <a:rPr lang="de-DE" dirty="0" smtClean="0"/>
              <a:t>, </a:t>
            </a:r>
            <a:r>
              <a:rPr lang="de-DE" dirty="0" err="1" smtClean="0"/>
              <a:t>me</a:t>
            </a:r>
            <a:r>
              <a:rPr lang="de-DE" dirty="0" smtClean="0"/>
              <a:t>, …</a:t>
            </a:r>
          </a:p>
          <a:p>
            <a:endParaRPr lang="de-DE" dirty="0" smtClean="0"/>
          </a:p>
          <a:p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stats</a:t>
            </a:r>
            <a:r>
              <a:rPr lang="de-DE" dirty="0" smtClean="0"/>
              <a:t>:</a:t>
            </a:r>
          </a:p>
          <a:p>
            <a:pPr lvl="1"/>
            <a:r>
              <a:rPr lang="en" dirty="0" smtClean="0"/>
              <a:t>7th most popular website globally (the first four being Google, Facebook, Youtube and Yahoo) (</a:t>
            </a:r>
            <a:r>
              <a:rPr lang="en-US" dirty="0" smtClean="0">
                <a:hlinkClick r:id="rId2"/>
              </a:rPr>
              <a:t>http://www.similarweb.com/global</a:t>
            </a:r>
            <a:r>
              <a:rPr lang="en-US" dirty="0" smtClean="0"/>
              <a:t>)</a:t>
            </a:r>
            <a:endParaRPr lang="en" dirty="0" smtClean="0"/>
          </a:p>
          <a:p>
            <a:pPr lvl="1"/>
            <a:r>
              <a:rPr lang="en" dirty="0" smtClean="0"/>
              <a:t>500 million people visit per month (</a:t>
            </a:r>
            <a:r>
              <a:rPr lang="en-US" dirty="0" smtClean="0">
                <a:hlinkClick r:id="rId3"/>
              </a:rPr>
              <a:t>http://reportcard.wmflabs.org/</a:t>
            </a:r>
            <a:r>
              <a:rPr lang="en-US" dirty="0" smtClean="0"/>
              <a:t>)</a:t>
            </a:r>
            <a:endParaRPr lang="en" dirty="0" smtClean="0"/>
          </a:p>
          <a:p>
            <a:pPr lvl="1"/>
            <a:r>
              <a:rPr lang="en" dirty="0" smtClean="0"/>
              <a:t>20 billion page views</a:t>
            </a:r>
          </a:p>
          <a:p>
            <a:pPr lvl="1"/>
            <a:r>
              <a:rPr lang="en" dirty="0" smtClean="0"/>
              <a:t>7 billion of these via mobile</a:t>
            </a:r>
          </a:p>
          <a:p>
            <a:endParaRPr lang="en-US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mtClean="0"/>
              <a:t>Who uses Wikipedia?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2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dirty="0" smtClean="0"/>
              <a:t>You can also edit</a:t>
            </a:r>
            <a:endParaRPr lang="en" dirty="0"/>
          </a:p>
        </p:txBody>
      </p:sp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1115616" y="1600200"/>
            <a:ext cx="7571184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 dirty="0"/>
              <a:t>Find excellent quality source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 dirty="0"/>
              <a:t>Hit the edit button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 dirty="0"/>
              <a:t>Put the ideas in your own words using basic English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 dirty="0"/>
              <a:t>Format the reference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 dirty="0"/>
              <a:t>Explain what you have done in the edit summary</a:t>
            </a:r>
          </a:p>
        </p:txBody>
      </p:sp>
      <p:pic>
        <p:nvPicPr>
          <p:cNvPr id="356" name="Shape 356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085184"/>
            <a:ext cx="2562344" cy="1358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10505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“Health information on Wikipedia is going from strength to strength” - can we do the same for sanitation?</a:t>
            </a:r>
          </a:p>
          <a:p>
            <a:r>
              <a:rPr lang="de-DE" smtClean="0"/>
              <a:t>„We can fix the internet“</a:t>
            </a:r>
          </a:p>
          <a:p>
            <a:r>
              <a:rPr lang="de-DE" smtClean="0"/>
              <a:t>Having James Heilman – Wikipedia administrator – as a real person to turn to for guidance and mentoring</a:t>
            </a:r>
            <a:endParaRPr lang="en-US" smtClean="0"/>
          </a:p>
          <a:p>
            <a:endParaRPr lang="en-US" smtClean="0"/>
          </a:p>
          <a:p>
            <a:endParaRPr lang="en-US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starting</a:t>
            </a:r>
            <a:r>
              <a:rPr lang="de-DE" dirty="0" smtClean="0"/>
              <a:t>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become</a:t>
            </a:r>
            <a:r>
              <a:rPr lang="de-DE" dirty="0" smtClean="0"/>
              <a:t> a </a:t>
            </a:r>
            <a:r>
              <a:rPr lang="de-DE" dirty="0" err="1" smtClean="0"/>
              <a:t>Wikipedian</a:t>
            </a:r>
            <a:r>
              <a:rPr lang="de-DE" dirty="0" smtClean="0"/>
              <a:t> (</a:t>
            </a:r>
            <a:r>
              <a:rPr lang="de-DE" dirty="0" err="1" smtClean="0"/>
              <a:t>Oct</a:t>
            </a:r>
            <a:r>
              <a:rPr lang="de-DE" dirty="0" smtClean="0"/>
              <a:t>. 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5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smtClean="0"/>
              <a:t>Easy access</a:t>
            </a:r>
          </a:p>
          <a:p>
            <a:pPr lvl="0"/>
            <a:r>
              <a:rPr lang="en" smtClean="0"/>
              <a:t>Understandable</a:t>
            </a:r>
          </a:p>
          <a:p>
            <a:pPr lvl="0"/>
            <a:r>
              <a:rPr lang="en" smtClean="0"/>
              <a:t>Consumer friendly</a:t>
            </a:r>
          </a:p>
          <a:p>
            <a:endParaRPr lang="en-US" dirty="0"/>
          </a:p>
        </p:txBody>
      </p:sp>
      <p:sp>
        <p:nvSpPr>
          <p:cNvPr id="144" name="Shape 144"/>
          <p:cNvSpPr txBox="1"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" dirty="0" smtClean="0"/>
              <a:t>Why do 94% of medical students use Wikipedia?</a:t>
            </a:r>
            <a:endParaRPr lang="en" dirty="0"/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4932062"/>
            <a:ext cx="8572525" cy="973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19304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/>
              <a:t>Wikipedia generally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457200" y="3224050"/>
            <a:ext cx="8229600" cy="3343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80,000  people contribute &gt;5 edits a month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12,000 people contribute more than 100 edits a month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All volunteers working for free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/>
          <p:nvPr/>
        </p:nvSpPr>
        <p:spPr>
          <a:xfrm>
            <a:off x="287550" y="1703125"/>
            <a:ext cx="8568900" cy="1196399"/>
          </a:xfrm>
          <a:prstGeom prst="roundRect">
            <a:avLst>
              <a:gd name="adj" fmla="val 16667"/>
            </a:avLst>
          </a:prstGeom>
          <a:solidFill>
            <a:srgbClr val="C9DAF8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 txBox="1"/>
          <p:nvPr/>
        </p:nvSpPr>
        <p:spPr>
          <a:xfrm>
            <a:off x="386100" y="1910850"/>
            <a:ext cx="8371800" cy="936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Anyone can edit but not everyone does!</a:t>
            </a:r>
          </a:p>
        </p:txBody>
      </p:sp>
    </p:spTree>
    <p:extLst>
      <p:ext uri="{BB962C8B-B14F-4D97-AF65-F5344CB8AC3E}">
        <p14:creationId xmlns:p14="http://schemas.microsoft.com/office/powerpoint/2010/main" val="6329019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 dirty="0"/>
              <a:t>Why do </a:t>
            </a:r>
            <a:r>
              <a:rPr lang="en" sz="3200" dirty="0" smtClean="0"/>
              <a:t>people edit Wikipedia?</a:t>
            </a:r>
            <a:endParaRPr lang="en" sz="3200" dirty="0"/>
          </a:p>
        </p:txBody>
      </p:sp>
      <p:sp>
        <p:nvSpPr>
          <p:cNvPr id="214" name="Shape 214"/>
          <p:cNvSpPr txBox="1"/>
          <p:nvPr/>
        </p:nvSpPr>
        <p:spPr>
          <a:xfrm>
            <a:off x="4889725" y="1734100"/>
            <a:ext cx="4486499" cy="884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/>
              <a:t>Positive about Wikipedia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6184400" y="5118950"/>
            <a:ext cx="2307300" cy="884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/>
              <a:t>Enjoyable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0425" y="4538649"/>
            <a:ext cx="3170099" cy="148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 sz="3600" dirty="0"/>
          </a:p>
          <a:p>
            <a:pPr lvl="0" algn="ctr" rtl="0">
              <a:spcBef>
                <a:spcPts val="0"/>
              </a:spcBef>
              <a:buNone/>
            </a:pPr>
            <a:r>
              <a:rPr lang="en" sz="3600" dirty="0"/>
              <a:t>Responsibility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931325" y="1946975"/>
            <a:ext cx="3654299" cy="183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 dirty="0">
                <a:solidFill>
                  <a:schemeClr val="dk1"/>
                </a:solidFill>
              </a:rPr>
              <a:t>Learning</a:t>
            </a:r>
          </a:p>
        </p:txBody>
      </p:sp>
      <p:sp>
        <p:nvSpPr>
          <p:cNvPr id="218" name="Shape 218"/>
          <p:cNvSpPr/>
          <p:nvPr/>
        </p:nvSpPr>
        <p:spPr>
          <a:xfrm>
            <a:off x="3153425" y="2618200"/>
            <a:ext cx="2718900" cy="2361000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217"/>
          <p:cNvSpPr txBox="1"/>
          <p:nvPr/>
        </p:nvSpPr>
        <p:spPr>
          <a:xfrm>
            <a:off x="1417272" y="3429000"/>
            <a:ext cx="6336704" cy="1062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i="1" dirty="0" smtClean="0">
                <a:solidFill>
                  <a:srgbClr val="FF0000"/>
                </a:solidFill>
              </a:rPr>
              <a:t>+ Awareness raising for sanitation crisis and for suitable options to overcome the crisis</a:t>
            </a:r>
            <a:endParaRPr lang="en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783368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title"/>
          </p:nvPr>
        </p:nvSpPr>
        <p:spPr>
          <a:xfrm>
            <a:off x="683568" y="707975"/>
            <a:ext cx="8229600" cy="1143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800" dirty="0">
                <a:latin typeface="Trebuchet MS"/>
                <a:ea typeface="Trebuchet MS"/>
                <a:cs typeface="Trebuchet MS"/>
                <a:sym typeface="Trebuchet MS"/>
              </a:rPr>
              <a:t>Sources </a:t>
            </a:r>
            <a:r>
              <a:rPr lang="en" sz="2800" dirty="0" smtClean="0">
                <a:latin typeface="Trebuchet MS"/>
                <a:ea typeface="Trebuchet MS"/>
                <a:cs typeface="Trebuchet MS"/>
                <a:sym typeface="Trebuchet MS"/>
              </a:rPr>
              <a:t>(</a:t>
            </a:r>
            <a:r>
              <a:rPr lang="en" sz="2800" b="1" dirty="0" smtClean="0">
                <a:latin typeface="Trebuchet MS"/>
                <a:ea typeface="Trebuchet MS"/>
                <a:cs typeface="Trebuchet MS"/>
                <a:sym typeface="Trebuchet MS"/>
              </a:rPr>
              <a:t>for medical articles)</a:t>
            </a:r>
            <a:endParaRPr lang="en" sz="2800" b="1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62" name="Shape 362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31" y="1484784"/>
            <a:ext cx="8194699" cy="46279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77306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" smtClean="0">
                <a:sym typeface="Trebuchet MS"/>
              </a:rPr>
              <a:t>No copying and pasting</a:t>
            </a:r>
            <a:endParaRPr lang="en" dirty="0">
              <a:sym typeface="Trebuchet MS"/>
            </a:endParaRPr>
          </a:p>
        </p:txBody>
      </p:sp>
      <p:sp>
        <p:nvSpPr>
          <p:cNvPr id="367" name="Shape 367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>
                <a:sym typeface="Trebuchet MS"/>
              </a:rPr>
              <a:t>Violates our copyright license</a:t>
            </a:r>
          </a:p>
          <a:p>
            <a:pPr lvl="0"/>
            <a:endParaRPr lang="en-US" smtClean="0">
              <a:sym typeface="Trebuchet MS"/>
            </a:endParaRPr>
          </a:p>
          <a:p>
            <a:pPr lvl="0"/>
            <a:r>
              <a:rPr lang="en-US" smtClean="0">
                <a:sym typeface="Trebuchet MS"/>
              </a:rPr>
              <a:t>We do not do “fair use” text</a:t>
            </a:r>
          </a:p>
          <a:p>
            <a:pPr lvl="0"/>
            <a:endParaRPr lang="en-US" smtClean="0">
              <a:sym typeface="Trebuchet MS"/>
            </a:endParaRPr>
          </a:p>
          <a:p>
            <a:pPr lvl="0"/>
            <a:r>
              <a:rPr lang="en-US" smtClean="0">
                <a:sym typeface="Trebuchet MS"/>
              </a:rPr>
              <a:t>Quotes should be rare</a:t>
            </a:r>
          </a:p>
          <a:p>
            <a:pPr lvl="0"/>
            <a:endParaRPr lang="en-US" smtClean="0">
              <a:sym typeface="Trebuchet MS"/>
            </a:endParaRPr>
          </a:p>
          <a:p>
            <a:pPr lvl="0"/>
            <a:r>
              <a:rPr lang="en-US" smtClean="0">
                <a:sym typeface="Trebuchet MS"/>
              </a:rPr>
              <a:t>Read the source -&gt; understand the text -&gt; put in your own words</a:t>
            </a:r>
            <a:endParaRPr lang="en-US"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4413384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pPr lvl="0"/>
            <a:r>
              <a:rPr lang="en" dirty="0" smtClean="0">
                <a:sym typeface="Trebuchet MS"/>
              </a:rPr>
              <a:t>Manual of Style:</a:t>
            </a:r>
            <a:br>
              <a:rPr lang="en" dirty="0" smtClean="0">
                <a:sym typeface="Trebuchet MS"/>
              </a:rPr>
            </a:br>
            <a:r>
              <a:rPr lang="en-US" sz="1800" dirty="0">
                <a:sym typeface="Trebuchet MS"/>
              </a:rPr>
              <a:t>https://en.wikipedia.org/wiki/Wikipedia:Manual_of_Style_(Sanitation)</a:t>
            </a:r>
            <a:endParaRPr lang="en" sz="1800" dirty="0">
              <a:sym typeface="Trebuchet MS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8229600" cy="4967574"/>
          </a:xfrm>
        </p:spPr>
        <p:txBody>
          <a:bodyPr/>
          <a:lstStyle/>
          <a:p>
            <a:pPr marL="457200" lvl="0" indent="-381000"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Naming conventions and order of sections </a:t>
            </a:r>
            <a:r>
              <a:rPr lang="en-US" sz="2000" dirty="0" smtClean="0">
                <a:latin typeface="Trebuchet MS"/>
                <a:ea typeface="Trebuchet MS"/>
                <a:cs typeface="Trebuchet MS"/>
                <a:sym typeface="Trebuchet MS"/>
              </a:rPr>
              <a:t> for different types of articles</a:t>
            </a:r>
            <a:endParaRPr lang="en-US"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buNone/>
            </a:pPr>
            <a:endParaRPr lang="en-US"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Writing for the average reader</a:t>
            </a:r>
          </a:p>
          <a:p>
            <a:pPr marL="457200" lvl="0" indent="457200">
              <a:buNone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Do not use the term patient or “you”</a:t>
            </a:r>
          </a:p>
          <a:p>
            <a:pPr marL="457200" lvl="0" indent="457200">
              <a:buNone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Do not use “jargon”: </a:t>
            </a:r>
            <a:r>
              <a:rPr lang="en-US" sz="2000" dirty="0" err="1">
                <a:latin typeface="Trebuchet MS"/>
                <a:ea typeface="Trebuchet MS"/>
                <a:cs typeface="Trebuchet MS"/>
                <a:sym typeface="Trebuchet MS"/>
              </a:rPr>
              <a:t>eg</a:t>
            </a: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. kidney not renal</a:t>
            </a:r>
          </a:p>
          <a:p>
            <a:pPr lvl="0">
              <a:buNone/>
            </a:pPr>
            <a:endParaRPr lang="en-US"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State the facts (do not need to state the journal or author)</a:t>
            </a:r>
          </a:p>
          <a:p>
            <a:pPr lvl="0">
              <a:buNone/>
            </a:pPr>
            <a:endParaRPr lang="en-US"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References go after punctuation</a:t>
            </a:r>
          </a:p>
          <a:p>
            <a:pPr lvl="0">
              <a:buNone/>
            </a:pPr>
            <a:endParaRPr lang="en-US"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-US" sz="2000" dirty="0">
                <a:latin typeface="Trebuchet MS"/>
                <a:ea typeface="Trebuchet MS"/>
                <a:cs typeface="Trebuchet MS"/>
                <a:sym typeface="Trebuchet MS"/>
              </a:rPr>
              <a:t>We use very few capital letters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8779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Shape 238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485" y="5595756"/>
            <a:ext cx="4395623" cy="695401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Shape 239"/>
          <p:cNvSpPr txBox="1"/>
          <p:nvPr/>
        </p:nvSpPr>
        <p:spPr>
          <a:xfrm>
            <a:off x="494750" y="1986800"/>
            <a:ext cx="8340899" cy="429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600">
                <a:solidFill>
                  <a:schemeClr val="dk1"/>
                </a:solidFill>
              </a:rPr>
              <a:t>Depends on definitions and compared to what</a:t>
            </a:r>
          </a:p>
          <a:p>
            <a:pPr marL="457200" lvl="0" indent="-45720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600">
                <a:solidFill>
                  <a:schemeClr val="dk1"/>
                </a:solidFill>
              </a:rPr>
              <a:t>Verifiability not Truth</a:t>
            </a:r>
          </a:p>
          <a:p>
            <a:pPr marL="457200" lvl="0" indent="-45720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600">
                <a:solidFill>
                  <a:schemeClr val="dk1"/>
                </a:solidFill>
              </a:rPr>
              <a:t>As accurate as Britannica in 2005 and 2012</a:t>
            </a:r>
          </a:p>
          <a:p>
            <a:pPr marL="457200" lvl="0" indent="-45720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600">
                <a:solidFill>
                  <a:schemeClr val="dk1"/>
                </a:solidFill>
              </a:rPr>
              <a:t>More research needed</a:t>
            </a:r>
          </a:p>
        </p:txBody>
      </p:sp>
      <p:sp>
        <p:nvSpPr>
          <p:cNvPr id="4" name="Shape 231"/>
          <p:cNvSpPr txBox="1">
            <a:spLocks/>
          </p:cNvSpPr>
          <p:nvPr/>
        </p:nvSpPr>
        <p:spPr>
          <a:xfrm>
            <a:off x="494750" y="620688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ＭＳ Ｐゴシック" pitchFamily="34" charset="-128"/>
                <a:cs typeface="MS PGothic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" sz="3200" kern="0" smtClean="0"/>
              <a:t>Is Wikipedia Reliable?</a:t>
            </a:r>
            <a:endParaRPr lang="en" sz="3200" kern="0" dirty="0"/>
          </a:p>
        </p:txBody>
      </p:sp>
    </p:spTree>
    <p:extLst>
      <p:ext uri="{BB962C8B-B14F-4D97-AF65-F5344CB8AC3E}">
        <p14:creationId xmlns:p14="http://schemas.microsoft.com/office/powerpoint/2010/main" val="206183487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Shape 244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00" y="163462"/>
            <a:ext cx="7754599" cy="6531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92370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995936" y="2189093"/>
            <a:ext cx="4802816" cy="4176464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WikiProject</a:t>
            </a:r>
            <a:r>
              <a:rPr lang="en-US" dirty="0" smtClean="0"/>
              <a:t> is a </a:t>
            </a:r>
            <a:r>
              <a:rPr lang="en-US" dirty="0"/>
              <a:t>group of contributors who want to work together </a:t>
            </a:r>
            <a:r>
              <a:rPr lang="en-US" dirty="0" smtClean="0"/>
              <a:t>to </a:t>
            </a:r>
            <a:r>
              <a:rPr lang="en-US" dirty="0"/>
              <a:t>improve </a:t>
            </a:r>
            <a:r>
              <a:rPr lang="en-US" dirty="0" smtClean="0"/>
              <a:t>Wikipedia regarding a certain topic </a:t>
            </a:r>
            <a:r>
              <a:rPr lang="en-US" sz="1600" dirty="0" smtClean="0"/>
              <a:t>(</a:t>
            </a:r>
            <a:r>
              <a:rPr lang="en-US" sz="1600" dirty="0">
                <a:hlinkClick r:id="rId3" tooltip="Wikipedia:Database reports/WikiProjects by changes"/>
              </a:rPr>
              <a:t>2,000 </a:t>
            </a:r>
            <a:r>
              <a:rPr lang="en-US" sz="1600" dirty="0" err="1" smtClean="0">
                <a:hlinkClick r:id="rId3" tooltip="Wikipedia:Database reports/WikiProjects by changes"/>
              </a:rPr>
              <a:t>WikiProjects</a:t>
            </a:r>
            <a:r>
              <a:rPr lang="en-US" sz="1600" dirty="0" smtClean="0"/>
              <a:t>)</a:t>
            </a:r>
            <a:endParaRPr lang="en-US" sz="1600" dirty="0"/>
          </a:p>
          <a:p>
            <a:r>
              <a:rPr lang="de-DE" dirty="0" smtClean="0"/>
              <a:t>The </a:t>
            </a:r>
            <a:r>
              <a:rPr lang="de-DE" dirty="0" err="1" smtClean="0"/>
              <a:t>WikiProject</a:t>
            </a:r>
            <a:r>
              <a:rPr lang="de-DE" dirty="0" smtClean="0"/>
              <a:t> </a:t>
            </a:r>
            <a:r>
              <a:rPr lang="de-DE" dirty="0" err="1" smtClean="0"/>
              <a:t>Sanitation</a:t>
            </a:r>
            <a:r>
              <a:rPr lang="de-DE" dirty="0" smtClean="0"/>
              <a:t> </a:t>
            </a:r>
            <a:r>
              <a:rPr lang="de-DE" dirty="0" err="1" smtClean="0"/>
              <a:t>started</a:t>
            </a:r>
            <a:r>
              <a:rPr lang="de-DE" dirty="0" smtClean="0"/>
              <a:t> in </a:t>
            </a:r>
            <a:r>
              <a:rPr lang="de-DE" dirty="0" err="1" smtClean="0"/>
              <a:t>December</a:t>
            </a:r>
            <a:r>
              <a:rPr lang="de-DE" dirty="0" smtClean="0"/>
              <a:t> 2014</a:t>
            </a:r>
          </a:p>
          <a:p>
            <a:r>
              <a:rPr lang="de-DE" dirty="0" err="1" smtClean="0"/>
              <a:t>Initiated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James </a:t>
            </a:r>
            <a:r>
              <a:rPr lang="de-DE" dirty="0" err="1" smtClean="0"/>
              <a:t>Heilman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myself</a:t>
            </a:r>
            <a:endParaRPr lang="de-DE" dirty="0" smtClean="0"/>
          </a:p>
          <a:p>
            <a:r>
              <a:rPr lang="en-US" b="1" dirty="0" smtClean="0"/>
              <a:t>Goal:</a:t>
            </a:r>
            <a:r>
              <a:rPr lang="en-US" dirty="0" smtClean="0"/>
              <a:t> Giving everyone information on sanitation-related topics </a:t>
            </a:r>
            <a:r>
              <a:rPr lang="en-US" dirty="0"/>
              <a:t>which they can all </a:t>
            </a:r>
            <a:r>
              <a:rPr lang="en-US" dirty="0" smtClean="0"/>
              <a:t>appreciate, </a:t>
            </a:r>
            <a:r>
              <a:rPr lang="en-US" dirty="0"/>
              <a:t>free of </a:t>
            </a:r>
            <a:r>
              <a:rPr lang="en-US" dirty="0" smtClean="0"/>
              <a:t>charge</a:t>
            </a:r>
          </a:p>
          <a:p>
            <a:r>
              <a:rPr lang="de-DE" dirty="0" err="1" smtClean="0"/>
              <a:t>Nearly</a:t>
            </a:r>
            <a:r>
              <a:rPr lang="de-DE" dirty="0" smtClean="0"/>
              <a:t> 500 </a:t>
            </a:r>
            <a:r>
              <a:rPr lang="de-DE" dirty="0" err="1" smtClean="0"/>
              <a:t>articles</a:t>
            </a:r>
            <a:r>
              <a:rPr lang="de-DE" dirty="0" smtClean="0"/>
              <a:t> „</a:t>
            </a:r>
            <a:r>
              <a:rPr lang="de-DE" dirty="0" err="1" smtClean="0"/>
              <a:t>tagged</a:t>
            </a:r>
            <a:r>
              <a:rPr lang="de-DE" dirty="0" smtClean="0"/>
              <a:t>“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WikiProject</a:t>
            </a:r>
            <a:r>
              <a:rPr lang="de-DE" dirty="0" smtClean="0"/>
              <a:t> (and </a:t>
            </a:r>
            <a:r>
              <a:rPr lang="de-DE" dirty="0" err="1" smtClean="0"/>
              <a:t>part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the </a:t>
            </a:r>
            <a:r>
              <a:rPr lang="de-DE" dirty="0" err="1" smtClean="0"/>
              <a:t>Kiwix</a:t>
            </a:r>
            <a:r>
              <a:rPr lang="de-DE" dirty="0" smtClean="0"/>
              <a:t> offline </a:t>
            </a:r>
            <a:r>
              <a:rPr lang="de-DE" dirty="0" err="1" smtClean="0"/>
              <a:t>version</a:t>
            </a:r>
            <a:r>
              <a:rPr lang="de-DE" dirty="0" smtClean="0"/>
              <a:t> Medial Wikipedia)</a:t>
            </a:r>
          </a:p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067944" y="980728"/>
            <a:ext cx="5076056" cy="864096"/>
          </a:xfrm>
        </p:spPr>
        <p:txBody>
          <a:bodyPr/>
          <a:lstStyle/>
          <a:p>
            <a:r>
              <a:rPr lang="de-DE" dirty="0" smtClean="0"/>
              <a:t>The Wikipedia </a:t>
            </a:r>
          </a:p>
          <a:p>
            <a:r>
              <a:rPr lang="de-DE" dirty="0" smtClean="0"/>
              <a:t>„</a:t>
            </a:r>
            <a:r>
              <a:rPr lang="de-DE" dirty="0" err="1" smtClean="0"/>
              <a:t>WikiProject</a:t>
            </a:r>
            <a:r>
              <a:rPr lang="de-DE" dirty="0" smtClean="0"/>
              <a:t> </a:t>
            </a:r>
            <a:r>
              <a:rPr lang="de-DE" dirty="0" err="1" smtClean="0"/>
              <a:t>Sanitation</a:t>
            </a:r>
            <a:r>
              <a:rPr lang="de-DE" dirty="0" smtClean="0"/>
              <a:t>“</a:t>
            </a:r>
            <a:endParaRPr lang="en-US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648591" cy="68580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feld 4"/>
          <p:cNvSpPr txBox="1"/>
          <p:nvPr/>
        </p:nvSpPr>
        <p:spPr bwMode="auto">
          <a:xfrm>
            <a:off x="3412944" y="6453336"/>
            <a:ext cx="5731056" cy="49244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hlinkClick r:id="rId5"/>
              </a:rPr>
              <a:t>https://en.wikipedia.org/wiki/Wikipedia:WikiProject_Sanitation</a:t>
            </a:r>
            <a:endParaRPr lang="en-US" sz="160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MS PGothic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104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mprove content of all those </a:t>
            </a:r>
            <a:r>
              <a:rPr lang="en-US" dirty="0"/>
              <a:t>articles on </a:t>
            </a:r>
            <a:r>
              <a:rPr lang="en-US" dirty="0" smtClean="0"/>
              <a:t>Wikipedia which have something to do with sanitation</a:t>
            </a:r>
          </a:p>
          <a:p>
            <a:r>
              <a:rPr lang="en-US" dirty="0" smtClean="0"/>
              <a:t>Raise </a:t>
            </a:r>
            <a:r>
              <a:rPr lang="en-US" dirty="0"/>
              <a:t>awareness amongst the general public </a:t>
            </a:r>
            <a:r>
              <a:rPr lang="en-US" dirty="0" smtClean="0"/>
              <a:t>worldwide about </a:t>
            </a:r>
            <a:r>
              <a:rPr lang="en-US" dirty="0"/>
              <a:t>the sanitation </a:t>
            </a:r>
            <a:r>
              <a:rPr lang="en-US" dirty="0" smtClean="0"/>
              <a:t>crisis and possible solutions </a:t>
            </a:r>
          </a:p>
          <a:p>
            <a:r>
              <a:rPr lang="en-US" dirty="0"/>
              <a:t>A</a:t>
            </a:r>
            <a:r>
              <a:rPr lang="en-US" dirty="0" smtClean="0"/>
              <a:t>dd </a:t>
            </a:r>
            <a:r>
              <a:rPr lang="en-US" dirty="0"/>
              <a:t>links to sanitation issues </a:t>
            </a:r>
            <a:r>
              <a:rPr lang="en-US" dirty="0" smtClean="0"/>
              <a:t>to relevant articles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 </a:t>
            </a:r>
            <a:r>
              <a:rPr lang="en-US" dirty="0" smtClean="0"/>
              <a:t>the articles </a:t>
            </a:r>
            <a:r>
              <a:rPr lang="en-US" dirty="0"/>
              <a:t>on </a:t>
            </a:r>
            <a:r>
              <a:rPr lang="en-US" dirty="0" smtClean="0">
                <a:hlinkClick r:id="rId2" tooltip="Malnutrition"/>
              </a:rPr>
              <a:t>malnutrition</a:t>
            </a:r>
            <a:r>
              <a:rPr lang="en-US" dirty="0" smtClean="0"/>
              <a:t> and </a:t>
            </a:r>
            <a:r>
              <a:rPr lang="en-US" dirty="0" smtClean="0">
                <a:hlinkClick r:id="rId3"/>
              </a:rPr>
              <a:t>diarrhoea</a:t>
            </a:r>
            <a:r>
              <a:rPr lang="en-US" dirty="0" smtClean="0"/>
              <a:t> previously had no or little information on WASH</a:t>
            </a:r>
            <a:endParaRPr lang="en-US" dirty="0"/>
          </a:p>
          <a:p>
            <a:r>
              <a:rPr lang="en-US" dirty="0"/>
              <a:t>E</a:t>
            </a:r>
            <a:r>
              <a:rPr lang="en-US" dirty="0" smtClean="0"/>
              <a:t>nsure </a:t>
            </a:r>
            <a:r>
              <a:rPr lang="en-US" dirty="0"/>
              <a:t>that the lead paragraph of articles </a:t>
            </a:r>
            <a:r>
              <a:rPr lang="en-US" dirty="0" smtClean="0"/>
              <a:t>is </a:t>
            </a:r>
            <a:r>
              <a:rPr lang="en-US" dirty="0"/>
              <a:t>written in basic, clear English </a:t>
            </a:r>
            <a:endParaRPr lang="en-US" dirty="0" smtClean="0"/>
          </a:p>
          <a:p>
            <a:pPr lvl="1"/>
            <a:r>
              <a:rPr lang="en-US" dirty="0" smtClean="0"/>
              <a:t>Ensures better translation</a:t>
            </a:r>
            <a:r>
              <a:rPr lang="en-US" dirty="0"/>
              <a:t> </a:t>
            </a:r>
            <a:r>
              <a:rPr lang="en-US" dirty="0" smtClean="0"/>
              <a:t>(see </a:t>
            </a:r>
            <a:r>
              <a:rPr lang="en-US" dirty="0" err="1" smtClean="0">
                <a:hlinkClick r:id="rId4" tooltip="Wikipedia:WikiProject Medicine/Translation Task Force"/>
              </a:rPr>
              <a:t>WikiProject</a:t>
            </a:r>
            <a:r>
              <a:rPr lang="en-US" dirty="0" smtClean="0">
                <a:hlinkClick r:id="rId4" tooltip="Wikipedia:WikiProject Medicine/Translation Task Force"/>
              </a:rPr>
              <a:t> </a:t>
            </a:r>
            <a:r>
              <a:rPr lang="en-US" dirty="0">
                <a:hlinkClick r:id="rId4" tooltip="Wikipedia:WikiProject Medicine/Translation Task Force"/>
              </a:rPr>
              <a:t>Medicine Translation </a:t>
            </a:r>
            <a:r>
              <a:rPr lang="en-US" dirty="0" err="1" smtClean="0">
                <a:hlinkClick r:id="rId4" tooltip="Wikipedia:WikiProject Medicine/Translation Task Force"/>
              </a:rPr>
              <a:t>Taskfore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 smtClean="0"/>
              <a:t>Objectives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WikiProject</a:t>
            </a:r>
            <a:r>
              <a:rPr lang="de-DE" dirty="0" smtClean="0"/>
              <a:t> </a:t>
            </a:r>
            <a:r>
              <a:rPr lang="de-DE" dirty="0" err="1" smtClean="0"/>
              <a:t>Sanitation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9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1" r="117"/>
          <a:stretch/>
        </p:blipFill>
        <p:spPr>
          <a:xfrm>
            <a:off x="107504" y="836711"/>
            <a:ext cx="9036496" cy="4678139"/>
          </a:xfrm>
          <a:prstGeom prst="rect">
            <a:avLst/>
          </a:prstGeom>
        </p:spPr>
      </p:pic>
      <p:sp>
        <p:nvSpPr>
          <p:cNvPr id="9" name="Titel 1"/>
          <p:cNvSpPr txBox="1">
            <a:spLocks/>
          </p:cNvSpPr>
          <p:nvPr/>
        </p:nvSpPr>
        <p:spPr>
          <a:xfrm>
            <a:off x="1331640" y="194525"/>
            <a:ext cx="7509520" cy="43793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ＭＳ Ｐゴシック" pitchFamily="34" charset="-128"/>
                <a:cs typeface="MS PGothic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MS PGothic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F3F3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de-DE" sz="1800" kern="0" dirty="0" err="1" smtClean="0"/>
              <a:t>Popular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sanitation-related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pages</a:t>
            </a:r>
            <a:r>
              <a:rPr lang="de-DE" sz="1800" kern="0" dirty="0" smtClean="0"/>
              <a:t> (</a:t>
            </a:r>
            <a:r>
              <a:rPr lang="de-DE" sz="1800" kern="0" dirty="0" err="1" smtClean="0"/>
              <a:t>for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Oct</a:t>
            </a:r>
            <a:r>
              <a:rPr lang="de-DE" sz="1800" kern="0" dirty="0" smtClean="0"/>
              <a:t>. 2016)</a:t>
            </a:r>
            <a:endParaRPr lang="en-US" sz="1800" kern="0" dirty="0"/>
          </a:p>
        </p:txBody>
      </p:sp>
      <p:sp>
        <p:nvSpPr>
          <p:cNvPr id="7" name="Textfeld 6"/>
          <p:cNvSpPr txBox="1"/>
          <p:nvPr/>
        </p:nvSpPr>
        <p:spPr bwMode="auto">
          <a:xfrm>
            <a:off x="288892" y="5731222"/>
            <a:ext cx="8552267" cy="11541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These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are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the Top-20 out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of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a total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of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about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500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that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have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been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„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tagged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“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with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WikiProject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Sanitation</a:t>
            </a:r>
            <a:r>
              <a:rPr lang="de-DE" sz="1400" kern="0" dirty="0" smtClean="0">
                <a:latin typeface="+mj-lt"/>
                <a:ea typeface="MS PGothic" pitchFamily="34" charset="-128"/>
                <a:cs typeface="+mj-cs"/>
              </a:rPr>
              <a:t> so </a:t>
            </a:r>
            <a:r>
              <a:rPr lang="de-DE" sz="1400" kern="0" dirty="0" err="1" smtClean="0">
                <a:latin typeface="+mj-lt"/>
                <a:ea typeface="MS PGothic" pitchFamily="34" charset="-128"/>
                <a:cs typeface="+mj-cs"/>
              </a:rPr>
              <a:t>far</a:t>
            </a:r>
            <a:endParaRPr lang="de-DE" sz="1400" kern="0" dirty="0" smtClean="0">
              <a:latin typeface="+mj-lt"/>
              <a:ea typeface="MS PGothic" pitchFamily="34" charset="-128"/>
              <a:cs typeface="+mj-cs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How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to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add</a:t>
            </a:r>
            <a:r>
              <a:rPr lang="de-DE" sz="1200" kern="0" dirty="0">
                <a:latin typeface="+mj-lt"/>
                <a:ea typeface="MS PGothic" pitchFamily="34" charset="-128"/>
                <a:cs typeface="+mj-cs"/>
              </a:rPr>
              <a:t> a tag: </a:t>
            </a:r>
            <a:r>
              <a:rPr lang="de-DE" sz="1200" kern="0" dirty="0">
                <a:latin typeface="+mj-lt"/>
                <a:ea typeface="MS PGothic" pitchFamily="34" charset="-128"/>
                <a:cs typeface="+mj-cs"/>
                <a:hlinkClick r:id="rId4"/>
              </a:rPr>
              <a:t>https://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  <a:hlinkClick r:id="rId4"/>
              </a:rPr>
              <a:t>en.wikipedia.org/wiki/Wikipedia:WikiProject_Sanitation#How_to_tag_articles_and_connect_them_to_this_project</a:t>
            </a:r>
            <a:endParaRPr lang="de-DE" sz="1200" kern="0" dirty="0" smtClean="0">
              <a:latin typeface="+mj-lt"/>
              <a:ea typeface="MS PGothic" pitchFamily="34" charset="-128"/>
              <a:cs typeface="+mj-cs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Popular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pages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</a:rPr>
              <a:t> </a:t>
            </a:r>
            <a:r>
              <a:rPr lang="de-DE" sz="1200" kern="0" dirty="0" err="1" smtClean="0">
                <a:latin typeface="+mj-lt"/>
                <a:ea typeface="MS PGothic" pitchFamily="34" charset="-128"/>
                <a:cs typeface="+mj-cs"/>
              </a:rPr>
              <a:t>list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</a:rPr>
              <a:t>: </a:t>
            </a:r>
            <a:r>
              <a:rPr lang="de-DE" sz="1200" kern="0" dirty="0">
                <a:latin typeface="+mj-lt"/>
                <a:ea typeface="MS PGothic" pitchFamily="34" charset="-128"/>
                <a:cs typeface="+mj-cs"/>
                <a:hlinkClick r:id="rId5"/>
              </a:rPr>
              <a:t>https://</a:t>
            </a:r>
            <a:r>
              <a:rPr lang="de-DE" sz="1200" kern="0" dirty="0" smtClean="0">
                <a:latin typeface="+mj-lt"/>
                <a:ea typeface="MS PGothic" pitchFamily="34" charset="-128"/>
                <a:cs typeface="+mj-cs"/>
                <a:hlinkClick r:id="rId5"/>
              </a:rPr>
              <a:t>en.wikipedia.org/wiki/Wikipedia:WikiProject_Sanitation/Popular_pages</a:t>
            </a:r>
            <a:endParaRPr lang="de-DE" sz="1200" kern="0" dirty="0" smtClean="0">
              <a:latin typeface="+mj-lt"/>
              <a:ea typeface="MS PGothic" pitchFamily="34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175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hlinkClick r:id="rId2"/>
              </a:rPr>
              <a:t>Rule </a:t>
            </a:r>
            <a:r>
              <a:rPr lang="en-US" b="1" dirty="0">
                <a:hlinkClick r:id="rId2"/>
              </a:rPr>
              <a:t>1.</a:t>
            </a:r>
            <a:r>
              <a:rPr lang="en-US" dirty="0">
                <a:hlinkClick r:id="rId2"/>
              </a:rPr>
              <a:t> Register an account</a:t>
            </a:r>
            <a:endParaRPr lang="en-US" dirty="0"/>
          </a:p>
          <a:p>
            <a:r>
              <a:rPr lang="en-US" b="1" dirty="0" smtClean="0">
                <a:hlinkClick r:id="rId3"/>
              </a:rPr>
              <a:t>Rule </a:t>
            </a:r>
            <a:r>
              <a:rPr lang="en-US" b="1" dirty="0">
                <a:hlinkClick r:id="rId3"/>
              </a:rPr>
              <a:t>2.</a:t>
            </a:r>
            <a:r>
              <a:rPr lang="en-US" dirty="0">
                <a:hlinkClick r:id="rId3"/>
              </a:rPr>
              <a:t> Learn the five pillars</a:t>
            </a:r>
            <a:endParaRPr lang="en-US" dirty="0"/>
          </a:p>
          <a:p>
            <a:r>
              <a:rPr lang="en-US" b="1" dirty="0" smtClean="0">
                <a:hlinkClick r:id="rId4"/>
              </a:rPr>
              <a:t>Rule </a:t>
            </a:r>
            <a:r>
              <a:rPr lang="en-US" b="1" dirty="0">
                <a:hlinkClick r:id="rId4"/>
              </a:rPr>
              <a:t>3.</a:t>
            </a:r>
            <a:r>
              <a:rPr lang="en-US" dirty="0">
                <a:hlinkClick r:id="rId4"/>
              </a:rPr>
              <a:t> Be bold, but not reckless</a:t>
            </a:r>
            <a:endParaRPr lang="en-US" dirty="0"/>
          </a:p>
          <a:p>
            <a:r>
              <a:rPr lang="en-US" b="1" dirty="0" smtClean="0">
                <a:hlinkClick r:id="rId5"/>
              </a:rPr>
              <a:t>Rule </a:t>
            </a:r>
            <a:r>
              <a:rPr lang="en-US" b="1" dirty="0">
                <a:hlinkClick r:id="rId5"/>
              </a:rPr>
              <a:t>4.</a:t>
            </a:r>
            <a:r>
              <a:rPr lang="en-US" dirty="0">
                <a:hlinkClick r:id="rId5"/>
              </a:rPr>
              <a:t> Know your audience</a:t>
            </a:r>
            <a:endParaRPr lang="en-US" dirty="0"/>
          </a:p>
          <a:p>
            <a:r>
              <a:rPr lang="en-US" b="1" dirty="0" smtClean="0">
                <a:hlinkClick r:id="rId6"/>
              </a:rPr>
              <a:t>Rule </a:t>
            </a:r>
            <a:r>
              <a:rPr lang="en-US" b="1" dirty="0">
                <a:hlinkClick r:id="rId6"/>
              </a:rPr>
              <a:t>5.</a:t>
            </a:r>
            <a:r>
              <a:rPr lang="en-US" dirty="0">
                <a:hlinkClick r:id="rId6"/>
              </a:rPr>
              <a:t> Do not infringe copyright</a:t>
            </a:r>
            <a:endParaRPr lang="en-US" dirty="0"/>
          </a:p>
          <a:p>
            <a:r>
              <a:rPr lang="en-US" b="1" dirty="0" smtClean="0">
                <a:hlinkClick r:id="rId7"/>
              </a:rPr>
              <a:t>Rule </a:t>
            </a:r>
            <a:r>
              <a:rPr lang="en-US" b="1" dirty="0">
                <a:hlinkClick r:id="rId7"/>
              </a:rPr>
              <a:t>6.</a:t>
            </a:r>
            <a:r>
              <a:rPr lang="en-US" dirty="0">
                <a:hlinkClick r:id="rId7"/>
              </a:rPr>
              <a:t> Cite, cite, cite</a:t>
            </a:r>
            <a:endParaRPr lang="en-US" dirty="0"/>
          </a:p>
          <a:p>
            <a:r>
              <a:rPr lang="en-US" b="1" dirty="0" smtClean="0">
                <a:hlinkClick r:id="rId8"/>
              </a:rPr>
              <a:t>Rule </a:t>
            </a:r>
            <a:r>
              <a:rPr lang="en-US" b="1" dirty="0">
                <a:hlinkClick r:id="rId8"/>
              </a:rPr>
              <a:t>7.</a:t>
            </a:r>
            <a:r>
              <a:rPr lang="en-US" dirty="0">
                <a:hlinkClick r:id="rId8"/>
              </a:rPr>
              <a:t> Avoid shameless self-promotion</a:t>
            </a:r>
            <a:endParaRPr lang="en-US" dirty="0"/>
          </a:p>
          <a:p>
            <a:r>
              <a:rPr lang="en-US" b="1" dirty="0" smtClean="0">
                <a:hlinkClick r:id="rId9"/>
              </a:rPr>
              <a:t>Rule </a:t>
            </a:r>
            <a:r>
              <a:rPr lang="en-US" b="1" dirty="0">
                <a:hlinkClick r:id="rId9"/>
              </a:rPr>
              <a:t>8.</a:t>
            </a:r>
            <a:r>
              <a:rPr lang="en-US" dirty="0">
                <a:hlinkClick r:id="rId9"/>
              </a:rPr>
              <a:t> Share your expertise, but don't argue from authority</a:t>
            </a:r>
            <a:endParaRPr lang="en-US" dirty="0"/>
          </a:p>
          <a:p>
            <a:r>
              <a:rPr lang="en-US" b="1" dirty="0" smtClean="0">
                <a:hlinkClick r:id="rId10"/>
              </a:rPr>
              <a:t>Rule </a:t>
            </a:r>
            <a:r>
              <a:rPr lang="en-US" b="1" dirty="0">
                <a:hlinkClick r:id="rId10"/>
              </a:rPr>
              <a:t>9.</a:t>
            </a:r>
            <a:r>
              <a:rPr lang="en-US" dirty="0">
                <a:hlinkClick r:id="rId10"/>
              </a:rPr>
              <a:t> Write neutrally and with due weight</a:t>
            </a:r>
            <a:endParaRPr lang="en-US" dirty="0"/>
          </a:p>
          <a:p>
            <a:r>
              <a:rPr lang="en-US" b="1" dirty="0" smtClean="0">
                <a:hlinkClick r:id="rId11"/>
              </a:rPr>
              <a:t>Rule </a:t>
            </a:r>
            <a:r>
              <a:rPr lang="en-US" b="1" dirty="0">
                <a:hlinkClick r:id="rId11"/>
              </a:rPr>
              <a:t>10.</a:t>
            </a:r>
            <a:r>
              <a:rPr lang="en-US" dirty="0">
                <a:hlinkClick r:id="rId11"/>
              </a:rPr>
              <a:t> Ask for </a:t>
            </a:r>
            <a:r>
              <a:rPr lang="en-US" dirty="0" smtClean="0">
                <a:hlinkClick r:id="rId11"/>
              </a:rPr>
              <a:t>help</a:t>
            </a:r>
            <a:endParaRPr lang="en-US" dirty="0" smtClean="0"/>
          </a:p>
          <a:p>
            <a:endParaRPr lang="de-DE" dirty="0"/>
          </a:p>
          <a:p>
            <a:r>
              <a:rPr lang="en-US" sz="1600" dirty="0" smtClean="0"/>
              <a:t>More information: </a:t>
            </a:r>
            <a:r>
              <a:rPr lang="en-US" sz="1600" dirty="0" smtClean="0">
                <a:hlinkClick r:id="rId12"/>
              </a:rPr>
              <a:t>https</a:t>
            </a:r>
            <a:r>
              <a:rPr lang="en-US" sz="1600" dirty="0">
                <a:hlinkClick r:id="rId12"/>
              </a:rPr>
              <a:t>://</a:t>
            </a:r>
            <a:r>
              <a:rPr lang="en-US" sz="1600" dirty="0" smtClean="0">
                <a:hlinkClick r:id="rId12"/>
              </a:rPr>
              <a:t>en.wikipedia.org/wiki/Wikipedia:Ten_Simple_Rules_for_Editing_Wikipedia</a:t>
            </a:r>
            <a:endParaRPr lang="en-US" sz="16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 smtClean="0"/>
              <a:t>Ten</a:t>
            </a:r>
            <a:r>
              <a:rPr lang="de-DE" dirty="0" smtClean="0"/>
              <a:t> simple </a:t>
            </a:r>
            <a:r>
              <a:rPr lang="de-DE" dirty="0" err="1" smtClean="0"/>
              <a:t>rules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editing</a:t>
            </a:r>
            <a:r>
              <a:rPr lang="de-DE" dirty="0" smtClean="0"/>
              <a:t> Wikipedia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Wikipedia is an encyclopedia</a:t>
            </a:r>
          </a:p>
          <a:p>
            <a:r>
              <a:rPr lang="en-US" dirty="0"/>
              <a:t>Wikipedia is written from a neutral point of view</a:t>
            </a:r>
          </a:p>
          <a:p>
            <a:r>
              <a:rPr lang="en-US" dirty="0"/>
              <a:t>Wikipedia is free content that anyone can use, edit, and distribute</a:t>
            </a:r>
          </a:p>
          <a:p>
            <a:r>
              <a:rPr lang="en-US" dirty="0"/>
              <a:t>Editors should treat each other with respect and civility</a:t>
            </a:r>
          </a:p>
          <a:p>
            <a:r>
              <a:rPr lang="en-US" dirty="0"/>
              <a:t>Wikipedia has no firm rules but policies and </a:t>
            </a:r>
            <a:r>
              <a:rPr lang="en-US" dirty="0" smtClean="0"/>
              <a:t>guidelines</a:t>
            </a:r>
          </a:p>
          <a:p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Source and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information</a:t>
            </a:r>
            <a:r>
              <a:rPr lang="de-DE" dirty="0" smtClean="0"/>
              <a:t>:</a:t>
            </a:r>
            <a:endParaRPr lang="de-DE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en.wikipedia.org/wiki/Wikipedia:Five_pillars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The 5 </a:t>
            </a:r>
            <a:r>
              <a:rPr lang="de-DE" dirty="0" err="1" smtClean="0"/>
              <a:t>pillars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Wikipedia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1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Another</a:t>
            </a:r>
            <a:r>
              <a:rPr lang="de-DE" dirty="0" smtClean="0"/>
              <a:t> separate Wiki (like </a:t>
            </a:r>
            <a:r>
              <a:rPr lang="de-DE" dirty="0" err="1" smtClean="0"/>
              <a:t>Appropedia</a:t>
            </a:r>
            <a:r>
              <a:rPr lang="de-DE" dirty="0" smtClean="0"/>
              <a:t>, </a:t>
            </a:r>
            <a:r>
              <a:rPr lang="de-DE" dirty="0" err="1" smtClean="0"/>
              <a:t>Akvopedia</a:t>
            </a:r>
            <a:r>
              <a:rPr lang="de-DE" dirty="0" smtClean="0"/>
              <a:t>, </a:t>
            </a:r>
            <a:r>
              <a:rPr lang="de-DE" dirty="0" err="1" smtClean="0"/>
              <a:t>Energypedia</a:t>
            </a:r>
            <a:r>
              <a:rPr lang="de-DE" dirty="0" smtClean="0"/>
              <a:t>, IWA </a:t>
            </a:r>
            <a:r>
              <a:rPr lang="de-DE" dirty="0" err="1" smtClean="0"/>
              <a:t>Water</a:t>
            </a:r>
            <a:r>
              <a:rPr lang="de-DE" dirty="0" smtClean="0"/>
              <a:t> Wiki) –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the </a:t>
            </a:r>
            <a:r>
              <a:rPr lang="de-DE" dirty="0" err="1" smtClean="0"/>
              <a:t>main</a:t>
            </a:r>
            <a:r>
              <a:rPr lang="de-DE" dirty="0" smtClean="0"/>
              <a:t> Wikipedia</a:t>
            </a:r>
          </a:p>
          <a:p>
            <a:r>
              <a:rPr lang="de-DE" dirty="0" smtClean="0"/>
              <a:t>A </a:t>
            </a:r>
            <a:r>
              <a:rPr lang="de-DE" dirty="0" err="1" smtClean="0"/>
              <a:t>place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famous</a:t>
            </a:r>
            <a:r>
              <a:rPr lang="de-DE" dirty="0" smtClean="0"/>
              <a:t> (</a:t>
            </a:r>
            <a:r>
              <a:rPr lang="de-DE" b="1" dirty="0" err="1" smtClean="0"/>
              <a:t>authorship</a:t>
            </a:r>
            <a:r>
              <a:rPr lang="de-DE" b="1" dirty="0" smtClean="0"/>
              <a:t> </a:t>
            </a:r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tracked</a:t>
            </a:r>
            <a:r>
              <a:rPr lang="de-DE" dirty="0" smtClean="0"/>
              <a:t> but not </a:t>
            </a:r>
            <a:r>
              <a:rPr lang="de-DE" dirty="0" err="1" smtClean="0"/>
              <a:t>advertised</a:t>
            </a:r>
            <a:r>
              <a:rPr lang="de-DE" dirty="0" smtClean="0"/>
              <a:t>)</a:t>
            </a:r>
          </a:p>
          <a:p>
            <a:r>
              <a:rPr lang="de-DE" dirty="0" smtClean="0"/>
              <a:t>A </a:t>
            </a:r>
            <a:r>
              <a:rPr lang="de-DE" dirty="0" err="1" smtClean="0"/>
              <a:t>place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earn</a:t>
            </a:r>
            <a:r>
              <a:rPr lang="de-DE" dirty="0" smtClean="0"/>
              <a:t> </a:t>
            </a:r>
            <a:r>
              <a:rPr lang="de-DE" dirty="0" err="1" smtClean="0"/>
              <a:t>money</a:t>
            </a:r>
            <a:r>
              <a:rPr lang="de-DE" dirty="0" smtClean="0"/>
              <a:t> (</a:t>
            </a:r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volunteer</a:t>
            </a:r>
            <a:r>
              <a:rPr lang="de-DE" dirty="0" smtClean="0"/>
              <a:t> </a:t>
            </a:r>
            <a:r>
              <a:rPr lang="de-DE" dirty="0" err="1" smtClean="0"/>
              <a:t>based</a:t>
            </a:r>
            <a:r>
              <a:rPr lang="de-DE" dirty="0" smtClean="0"/>
              <a:t> </a:t>
            </a:r>
            <a:r>
              <a:rPr lang="de-DE" dirty="0" err="1" smtClean="0"/>
              <a:t>although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r>
              <a:rPr lang="de-DE" dirty="0" smtClean="0"/>
              <a:t> </a:t>
            </a:r>
            <a:r>
              <a:rPr lang="de-DE" dirty="0" err="1" smtClean="0"/>
              <a:t>during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time)</a:t>
            </a:r>
          </a:p>
          <a:p>
            <a:r>
              <a:rPr lang="de-DE" dirty="0" smtClean="0"/>
              <a:t>A </a:t>
            </a:r>
            <a:r>
              <a:rPr lang="de-DE" dirty="0" err="1" smtClean="0"/>
              <a:t>place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protect</a:t>
            </a:r>
            <a:r>
              <a:rPr lang="de-DE" dirty="0" smtClean="0"/>
              <a:t> </a:t>
            </a:r>
            <a:r>
              <a:rPr lang="de-DE" dirty="0" err="1" smtClean="0"/>
              <a:t>one‘s</a:t>
            </a:r>
            <a:r>
              <a:rPr lang="de-DE" dirty="0" smtClean="0"/>
              <a:t> IP (all </a:t>
            </a:r>
            <a:r>
              <a:rPr lang="de-DE" dirty="0" err="1" smtClean="0"/>
              <a:t>content</a:t>
            </a:r>
            <a:r>
              <a:rPr lang="de-DE" dirty="0" smtClean="0"/>
              <a:t>, </a:t>
            </a:r>
            <a:r>
              <a:rPr lang="de-DE" dirty="0" err="1" smtClean="0"/>
              <a:t>including</a:t>
            </a:r>
            <a:r>
              <a:rPr lang="de-DE" dirty="0" smtClean="0"/>
              <a:t> </a:t>
            </a:r>
            <a:r>
              <a:rPr lang="de-DE" dirty="0" err="1" smtClean="0"/>
              <a:t>images</a:t>
            </a:r>
            <a:r>
              <a:rPr lang="de-DE" dirty="0" smtClean="0"/>
              <a:t>,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b="1" dirty="0" smtClean="0"/>
              <a:t>open </a:t>
            </a:r>
            <a:r>
              <a:rPr lang="de-DE" b="1" dirty="0" err="1" smtClean="0"/>
              <a:t>access</a:t>
            </a:r>
            <a:r>
              <a:rPr lang="de-DE" b="1" dirty="0" smtClean="0"/>
              <a:t>, CC BY SA </a:t>
            </a:r>
            <a:r>
              <a:rPr lang="de-DE" b="1" dirty="0" err="1" smtClean="0"/>
              <a:t>licence</a:t>
            </a:r>
            <a:r>
              <a:rPr lang="de-DE" dirty="0" smtClean="0"/>
              <a:t>)</a:t>
            </a:r>
          </a:p>
          <a:p>
            <a:r>
              <a:rPr lang="de-DE" dirty="0" smtClean="0"/>
              <a:t>A </a:t>
            </a:r>
            <a:r>
              <a:rPr lang="de-DE" dirty="0" err="1" smtClean="0"/>
              <a:t>place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advertise</a:t>
            </a:r>
            <a:r>
              <a:rPr lang="de-DE" dirty="0" smtClean="0"/>
              <a:t>, </a:t>
            </a:r>
            <a:r>
              <a:rPr lang="de-DE" dirty="0" err="1" smtClean="0"/>
              <a:t>lobby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push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hobby</a:t>
            </a:r>
            <a:r>
              <a:rPr lang="de-DE" dirty="0" smtClean="0"/>
              <a:t> </a:t>
            </a:r>
            <a:r>
              <a:rPr lang="de-DE" dirty="0" err="1" smtClean="0"/>
              <a:t>horse</a:t>
            </a:r>
            <a:r>
              <a:rPr lang="de-DE" dirty="0" smtClean="0"/>
              <a:t> (</a:t>
            </a:r>
            <a:r>
              <a:rPr lang="de-DE" dirty="0" err="1" smtClean="0"/>
              <a:t>objectivity</a:t>
            </a:r>
            <a:r>
              <a:rPr lang="de-DE" dirty="0" smtClean="0"/>
              <a:t> and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Wikipedia </a:t>
            </a:r>
            <a:r>
              <a:rPr lang="de-DE" u="sng" dirty="0" smtClean="0">
                <a:solidFill>
                  <a:srgbClr val="FF0000"/>
                </a:solidFill>
              </a:rPr>
              <a:t>not</a:t>
            </a:r>
            <a:r>
              <a:rPr lang="de-DE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4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Wikipedia is heavily referenced, more heavily than journal articles or </a:t>
            </a:r>
            <a:r>
              <a:rPr lang="en-US" dirty="0" smtClean="0"/>
              <a:t>textbooks! </a:t>
            </a:r>
            <a:endParaRPr lang="en-US" dirty="0" smtClean="0"/>
          </a:p>
          <a:p>
            <a:r>
              <a:rPr lang="en-US" dirty="0" smtClean="0"/>
              <a:t>This is required as we </a:t>
            </a:r>
            <a:r>
              <a:rPr lang="en-US" dirty="0" smtClean="0"/>
              <a:t>do </a:t>
            </a:r>
            <a:r>
              <a:rPr lang="en-US" dirty="0" smtClean="0"/>
              <a:t>not verify that our authors are experts (even though much of the time they are). </a:t>
            </a:r>
          </a:p>
          <a:p>
            <a:r>
              <a:rPr lang="en-US" dirty="0" smtClean="0"/>
              <a:t>We require our text to stand entirely on the references provided.</a:t>
            </a:r>
          </a:p>
          <a:p>
            <a:endParaRPr lang="de-DE" dirty="0"/>
          </a:p>
          <a:p>
            <a:pPr>
              <a:buFont typeface="Wingdings"/>
              <a:buChar char="à"/>
            </a:pPr>
            <a:r>
              <a:rPr lang="de-DE" sz="1800" i="1" dirty="0" err="1" smtClean="0"/>
              <a:t>Have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you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ever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noticed</a:t>
            </a:r>
            <a:r>
              <a:rPr lang="de-DE" sz="1800" i="1" dirty="0" smtClean="0"/>
              <a:t> the </a:t>
            </a:r>
            <a:r>
              <a:rPr lang="de-DE" sz="1800" i="1" dirty="0" err="1" smtClean="0"/>
              <a:t>little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numbers</a:t>
            </a:r>
            <a:r>
              <a:rPr lang="de-DE" sz="1800" i="1" dirty="0" smtClean="0"/>
              <a:t> at the end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sentences</a:t>
            </a:r>
            <a:r>
              <a:rPr lang="de-DE" sz="1800" i="1" dirty="0" smtClean="0"/>
              <a:t> in Wikipedia and the </a:t>
            </a:r>
            <a:r>
              <a:rPr lang="de-DE" sz="1800" i="1" dirty="0" err="1" smtClean="0"/>
              <a:t>reference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list</a:t>
            </a:r>
            <a:r>
              <a:rPr lang="de-DE" sz="1800" i="1" dirty="0" smtClean="0"/>
              <a:t> at the </a:t>
            </a:r>
            <a:r>
              <a:rPr lang="de-DE" sz="1800" i="1" dirty="0" err="1" smtClean="0"/>
              <a:t>bottom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the </a:t>
            </a:r>
            <a:r>
              <a:rPr lang="de-DE" sz="1800" i="1" dirty="0" err="1" smtClean="0"/>
              <a:t>article</a:t>
            </a:r>
            <a:r>
              <a:rPr lang="de-DE" sz="1800" i="1" dirty="0" smtClean="0"/>
              <a:t>? I </a:t>
            </a:r>
            <a:r>
              <a:rPr lang="de-DE" sz="1800" i="1" dirty="0" err="1" smtClean="0"/>
              <a:t>didn‘t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used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to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take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any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notice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those</a:t>
            </a:r>
            <a:r>
              <a:rPr lang="de-DE" sz="1800" i="1" dirty="0" smtClean="0"/>
              <a:t> but </a:t>
            </a:r>
            <a:r>
              <a:rPr lang="de-DE" sz="1800" i="1" dirty="0" err="1" smtClean="0"/>
              <a:t>now</a:t>
            </a:r>
            <a:r>
              <a:rPr lang="de-DE" sz="1800" i="1" dirty="0" smtClean="0"/>
              <a:t> I do</a:t>
            </a:r>
            <a:r>
              <a:rPr lang="de-DE" sz="1800" i="1" dirty="0" smtClean="0"/>
              <a:t>!</a:t>
            </a:r>
          </a:p>
          <a:p>
            <a:pPr>
              <a:buFont typeface="Wingdings"/>
              <a:buChar char="à"/>
            </a:pPr>
            <a:r>
              <a:rPr lang="de-DE" sz="1800" i="1" dirty="0" err="1" smtClean="0"/>
              <a:t>Example</a:t>
            </a:r>
            <a:r>
              <a:rPr lang="de-DE" sz="1800" i="1" dirty="0" smtClean="0"/>
              <a:t>:</a:t>
            </a:r>
            <a:endParaRPr lang="en-US" sz="1800" i="1" dirty="0" smtClean="0"/>
          </a:p>
          <a:p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mtClean="0"/>
              <a:t>Quality control (1 of 3)</a:t>
            </a:r>
            <a:endParaRPr lang="en-US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229200"/>
            <a:ext cx="7077075" cy="1095375"/>
          </a:xfrm>
          <a:prstGeom prst="rect">
            <a:avLst/>
          </a:prstGeom>
          <a:solidFill>
            <a:schemeClr val="bg1">
              <a:lumMod val="75000"/>
              <a:alpha val="58000"/>
            </a:schemeClr>
          </a:solidFill>
        </p:spPr>
      </p:pic>
      <p:grpSp>
        <p:nvGrpSpPr>
          <p:cNvPr id="7" name="Gruppieren 6"/>
          <p:cNvGrpSpPr/>
          <p:nvPr/>
        </p:nvGrpSpPr>
        <p:grpSpPr>
          <a:xfrm>
            <a:off x="2123728" y="5373216"/>
            <a:ext cx="4392488" cy="951359"/>
            <a:chOff x="2123728" y="5373216"/>
            <a:chExt cx="4392488" cy="951359"/>
          </a:xfrm>
        </p:grpSpPr>
        <p:sp>
          <p:nvSpPr>
            <p:cNvPr id="5" name="Ellipse 4"/>
            <p:cNvSpPr/>
            <p:nvPr/>
          </p:nvSpPr>
          <p:spPr bwMode="auto">
            <a:xfrm>
              <a:off x="6012160" y="5373216"/>
              <a:ext cx="504056" cy="403671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6" name="Ellipse 5"/>
            <p:cNvSpPr/>
            <p:nvPr/>
          </p:nvSpPr>
          <p:spPr bwMode="auto">
            <a:xfrm>
              <a:off x="2123728" y="5920904"/>
              <a:ext cx="504056" cy="403671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536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0" rIns="9144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200" b="1" i="0" u="none" strike="noStrike" kern="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MS PGothic" pitchFamily="34" charset="-128"/>
            <a:cs typeface="+mj-cs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1389</Words>
  <Application>Microsoft Office PowerPoint</Application>
  <PresentationFormat>Bildschirmpräsentation (4:3)</PresentationFormat>
  <Paragraphs>181</Paragraphs>
  <Slides>29</Slides>
  <Notes>14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0" baseType="lpstr">
      <vt:lpstr>Blank Presentation</vt:lpstr>
      <vt:lpstr>Dr. Elisabeth von Muench  Community manager of  www.forum.susana.org Consultant for SEI elisabeth.muench@ostella.de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Reference, Reference, Reference …If only the rest of the world worked like Wikipedia!?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Appendix</vt:lpstr>
      <vt:lpstr>PowerPoint-Präsentation</vt:lpstr>
      <vt:lpstr>PowerPoint-Präsentation</vt:lpstr>
      <vt:lpstr>You can also edit</vt:lpstr>
      <vt:lpstr>PowerPoint-Präsentation</vt:lpstr>
      <vt:lpstr>PowerPoint-Präsentation</vt:lpstr>
      <vt:lpstr>Wikipedia generally</vt:lpstr>
      <vt:lpstr>Why do people edit Wikipedia?</vt:lpstr>
      <vt:lpstr>Sources (for medical articles)</vt:lpstr>
      <vt:lpstr>No copying and pasting</vt:lpstr>
      <vt:lpstr>Manual of Style: https://en.wikipedia.org/wiki/Wikipedia:Manual_of_Style_(Sanitation)</vt:lpstr>
      <vt:lpstr>PowerPoint-Präsentation</vt:lpstr>
      <vt:lpstr>PowerPoint-Präsentation</vt:lpstr>
    </vt:vector>
  </TitlesOfParts>
  <Company>GIZ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Guettner, Friederike GIZ</dc:creator>
  <cp:lastModifiedBy>Elli</cp:lastModifiedBy>
  <cp:revision>68</cp:revision>
  <dcterms:created xsi:type="dcterms:W3CDTF">2014-07-24T13:58:43Z</dcterms:created>
  <dcterms:modified xsi:type="dcterms:W3CDTF">2016-11-23T21:15:26Z</dcterms:modified>
</cp:coreProperties>
</file>