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87" r:id="rId2"/>
  </p:sldMasterIdLst>
  <p:notesMasterIdLst>
    <p:notesMasterId r:id="rId10"/>
  </p:notesMasterIdLst>
  <p:sldIdLst>
    <p:sldId id="449" r:id="rId3"/>
    <p:sldId id="450" r:id="rId4"/>
    <p:sldId id="451" r:id="rId5"/>
    <p:sldId id="452" r:id="rId6"/>
    <p:sldId id="453" r:id="rId7"/>
    <p:sldId id="454" r:id="rId8"/>
    <p:sldId id="455" r:id="rId9"/>
  </p:sldIdLst>
  <p:sldSz cx="9144000" cy="6858000" type="screen4x3"/>
  <p:notesSz cx="67818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ettner, Friederike GIZ" initials="GFG" lastIdx="7" clrIdx="0"/>
  <p:cmAuthor id="1" name="Huber, Magdalena GIZ" initials="HMG" lastIdx="4" clrIdx="1">
    <p:extLst>
      <p:ext uri="{19B8F6BF-5375-455C-9EA6-DF929625EA0E}">
        <p15:presenceInfo xmlns:p15="http://schemas.microsoft.com/office/powerpoint/2012/main" userId="S-1-5-21-3211005450-2565063988-1429816208-1608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2B716-D55C-4C1A-8ABB-84FA7DD271DA}" type="datetimeFigureOut">
              <a:rPr lang="en-GB" smtClean="0"/>
              <a:t>16/12/2019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7863" y="4711700"/>
            <a:ext cx="5426075" cy="4462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175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857A7-6DD6-46A8-8E3C-BD4094740B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40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59629FF-3792-4C11-B95A-EB2579D55184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6</a:t>
            </a:fld>
            <a:endParaRPr lang="de-DE" altLang="en-US">
              <a:solidFill>
                <a:prstClr val="black"/>
              </a:solidFill>
            </a:endParaRPr>
          </a:p>
        </p:txBody>
      </p:sp>
      <p:sp>
        <p:nvSpPr>
          <p:cNvPr id="178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900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5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760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815247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3394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965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266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663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562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215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196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899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7"/>
          <p:cNvGrpSpPr>
            <a:grpSpLocks/>
          </p:cNvGrpSpPr>
          <p:nvPr userDrawn="1"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7" name="Picture 75" descr="ppt_title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000364" y="3214686"/>
            <a:ext cx="5357850" cy="914400"/>
          </a:xfrm>
        </p:spPr>
        <p:txBody>
          <a:bodyPr anchor="ctr"/>
          <a:lstStyle>
            <a:lvl1pPr>
              <a:buNone/>
              <a:defRPr/>
            </a:lvl1pPr>
            <a:lvl5pPr marL="228600" indent="-228600" algn="l">
              <a:buNone/>
              <a:defRPr sz="2400" b="1" baseline="0">
                <a:latin typeface="+mj-lt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3000364" y="4572008"/>
            <a:ext cx="5736700" cy="2143140"/>
          </a:xfrm>
        </p:spPr>
        <p:txBody>
          <a:bodyPr/>
          <a:lstStyle>
            <a:lvl1pPr algn="r"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sz="quarter" idx="12"/>
          </p:nvPr>
        </p:nvSpPr>
        <p:spPr>
          <a:xfrm>
            <a:off x="377176" y="5214950"/>
            <a:ext cx="2194560" cy="571514"/>
          </a:xfrm>
        </p:spPr>
        <p:txBody>
          <a:bodyPr/>
          <a:lstStyle>
            <a:lvl1pPr marL="0" indent="0" algn="ctr">
              <a:buNone/>
              <a:defRPr sz="2000" b="1" u="sng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74733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15274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10987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683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9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048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30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223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22438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22610"/>
            <a:ext cx="8295258" cy="850206"/>
          </a:xfrm>
        </p:spPr>
        <p:txBody>
          <a:bodyPr/>
          <a:lstStyle>
            <a:lvl1pPr>
              <a:defRPr b="1"/>
            </a:lvl1pPr>
          </a:lstStyle>
          <a:p>
            <a:r>
              <a:rPr lang="fr-CH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5"/>
            <a:ext cx="8284914" cy="4351759"/>
          </a:xfrm>
        </p:spPr>
        <p:txBody>
          <a:bodyPr/>
          <a:lstStyle>
            <a:lvl1pPr>
              <a:buFont typeface="Arial"/>
              <a:buChar char="•"/>
              <a:defRPr sz="2000"/>
            </a:lvl1pPr>
            <a:lvl2pPr>
              <a:buFont typeface="Arial"/>
              <a:buChar char="•"/>
              <a:defRPr sz="1800"/>
            </a:lvl2pPr>
            <a:lvl3pPr marL="1257300" indent="-342900">
              <a:buFont typeface="Arial"/>
              <a:buChar char="•"/>
              <a:defRPr/>
            </a:lvl3pPr>
          </a:lstStyle>
          <a:p>
            <a:pPr lvl="0"/>
            <a:r>
              <a:rPr lang="fr-CH" dirty="0" smtClean="0"/>
              <a:t>Click to edit Master text styles</a:t>
            </a:r>
          </a:p>
          <a:p>
            <a:pPr lvl="1"/>
            <a:r>
              <a:rPr lang="fr-CH" dirty="0" smtClean="0"/>
              <a:t>Second level</a:t>
            </a:r>
          </a:p>
          <a:p>
            <a:pPr lvl="2"/>
            <a:r>
              <a:rPr lang="fr-CH" dirty="0" smtClean="0"/>
              <a:t>Third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187450" y="116632"/>
            <a:ext cx="6624638" cy="575518"/>
          </a:xfrm>
        </p:spPr>
        <p:txBody>
          <a:bodyPr anchor="ctr"/>
          <a:lstStyle>
            <a:lvl1pPr algn="ctr">
              <a:spcAft>
                <a:spcPts val="0"/>
              </a:spcAft>
              <a:defRPr sz="2400" b="1"/>
            </a:lvl1pPr>
            <a:lvl2pPr algn="ctr">
              <a:defRPr sz="2400"/>
            </a:lvl2pPr>
            <a:lvl3pPr algn="ctr">
              <a:defRPr sz="2400"/>
            </a:lvl3pPr>
            <a:lvl4pPr algn="ctr">
              <a:defRPr sz="2400"/>
            </a:lvl4pPr>
            <a:lvl5pPr algn="ctr">
              <a:defRPr sz="2400"/>
            </a:lvl5pPr>
          </a:lstStyle>
          <a:p>
            <a:pPr lvl="0"/>
            <a:r>
              <a:rPr lang="fr-CH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7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microsoft.com/office/2007/relationships/hdphoto" Target="../media/hdphoto1.wdp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39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57" r:id="rId8"/>
    <p:sldLayoutId id="2147483661" r:id="rId9"/>
    <p:sldLayoutId id="2147483674" r:id="rId10"/>
    <p:sldLayoutId id="2147483675" r:id="rId11"/>
    <p:sldLayoutId id="2147483676" r:id="rId12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20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 bwMode="auto">
          <a:xfrm>
            <a:off x="1570038" y="1557338"/>
            <a:ext cx="598011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bIns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b="1" kern="0" dirty="0">
                <a:solidFill>
                  <a:prstClr val="black"/>
                </a:solidFill>
              </a:rPr>
              <a:t>6. The 5 key messages of SuSanA</a:t>
            </a:r>
          </a:p>
        </p:txBody>
      </p:sp>
    </p:spTree>
    <p:extLst>
      <p:ext uri="{BB962C8B-B14F-4D97-AF65-F5344CB8AC3E}">
        <p14:creationId xmlns:p14="http://schemas.microsoft.com/office/powerpoint/2010/main" val="82693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AutoNum type="arabicParenBoth"/>
            </a:pPr>
            <a:r>
              <a:rPr lang="en-US" altLang="en-US" smtClean="0"/>
              <a:t>We need capacity development along the entire sanitation chain and apply a “sanitation systems approach”</a:t>
            </a:r>
          </a:p>
          <a:p>
            <a:pPr marL="457200" indent="-457200">
              <a:buFont typeface="Arial" pitchFamily="34" charset="0"/>
              <a:buAutoNum type="arabicParenBoth"/>
            </a:pPr>
            <a:r>
              <a:rPr lang="en-GB" altLang="en-US" smtClean="0"/>
              <a:t>Capitalise</a:t>
            </a:r>
            <a:r>
              <a:rPr lang="en-US" altLang="en-US" smtClean="0"/>
              <a:t> on the economic benefits of sanitation!</a:t>
            </a:r>
          </a:p>
          <a:p>
            <a:pPr marL="457200" indent="-457200">
              <a:buFont typeface="Arial" pitchFamily="34" charset="0"/>
              <a:buAutoNum type="arabicParenBoth"/>
            </a:pPr>
            <a:r>
              <a:rPr lang="en-US" altLang="en-US" smtClean="0"/>
              <a:t>A breakthrough in communication is needed</a:t>
            </a:r>
          </a:p>
          <a:p>
            <a:pPr marL="457200" indent="-457200">
              <a:buFont typeface="Arial" pitchFamily="34" charset="0"/>
              <a:buAutoNum type="arabicParenBoth"/>
            </a:pPr>
            <a:r>
              <a:rPr lang="en-US" altLang="en-US" smtClean="0"/>
              <a:t>Stakeholder participation in all elements along the chain</a:t>
            </a:r>
          </a:p>
          <a:p>
            <a:pPr marL="457200" indent="-457200">
              <a:buFont typeface="Arial" pitchFamily="34" charset="0"/>
              <a:buAutoNum type="arabicParenBoth"/>
            </a:pPr>
            <a:r>
              <a:rPr lang="en-GB" altLang="en-US" smtClean="0"/>
              <a:t>All parts of the sanitation chain need the right management and financing tools</a:t>
            </a:r>
            <a:endParaRPr lang="en-US" altLang="en-US" smtClean="0"/>
          </a:p>
          <a:p>
            <a:pPr marL="457200" indent="-457200">
              <a:buFont typeface="Arial" pitchFamily="34" charset="0"/>
              <a:buAutoNum type="arabicParenBoth"/>
            </a:pPr>
            <a:endParaRPr lang="en-US" altLang="en-US" smtClean="0">
              <a:solidFill>
                <a:srgbClr val="000000"/>
              </a:solidFill>
            </a:endParaRPr>
          </a:p>
          <a:p>
            <a:pPr marL="457200" indent="-457200">
              <a:buFont typeface="Arial" pitchFamily="34" charset="0"/>
              <a:buAutoNum type="arabicParenBoth"/>
            </a:pPr>
            <a:endParaRPr lang="de-DE" altLang="en-US" smtClean="0"/>
          </a:p>
          <a:p>
            <a:pPr marL="457200" indent="-457200">
              <a:lnSpc>
                <a:spcPct val="90000"/>
              </a:lnSpc>
            </a:pPr>
            <a:endParaRPr lang="de-DE" altLang="en-US" sz="2400" smtClean="0"/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endParaRPr lang="de-DE" altLang="en-US" sz="2400" smtClean="0"/>
          </a:p>
          <a:p>
            <a:pPr marL="457200" indent="-457200"/>
            <a:endParaRPr lang="en-US" altLang="en-US" smtClean="0"/>
          </a:p>
        </p:txBody>
      </p:sp>
      <p:sp>
        <p:nvSpPr>
          <p:cNvPr id="67587" name="Textplatzhalt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Times" charset="0"/>
              <a:buNone/>
            </a:pPr>
            <a:r>
              <a:rPr lang="en-US" altLang="en-US" smtClean="0"/>
              <a:t>The five key messages of SuSanA</a:t>
            </a:r>
            <a:endParaRPr lang="de-DE" altLang="en-US" smtClean="0"/>
          </a:p>
        </p:txBody>
      </p:sp>
    </p:spTree>
    <p:extLst>
      <p:ext uri="{BB962C8B-B14F-4D97-AF65-F5344CB8AC3E}">
        <p14:creationId xmlns:p14="http://schemas.microsoft.com/office/powerpoint/2010/main" val="316592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4" descr="overview_glob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79" b="12978"/>
          <a:stretch>
            <a:fillRect/>
          </a:stretch>
        </p:blipFill>
        <p:spPr bwMode="auto">
          <a:xfrm>
            <a:off x="71438" y="1552575"/>
            <a:ext cx="9048750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814513" y="4532313"/>
            <a:ext cx="1749425" cy="1893887"/>
            <a:chOff x="1002" y="2950"/>
            <a:chExt cx="1102" cy="1193"/>
          </a:xfrm>
        </p:grpSpPr>
        <p:sp>
          <p:nvSpPr>
            <p:cNvPr id="68632" name="Rectangle 6"/>
            <p:cNvSpPr>
              <a:spLocks noChangeArrowheads="1"/>
            </p:cNvSpPr>
            <p:nvPr/>
          </p:nvSpPr>
          <p:spPr bwMode="auto">
            <a:xfrm>
              <a:off x="1002" y="3591"/>
              <a:ext cx="1102" cy="552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36000"/>
            <a:lstStyle>
              <a:lvl1pPr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GB" altLang="zh-CN" sz="1800" b="1" smtClean="0">
                  <a:solidFill>
                    <a:prstClr val="black"/>
                  </a:solidFill>
                  <a:ea typeface="SimSun" pitchFamily="2" charset="-122"/>
                </a:rPr>
                <a:t>  Collection 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GB" altLang="zh-CN" sz="1800" b="1" smtClean="0">
                  <a:solidFill>
                    <a:prstClr val="black"/>
                  </a:solidFill>
                  <a:ea typeface="SimSun" pitchFamily="2" charset="-122"/>
                </a:rPr>
                <a:t>and Storage </a:t>
              </a:r>
              <a:br>
                <a:rPr lang="en-GB" altLang="zh-CN" sz="1800" b="1" smtClean="0">
                  <a:solidFill>
                    <a:prstClr val="black"/>
                  </a:solidFill>
                  <a:ea typeface="SimSun" pitchFamily="2" charset="-122"/>
                </a:rPr>
              </a:br>
              <a: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  <a:t>eg. Septic Tank</a:t>
              </a:r>
            </a:p>
          </p:txBody>
        </p:sp>
        <p:pic>
          <p:nvPicPr>
            <p:cNvPr id="68633" name="Picture 7" descr="Faulkammer_2-kammrig"/>
            <p:cNvPicPr preferRelativeResize="0"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8" t="8710" r="1422"/>
            <a:stretch>
              <a:fillRect/>
            </a:stretch>
          </p:blipFill>
          <p:spPr bwMode="auto">
            <a:xfrm>
              <a:off x="1028" y="2950"/>
              <a:ext cx="1059" cy="619"/>
            </a:xfrm>
            <a:prstGeom prst="rect">
              <a:avLst/>
            </a:prstGeom>
            <a:noFill/>
            <a:ln w="381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07950" y="2743200"/>
            <a:ext cx="1698625" cy="1905000"/>
            <a:chOff x="669" y="1187"/>
            <a:chExt cx="1070" cy="1200"/>
          </a:xfrm>
        </p:grpSpPr>
        <p:sp>
          <p:nvSpPr>
            <p:cNvPr id="68630" name="Rectangle 9"/>
            <p:cNvSpPr>
              <a:spLocks noChangeArrowheads="1"/>
            </p:cNvSpPr>
            <p:nvPr/>
          </p:nvSpPr>
          <p:spPr bwMode="auto">
            <a:xfrm>
              <a:off x="669" y="1914"/>
              <a:ext cx="1070" cy="47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GB" altLang="zh-CN" sz="1800" b="1" smtClean="0">
                  <a:solidFill>
                    <a:prstClr val="black"/>
                  </a:solidFill>
                  <a:ea typeface="SimSun" pitchFamily="2" charset="-122"/>
                </a:rPr>
                <a:t>User Interface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  <a:t>eg. Flush-Toilet, </a:t>
              </a:r>
              <a:b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</a:br>
              <a: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  <a:t>Compost-Toilet, Pit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GB" altLang="zh-CN" sz="1800" b="1" smtClean="0">
                <a:solidFill>
                  <a:prstClr val="black"/>
                </a:solidFill>
                <a:ea typeface="SimSun" pitchFamily="2" charset="-122"/>
              </a:endParaRP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GB" altLang="en-US" sz="1400" smtClean="0">
                <a:solidFill>
                  <a:prstClr val="black"/>
                </a:solidFill>
                <a:ea typeface="SimSun" pitchFamily="2" charset="-122"/>
              </a:endParaRPr>
            </a:p>
          </p:txBody>
        </p:sp>
        <p:pic>
          <p:nvPicPr>
            <p:cNvPr id="68631" name="Picture 10" descr="toilet(blackwater) copy"/>
            <p:cNvPicPr preferRelativeResize="0"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" y="1187"/>
              <a:ext cx="559" cy="71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802063" y="2671763"/>
            <a:ext cx="1698625" cy="1914525"/>
            <a:chOff x="2847" y="1546"/>
            <a:chExt cx="1070" cy="1206"/>
          </a:xfrm>
        </p:grpSpPr>
        <p:sp>
          <p:nvSpPr>
            <p:cNvPr id="68628" name="Rectangle 12"/>
            <p:cNvSpPr>
              <a:spLocks noChangeArrowheads="1"/>
            </p:cNvSpPr>
            <p:nvPr/>
          </p:nvSpPr>
          <p:spPr bwMode="auto">
            <a:xfrm>
              <a:off x="2847" y="2272"/>
              <a:ext cx="1070" cy="48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GB" altLang="zh-CN" sz="1800" b="1" smtClean="0">
                  <a:solidFill>
                    <a:prstClr val="black"/>
                  </a:solidFill>
                  <a:ea typeface="SimSun" pitchFamily="2" charset="-122"/>
                </a:rPr>
                <a:t>Conveyance</a:t>
              </a:r>
              <a:br>
                <a:rPr lang="en-GB" altLang="zh-CN" sz="1800" b="1" smtClean="0">
                  <a:solidFill>
                    <a:prstClr val="black"/>
                  </a:solidFill>
                  <a:ea typeface="SimSun" pitchFamily="2" charset="-122"/>
                </a:rPr>
              </a:br>
              <a: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  <a:t>eg. Simplified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  <a:t>Sewer, Tank Lorries</a:t>
              </a:r>
              <a:endParaRPr lang="en-GB" altLang="zh-CN" sz="1200" b="1" smtClean="0">
                <a:solidFill>
                  <a:prstClr val="black"/>
                </a:solidFill>
                <a:ea typeface="SimSun" pitchFamily="2" charset="-122"/>
              </a:endParaRPr>
            </a:p>
          </p:txBody>
        </p:sp>
        <p:pic>
          <p:nvPicPr>
            <p:cNvPr id="68629" name="Picture 13"/>
            <p:cNvPicPr preferRelativeResize="0"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870"/>
            <a:stretch>
              <a:fillRect/>
            </a:stretch>
          </p:blipFill>
          <p:spPr bwMode="auto">
            <a:xfrm>
              <a:off x="2870" y="1546"/>
              <a:ext cx="1022" cy="709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7375525" y="3600450"/>
            <a:ext cx="1697038" cy="2095500"/>
            <a:chOff x="4433" y="1575"/>
            <a:chExt cx="1069" cy="1320"/>
          </a:xfrm>
        </p:grpSpPr>
        <p:sp>
          <p:nvSpPr>
            <p:cNvPr id="68626" name="Rectangle 15"/>
            <p:cNvSpPr>
              <a:spLocks noChangeArrowheads="1"/>
            </p:cNvSpPr>
            <p:nvPr/>
          </p:nvSpPr>
          <p:spPr bwMode="auto">
            <a:xfrm>
              <a:off x="4433" y="2119"/>
              <a:ext cx="1069" cy="776"/>
            </a:xfrm>
            <a:prstGeom prst="rect">
              <a:avLst/>
            </a:prstGeom>
            <a:solidFill>
              <a:srgbClr val="00FF00"/>
            </a:solidFill>
            <a:ln w="38100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GB" altLang="zh-CN" sz="1800" b="1" smtClean="0">
                  <a:solidFill>
                    <a:prstClr val="black"/>
                  </a:solidFill>
                  <a:ea typeface="SimSun" pitchFamily="2" charset="-122"/>
                </a:rPr>
                <a:t>Centralized 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GB" altLang="zh-CN" sz="1800" b="1" smtClean="0">
                  <a:solidFill>
                    <a:prstClr val="black"/>
                  </a:solidFill>
                  <a:ea typeface="SimSun" pitchFamily="2" charset="-122"/>
                </a:rPr>
                <a:t>Treatment</a:t>
              </a:r>
              <a:br>
                <a:rPr lang="en-GB" altLang="zh-CN" sz="1800" b="1" smtClean="0">
                  <a:solidFill>
                    <a:prstClr val="black"/>
                  </a:solidFill>
                  <a:ea typeface="SimSun" pitchFamily="2" charset="-122"/>
                </a:rPr>
              </a:br>
              <a: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  <a:t>eg. Anaerobic Baffled </a:t>
              </a:r>
              <a:b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</a:br>
              <a: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  <a:t>Reactor, Waste </a:t>
              </a:r>
              <a:b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</a:br>
              <a: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  <a:t>Stabilization Pond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GB" altLang="en-US" sz="1800" smtClean="0">
                <a:solidFill>
                  <a:prstClr val="black"/>
                </a:solidFill>
                <a:ea typeface="SimSun" pitchFamily="2" charset="-122"/>
              </a:endParaRPr>
            </a:p>
          </p:txBody>
        </p:sp>
        <p:pic>
          <p:nvPicPr>
            <p:cNvPr id="68627" name="Picture 16"/>
            <p:cNvPicPr preferRelativeResize="0"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966"/>
            <a:stretch>
              <a:fillRect/>
            </a:stretch>
          </p:blipFill>
          <p:spPr bwMode="auto">
            <a:xfrm>
              <a:off x="4447" y="1575"/>
              <a:ext cx="1047" cy="525"/>
            </a:xfrm>
            <a:prstGeom prst="rect">
              <a:avLst/>
            </a:prstGeom>
            <a:noFill/>
            <a:ln w="38100">
              <a:solidFill>
                <a:srgbClr val="00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4500563" y="4672013"/>
            <a:ext cx="2752725" cy="1781175"/>
            <a:chOff x="2843" y="3021"/>
            <a:chExt cx="1734" cy="1122"/>
          </a:xfrm>
        </p:grpSpPr>
        <p:pic>
          <p:nvPicPr>
            <p:cNvPr id="68624" name="Picture 18"/>
            <p:cNvPicPr preferRelativeResize="0"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4" y="3021"/>
              <a:ext cx="890" cy="576"/>
            </a:xfrm>
            <a:prstGeom prst="rect">
              <a:avLst/>
            </a:prstGeom>
            <a:noFill/>
            <a:ln w="38100">
              <a:solidFill>
                <a:srgbClr val="3399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8625" name="Rectangle 19"/>
            <p:cNvSpPr>
              <a:spLocks noChangeArrowheads="1"/>
            </p:cNvSpPr>
            <p:nvPr/>
          </p:nvSpPr>
          <p:spPr bwMode="auto">
            <a:xfrm>
              <a:off x="2843" y="3588"/>
              <a:ext cx="1734" cy="555"/>
            </a:xfrm>
            <a:prstGeom prst="rect">
              <a:avLst/>
            </a:prstGeom>
            <a:solidFill>
              <a:srgbClr val="33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GB" altLang="zh-CN" sz="1800" b="1" smtClean="0">
                  <a:solidFill>
                    <a:prstClr val="black"/>
                  </a:solidFill>
                  <a:ea typeface="SimSun" pitchFamily="2" charset="-122"/>
                </a:rPr>
                <a:t>Reuse and Disposal</a:t>
              </a:r>
              <a:br>
                <a:rPr lang="en-GB" altLang="zh-CN" sz="1800" b="1" smtClean="0">
                  <a:solidFill>
                    <a:prstClr val="black"/>
                  </a:solidFill>
                  <a:ea typeface="SimSun" pitchFamily="2" charset="-122"/>
                </a:rPr>
              </a:br>
              <a:r>
                <a:rPr lang="en-GB" altLang="en-US" sz="1200" b="1" smtClean="0">
                  <a:solidFill>
                    <a:prstClr val="black"/>
                  </a:solidFill>
                  <a:ea typeface="SimSun" pitchFamily="2" charset="-122"/>
                </a:rPr>
                <a:t>eg. Composting or Leach Field</a:t>
              </a:r>
            </a:p>
          </p:txBody>
        </p:sp>
      </p:grpSp>
      <p:cxnSp>
        <p:nvCxnSpPr>
          <p:cNvPr id="13323" name="AutoShape 21"/>
          <p:cNvCxnSpPr>
            <a:cxnSpLocks noChangeShapeType="1"/>
          </p:cNvCxnSpPr>
          <p:nvPr/>
        </p:nvCxnSpPr>
        <p:spPr bwMode="auto">
          <a:xfrm rot="5400000" flipH="1" flipV="1">
            <a:off x="3017838" y="3714750"/>
            <a:ext cx="495300" cy="1139825"/>
          </a:xfrm>
          <a:prstGeom prst="bentConnector2">
            <a:avLst/>
          </a:prstGeom>
          <a:noFill/>
          <a:ln w="127000">
            <a:solidFill>
              <a:srgbClr val="53C0E5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4" name="AutoShape 22"/>
          <p:cNvCxnSpPr>
            <a:cxnSpLocks noChangeShapeType="1"/>
          </p:cNvCxnSpPr>
          <p:nvPr/>
        </p:nvCxnSpPr>
        <p:spPr bwMode="auto">
          <a:xfrm>
            <a:off x="5508625" y="4168775"/>
            <a:ext cx="1865313" cy="847725"/>
          </a:xfrm>
          <a:prstGeom prst="bentConnector3">
            <a:avLst>
              <a:gd name="adj1" fmla="val 50468"/>
            </a:avLst>
          </a:prstGeom>
          <a:noFill/>
          <a:ln w="127000">
            <a:solidFill>
              <a:srgbClr val="53C0E5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5" name="AutoShape 23"/>
          <p:cNvCxnSpPr>
            <a:cxnSpLocks noChangeShapeType="1"/>
          </p:cNvCxnSpPr>
          <p:nvPr/>
        </p:nvCxnSpPr>
        <p:spPr bwMode="auto">
          <a:xfrm rot="5400000">
            <a:off x="7503319" y="5469731"/>
            <a:ext cx="509588" cy="1057275"/>
          </a:xfrm>
          <a:prstGeom prst="bentConnector2">
            <a:avLst/>
          </a:prstGeom>
          <a:noFill/>
          <a:ln w="127000">
            <a:solidFill>
              <a:srgbClr val="53C0E5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6" name="AutoShape 24"/>
          <p:cNvCxnSpPr>
            <a:cxnSpLocks noChangeShapeType="1"/>
          </p:cNvCxnSpPr>
          <p:nvPr/>
        </p:nvCxnSpPr>
        <p:spPr bwMode="auto">
          <a:xfrm flipV="1">
            <a:off x="1079500" y="3606800"/>
            <a:ext cx="2700338" cy="142875"/>
          </a:xfrm>
          <a:prstGeom prst="bentConnector3">
            <a:avLst>
              <a:gd name="adj1" fmla="val 50000"/>
            </a:avLst>
          </a:prstGeom>
          <a:noFill/>
          <a:ln w="127000">
            <a:solidFill>
              <a:srgbClr val="53C0E5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7" name="AutoShape 25"/>
          <p:cNvCxnSpPr>
            <a:cxnSpLocks noChangeShapeType="1"/>
          </p:cNvCxnSpPr>
          <p:nvPr/>
        </p:nvCxnSpPr>
        <p:spPr bwMode="auto">
          <a:xfrm>
            <a:off x="3571875" y="5386388"/>
            <a:ext cx="928688" cy="627062"/>
          </a:xfrm>
          <a:prstGeom prst="bentConnector3">
            <a:avLst>
              <a:gd name="adj1" fmla="val 50000"/>
            </a:avLst>
          </a:prstGeom>
          <a:noFill/>
          <a:ln w="127000">
            <a:solidFill>
              <a:srgbClr val="53C0E5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68621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1638"/>
            <a:ext cx="32258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1" name="AutoShape 21"/>
          <p:cNvCxnSpPr>
            <a:cxnSpLocks noChangeShapeType="1"/>
          </p:cNvCxnSpPr>
          <p:nvPr/>
        </p:nvCxnSpPr>
        <p:spPr bwMode="auto">
          <a:xfrm rot="16200000" flipH="1">
            <a:off x="916782" y="4631531"/>
            <a:ext cx="757238" cy="790575"/>
          </a:xfrm>
          <a:prstGeom prst="bentConnector2">
            <a:avLst/>
          </a:prstGeom>
          <a:noFill/>
          <a:ln w="127000">
            <a:solidFill>
              <a:srgbClr val="53C0E5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623" name="Textplatzhalter 28"/>
          <p:cNvSpPr>
            <a:spLocks noGrp="1"/>
          </p:cNvSpPr>
          <p:nvPr>
            <p:ph type="body" sz="quarter" idx="10"/>
          </p:nvPr>
        </p:nvSpPr>
        <p:spPr>
          <a:xfrm>
            <a:off x="611188" y="692150"/>
            <a:ext cx="8353425" cy="936625"/>
          </a:xfrm>
        </p:spPr>
        <p:txBody>
          <a:bodyPr/>
          <a:lstStyle/>
          <a:p>
            <a:pPr>
              <a:buFont typeface="Times" charset="0"/>
              <a:buNone/>
            </a:pPr>
            <a:r>
              <a:rPr lang="en-US" altLang="en-US" sz="2000" smtClean="0">
                <a:solidFill>
                  <a:srgbClr val="000000"/>
                </a:solidFill>
              </a:rPr>
              <a:t>(1) We need </a:t>
            </a:r>
            <a:r>
              <a:rPr lang="en-US" altLang="en-US" sz="2000" smtClean="0">
                <a:solidFill>
                  <a:srgbClr val="FF0000"/>
                </a:solidFill>
              </a:rPr>
              <a:t>capacity development</a:t>
            </a:r>
            <a:r>
              <a:rPr lang="en-US" altLang="en-US" sz="2000" smtClean="0">
                <a:solidFill>
                  <a:srgbClr val="000000"/>
                </a:solidFill>
              </a:rPr>
              <a:t> along the entire </a:t>
            </a:r>
            <a:r>
              <a:rPr lang="en-US" altLang="en-US" sz="2000" smtClean="0">
                <a:solidFill>
                  <a:srgbClr val="FF0000"/>
                </a:solidFill>
              </a:rPr>
              <a:t>sanitation chain </a:t>
            </a:r>
            <a:r>
              <a:rPr lang="en-US" altLang="en-US" sz="2000" smtClean="0">
                <a:solidFill>
                  <a:srgbClr val="000000"/>
                </a:solidFill>
              </a:rPr>
              <a:t>and apply a “sanitation systems approach”!</a:t>
            </a:r>
            <a:endParaRPr lang="de-DE" altLang="en-US" sz="2000" smtClean="0"/>
          </a:p>
        </p:txBody>
      </p:sp>
    </p:spTree>
    <p:extLst>
      <p:ext uri="{BB962C8B-B14F-4D97-AF65-F5344CB8AC3E}">
        <p14:creationId xmlns:p14="http://schemas.microsoft.com/office/powerpoint/2010/main" val="401958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 txBox="1">
            <a:spLocks noChangeArrowheads="1"/>
          </p:cNvSpPr>
          <p:nvPr/>
        </p:nvSpPr>
        <p:spPr bwMode="auto">
          <a:xfrm>
            <a:off x="2071688" y="1857375"/>
            <a:ext cx="5786437" cy="478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00080"/>
              </a:buClr>
              <a:buSzPct val="130000"/>
              <a:buFontTx/>
              <a:buNone/>
            </a:pPr>
            <a:r>
              <a:rPr lang="en-US" altLang="en-US" sz="2000" smtClean="0">
                <a:solidFill>
                  <a:srgbClr val="FF0000"/>
                </a:solidFill>
              </a:rPr>
              <a:t>Costs</a:t>
            </a:r>
            <a:r>
              <a:rPr lang="en-US" altLang="en-US" sz="2000" smtClean="0">
                <a:solidFill>
                  <a:srgbClr val="000000"/>
                </a:solidFill>
              </a:rPr>
              <a:t> of lack of sanitation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00080"/>
              </a:buClr>
              <a:buSzPct val="130000"/>
              <a:buFont typeface="Arial" pitchFamily="34" charset="0"/>
              <a:buChar char="•"/>
            </a:pPr>
            <a:r>
              <a:rPr lang="en-US" altLang="en-US" sz="2000" smtClean="0">
                <a:solidFill>
                  <a:srgbClr val="000000"/>
                </a:solidFill>
              </a:rPr>
              <a:t>Health costs (lost work time)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00080"/>
              </a:buClr>
              <a:buSzPct val="130000"/>
              <a:buFont typeface="Arial" pitchFamily="34" charset="0"/>
              <a:buChar char="•"/>
            </a:pPr>
            <a:r>
              <a:rPr lang="en-US" altLang="en-US" sz="2000" smtClean="0">
                <a:solidFill>
                  <a:srgbClr val="000000"/>
                </a:solidFill>
              </a:rPr>
              <a:t>Lost Tourism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00080"/>
              </a:buClr>
              <a:buSzPct val="130000"/>
              <a:buFont typeface="Arial" pitchFamily="34" charset="0"/>
              <a:buChar char="•"/>
            </a:pPr>
            <a:r>
              <a:rPr lang="en-US" altLang="en-US" sz="2000" smtClean="0">
                <a:solidFill>
                  <a:srgbClr val="000000"/>
                </a:solidFill>
              </a:rPr>
              <a:t>Environmental costs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00080"/>
              </a:buClr>
              <a:buSzPct val="130000"/>
              <a:buFont typeface="Arial" pitchFamily="34" charset="0"/>
              <a:buChar char="•"/>
            </a:pPr>
            <a:r>
              <a:rPr lang="en-US" altLang="en-US" sz="2000" smtClean="0">
                <a:solidFill>
                  <a:srgbClr val="000000"/>
                </a:solidFill>
              </a:rPr>
              <a:t>Drinking water production costs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00080"/>
              </a:buClr>
              <a:buSzPct val="130000"/>
              <a:buFontTx/>
              <a:buNone/>
            </a:pPr>
            <a:endParaRPr lang="en-US" altLang="en-US" sz="2000" smtClean="0">
              <a:solidFill>
                <a:srgbClr val="000000"/>
              </a:solidFill>
            </a:endParaRP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00080"/>
              </a:buClr>
              <a:buSzPct val="130000"/>
              <a:buFontTx/>
              <a:buNone/>
            </a:pPr>
            <a:r>
              <a:rPr lang="en-US" altLang="en-US" sz="2000" smtClean="0">
                <a:solidFill>
                  <a:srgbClr val="FF0000"/>
                </a:solidFill>
              </a:rPr>
              <a:t>Benefits</a:t>
            </a:r>
            <a:r>
              <a:rPr lang="en-US" altLang="en-US" sz="2000" smtClean="0">
                <a:solidFill>
                  <a:srgbClr val="000000"/>
                </a:solidFill>
              </a:rPr>
              <a:t> (e.g.)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00080"/>
              </a:buClr>
              <a:buSzPct val="130000"/>
              <a:buFont typeface="Arial" pitchFamily="34" charset="0"/>
              <a:buChar char="•"/>
            </a:pPr>
            <a:r>
              <a:rPr lang="en-US" altLang="en-US" sz="2000" smtClean="0">
                <a:solidFill>
                  <a:srgbClr val="000000"/>
                </a:solidFill>
              </a:rPr>
              <a:t>Business opportunities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00080"/>
              </a:buClr>
              <a:buSzPct val="130000"/>
              <a:buFont typeface="Arial" pitchFamily="34" charset="0"/>
              <a:buChar char="•"/>
            </a:pPr>
            <a:r>
              <a:rPr lang="en-US" altLang="en-US" sz="2000" smtClean="0">
                <a:solidFill>
                  <a:srgbClr val="000000"/>
                </a:solidFill>
              </a:rPr>
              <a:t>Value of system outputs</a:t>
            </a:r>
            <a:br>
              <a:rPr lang="en-US" altLang="en-US" sz="2000" smtClean="0">
                <a:solidFill>
                  <a:srgbClr val="000000"/>
                </a:solidFill>
              </a:rPr>
            </a:br>
            <a:r>
              <a:rPr lang="en-US" altLang="en-US" sz="2000" smtClean="0">
                <a:solidFill>
                  <a:srgbClr val="000000"/>
                </a:solidFill>
              </a:rPr>
              <a:t>(biogas, </a:t>
            </a:r>
            <a:r>
              <a:rPr lang="en-GB" altLang="en-US" sz="2000" smtClean="0">
                <a:solidFill>
                  <a:srgbClr val="000000"/>
                </a:solidFill>
              </a:rPr>
              <a:t>fertiliser</a:t>
            </a:r>
            <a:r>
              <a:rPr lang="en-US" altLang="en-US" sz="2000" smtClean="0">
                <a:solidFill>
                  <a:srgbClr val="000000"/>
                </a:solidFill>
              </a:rPr>
              <a:t>, irrigation water, forage, …)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00080"/>
              </a:buClr>
              <a:buSzPct val="130000"/>
              <a:buFont typeface="Arial" pitchFamily="34" charset="0"/>
              <a:buChar char="•"/>
            </a:pPr>
            <a:r>
              <a:rPr lang="en-US" altLang="en-US" sz="2000" smtClean="0">
                <a:solidFill>
                  <a:srgbClr val="000000"/>
                </a:solidFill>
              </a:rPr>
              <a:t>Income &amp; Job creation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00080"/>
              </a:buClr>
              <a:buSzPct val="130000"/>
              <a:buFont typeface="Arial" pitchFamily="34" charset="0"/>
              <a:buChar char="•"/>
            </a:pPr>
            <a:r>
              <a:rPr lang="en-US" altLang="en-US" sz="2000" smtClean="0">
                <a:solidFill>
                  <a:srgbClr val="000000"/>
                </a:solidFill>
              </a:rPr>
              <a:t>Food security</a:t>
            </a:r>
          </a:p>
        </p:txBody>
      </p:sp>
      <p:pic>
        <p:nvPicPr>
          <p:cNvPr id="6963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675"/>
            <a:ext cx="1792288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6" name="Bild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3141663"/>
            <a:ext cx="2770188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7" name="Picture 9" descr="children in ri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62450"/>
            <a:ext cx="1792288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8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1331913" y="981075"/>
            <a:ext cx="7632700" cy="576263"/>
          </a:xfrm>
        </p:spPr>
        <p:txBody>
          <a:bodyPr>
            <a:normAutofit fontScale="92500"/>
          </a:bodyPr>
          <a:lstStyle/>
          <a:p>
            <a:pPr>
              <a:buFont typeface="Times" charset="0"/>
              <a:buNone/>
            </a:pPr>
            <a:r>
              <a:rPr lang="en-GB" altLang="en-US" smtClean="0"/>
              <a:t>(2) Capitalise</a:t>
            </a:r>
            <a:r>
              <a:rPr lang="en-US" altLang="en-US" smtClean="0"/>
              <a:t> on </a:t>
            </a:r>
            <a:r>
              <a:rPr lang="en-US" altLang="en-US" smtClean="0">
                <a:solidFill>
                  <a:srgbClr val="FF0000"/>
                </a:solidFill>
              </a:rPr>
              <a:t>the economic benefits </a:t>
            </a:r>
            <a:r>
              <a:rPr lang="en-US" altLang="en-US" smtClean="0"/>
              <a:t>of sanitation</a:t>
            </a:r>
            <a:r>
              <a:rPr lang="en-US" altLang="en-US" smtClean="0">
                <a:solidFill>
                  <a:srgbClr val="000000"/>
                </a:solidFill>
              </a:rPr>
              <a:t>!</a:t>
            </a:r>
            <a:endParaRPr lang="de-DE" altLang="en-US" smtClean="0"/>
          </a:p>
        </p:txBody>
      </p:sp>
    </p:spTree>
    <p:extLst>
      <p:ext uri="{BB962C8B-B14F-4D97-AF65-F5344CB8AC3E}">
        <p14:creationId xmlns:p14="http://schemas.microsoft.com/office/powerpoint/2010/main" val="105753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6288"/>
            <a:ext cx="9144000" cy="574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3573463"/>
            <a:ext cx="7416800" cy="2592387"/>
          </a:xfrm>
        </p:spPr>
        <p:txBody>
          <a:bodyPr/>
          <a:lstStyle/>
          <a:p>
            <a:r>
              <a:rPr lang="en-US" altLang="en-US" smtClean="0"/>
              <a:t>Media stars: e.g. Wash united…</a:t>
            </a:r>
          </a:p>
          <a:p>
            <a:r>
              <a:rPr lang="en-US" altLang="en-US" smtClean="0"/>
              <a:t>No toilet – no bride (TV-movies Nepal/India)</a:t>
            </a:r>
          </a:p>
          <a:p>
            <a:r>
              <a:rPr lang="en-US" altLang="en-US" smtClean="0"/>
              <a:t>School sanitation (Hygiene education)</a:t>
            </a:r>
          </a:p>
          <a:p>
            <a:r>
              <a:rPr lang="en-US" altLang="en-US" smtClean="0"/>
              <a:t>Pretty toilets </a:t>
            </a:r>
          </a:p>
          <a:p>
            <a:r>
              <a:rPr lang="en-US" altLang="en-US" smtClean="0"/>
              <a:t>Human right</a:t>
            </a:r>
            <a:endParaRPr lang="en-GB" altLang="en-US" smtClean="0"/>
          </a:p>
        </p:txBody>
      </p:sp>
      <p:sp>
        <p:nvSpPr>
          <p:cNvPr id="70660" name="Textplatzhalter 10"/>
          <p:cNvSpPr>
            <a:spLocks noGrp="1"/>
          </p:cNvSpPr>
          <p:nvPr>
            <p:ph type="body" sz="quarter" idx="10"/>
          </p:nvPr>
        </p:nvSpPr>
        <p:spPr>
          <a:xfrm>
            <a:off x="1331913" y="981075"/>
            <a:ext cx="7632700" cy="576263"/>
          </a:xfrm>
        </p:spPr>
        <p:txBody>
          <a:bodyPr/>
          <a:lstStyle/>
          <a:p>
            <a:pPr>
              <a:buFont typeface="Times" charset="0"/>
              <a:buNone/>
            </a:pPr>
            <a:r>
              <a:rPr lang="en-US" altLang="en-US" smtClean="0"/>
              <a:t>(3) A breakthrough in communication is needed</a:t>
            </a:r>
            <a:endParaRPr lang="de-DE" altLang="en-US" smtClean="0"/>
          </a:p>
        </p:txBody>
      </p:sp>
      <p:pic>
        <p:nvPicPr>
          <p:cNvPr id="7066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243513"/>
            <a:ext cx="1400175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545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Zástupný symbol pro text 30"/>
          <p:cNvSpPr>
            <a:spLocks noGrp="1"/>
          </p:cNvSpPr>
          <p:nvPr>
            <p:ph type="body" sz="quarter" idx="10"/>
          </p:nvPr>
        </p:nvSpPr>
        <p:spPr>
          <a:xfrm>
            <a:off x="1331913" y="981075"/>
            <a:ext cx="7632700" cy="576263"/>
          </a:xfrm>
        </p:spPr>
        <p:txBody>
          <a:bodyPr>
            <a:normAutofit fontScale="85000" lnSpcReduction="10000"/>
          </a:bodyPr>
          <a:lstStyle/>
          <a:p>
            <a:pPr>
              <a:buFont typeface="Times" charset="0"/>
              <a:buNone/>
            </a:pPr>
            <a:r>
              <a:rPr lang="en-US" altLang="en-US" smtClean="0"/>
              <a:t>(4) Participation &amp; Capacity development along the chain</a:t>
            </a:r>
          </a:p>
        </p:txBody>
      </p:sp>
      <p:grpSp>
        <p:nvGrpSpPr>
          <p:cNvPr id="71683" name="Skupina 28"/>
          <p:cNvGrpSpPr>
            <a:grpSpLocks/>
          </p:cNvGrpSpPr>
          <p:nvPr/>
        </p:nvGrpSpPr>
        <p:grpSpPr bwMode="auto">
          <a:xfrm>
            <a:off x="179388" y="1773238"/>
            <a:ext cx="8713787" cy="2232025"/>
            <a:chOff x="179388" y="1430338"/>
            <a:chExt cx="8713787" cy="2232025"/>
          </a:xfrm>
        </p:grpSpPr>
        <p:sp>
          <p:nvSpPr>
            <p:cNvPr id="71696" name="Rectangle 6"/>
            <p:cNvSpPr>
              <a:spLocks noChangeArrowheads="1"/>
            </p:cNvSpPr>
            <p:nvPr/>
          </p:nvSpPr>
          <p:spPr bwMode="auto">
            <a:xfrm>
              <a:off x="179388" y="1430338"/>
              <a:ext cx="8713787" cy="22320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 sz="2400" smtClean="0">
                <a:solidFill>
                  <a:prstClr val="black"/>
                </a:solidFill>
              </a:endParaRPr>
            </a:p>
          </p:txBody>
        </p:sp>
        <p:grpSp>
          <p:nvGrpSpPr>
            <p:cNvPr id="71697" name="Skupina 27"/>
            <p:cNvGrpSpPr>
              <a:grpSpLocks/>
            </p:cNvGrpSpPr>
            <p:nvPr/>
          </p:nvGrpSpPr>
          <p:grpSpPr bwMode="auto">
            <a:xfrm>
              <a:off x="214282" y="1500174"/>
              <a:ext cx="8605868" cy="2057403"/>
              <a:chOff x="214282" y="1500174"/>
              <a:chExt cx="8605868" cy="2057403"/>
            </a:xfrm>
          </p:grpSpPr>
          <p:grpSp>
            <p:nvGrpSpPr>
              <p:cNvPr id="71698" name="Skupina 26"/>
              <p:cNvGrpSpPr>
                <a:grpSpLocks/>
              </p:cNvGrpSpPr>
              <p:nvPr/>
            </p:nvGrpSpPr>
            <p:grpSpPr bwMode="auto">
              <a:xfrm>
                <a:off x="214282" y="1508125"/>
                <a:ext cx="2735262" cy="2049452"/>
                <a:chOff x="214282" y="1508125"/>
                <a:chExt cx="2735262" cy="2049452"/>
              </a:xfrm>
            </p:grpSpPr>
            <p:pic>
              <p:nvPicPr>
                <p:cNvPr id="71705" name="Picture 12" descr="2vault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4282" y="1928802"/>
                  <a:ext cx="2735262" cy="1628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71706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50825" y="1508125"/>
                  <a:ext cx="2160588" cy="33655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 sz="2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6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4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lang="fr-FR" altLang="en-US" sz="1600" b="1" smtClean="0">
                      <a:solidFill>
                        <a:prstClr val="black"/>
                      </a:solidFill>
                    </a:rPr>
                    <a:t>UDDToilets</a:t>
                  </a:r>
                </a:p>
              </p:txBody>
            </p:sp>
          </p:grpSp>
          <p:grpSp>
            <p:nvGrpSpPr>
              <p:cNvPr id="71699" name="Group 23"/>
              <p:cNvGrpSpPr>
                <a:grpSpLocks/>
              </p:cNvGrpSpPr>
              <p:nvPr/>
            </p:nvGrpSpPr>
            <p:grpSpPr bwMode="auto">
              <a:xfrm>
                <a:off x="3097213" y="1514475"/>
                <a:ext cx="2881312" cy="2003425"/>
                <a:chOff x="1951" y="1079"/>
                <a:chExt cx="1815" cy="1262"/>
              </a:xfrm>
            </p:grpSpPr>
            <p:pic>
              <p:nvPicPr>
                <p:cNvPr id="71703" name="Picture 11" descr="crops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18" y="1357"/>
                  <a:ext cx="1676" cy="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71704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951" y="1079"/>
                  <a:ext cx="1815" cy="21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 sz="2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6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4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lang="fr-FR" altLang="en-US" sz="1600" b="1" smtClean="0">
                      <a:solidFill>
                        <a:prstClr val="black"/>
                      </a:solidFill>
                    </a:rPr>
                    <a:t>Urban agriculture</a:t>
                  </a:r>
                </a:p>
              </p:txBody>
            </p:sp>
          </p:grpSp>
          <p:grpSp>
            <p:nvGrpSpPr>
              <p:cNvPr id="71700" name="Skupina 25"/>
              <p:cNvGrpSpPr>
                <a:grpSpLocks/>
              </p:cNvGrpSpPr>
              <p:nvPr/>
            </p:nvGrpSpPr>
            <p:grpSpPr bwMode="auto">
              <a:xfrm>
                <a:off x="6084888" y="1500174"/>
                <a:ext cx="2735262" cy="2000264"/>
                <a:chOff x="6084888" y="1500174"/>
                <a:chExt cx="2735262" cy="2000264"/>
              </a:xfrm>
            </p:grpSpPr>
            <p:pic>
              <p:nvPicPr>
                <p:cNvPr id="71701" name="Picture 10" descr="biogas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888" y="1951038"/>
                  <a:ext cx="2735262" cy="1549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71702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088063" y="1500174"/>
                  <a:ext cx="2160587" cy="33655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 sz="2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6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4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lang="fr-FR" altLang="en-US" sz="1600" b="1" smtClean="0">
                      <a:solidFill>
                        <a:prstClr val="black"/>
                      </a:solidFill>
                    </a:rPr>
                    <a:t>Energy from waste</a:t>
                  </a:r>
                </a:p>
              </p:txBody>
            </p:sp>
          </p:grpSp>
        </p:grpSp>
      </p:grpSp>
      <p:grpSp>
        <p:nvGrpSpPr>
          <p:cNvPr id="71684" name="Skupina 24"/>
          <p:cNvGrpSpPr>
            <a:grpSpLocks/>
          </p:cNvGrpSpPr>
          <p:nvPr/>
        </p:nvGrpSpPr>
        <p:grpSpPr bwMode="auto">
          <a:xfrm>
            <a:off x="179388" y="4221163"/>
            <a:ext cx="8713787" cy="2232025"/>
            <a:chOff x="179388" y="3865563"/>
            <a:chExt cx="8713787" cy="2232025"/>
          </a:xfrm>
        </p:grpSpPr>
        <p:sp>
          <p:nvSpPr>
            <p:cNvPr id="71685" name="Rectangle 13"/>
            <p:cNvSpPr>
              <a:spLocks noChangeArrowheads="1"/>
            </p:cNvSpPr>
            <p:nvPr/>
          </p:nvSpPr>
          <p:spPr bwMode="auto">
            <a:xfrm>
              <a:off x="179388" y="3865563"/>
              <a:ext cx="8713787" cy="22320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 sz="2400" smtClean="0">
                <a:solidFill>
                  <a:prstClr val="black"/>
                </a:solidFill>
              </a:endParaRPr>
            </a:p>
          </p:txBody>
        </p:sp>
        <p:grpSp>
          <p:nvGrpSpPr>
            <p:cNvPr id="71686" name="Skupina 23"/>
            <p:cNvGrpSpPr>
              <a:grpSpLocks/>
            </p:cNvGrpSpPr>
            <p:nvPr/>
          </p:nvGrpSpPr>
          <p:grpSpPr bwMode="auto">
            <a:xfrm>
              <a:off x="250825" y="4000500"/>
              <a:ext cx="8535988" cy="2000250"/>
              <a:chOff x="250825" y="4000500"/>
              <a:chExt cx="8535988" cy="2000250"/>
            </a:xfrm>
          </p:grpSpPr>
          <p:grpSp>
            <p:nvGrpSpPr>
              <p:cNvPr id="71687" name="Group 26"/>
              <p:cNvGrpSpPr>
                <a:grpSpLocks/>
              </p:cNvGrpSpPr>
              <p:nvPr/>
            </p:nvGrpSpPr>
            <p:grpSpPr bwMode="auto">
              <a:xfrm>
                <a:off x="5857875" y="4000500"/>
                <a:ext cx="2928938" cy="1992313"/>
                <a:chOff x="2160" y="2576"/>
                <a:chExt cx="1845" cy="1255"/>
              </a:xfrm>
            </p:grpSpPr>
            <p:pic>
              <p:nvPicPr>
                <p:cNvPr id="71694" name="Picture 15" descr="applicat"/>
                <p:cNvPicPr>
                  <a:picLocks noChangeAspect="1" noChangeArrowheads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60" y="2744"/>
                  <a:ext cx="1845" cy="108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7169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200" y="2576"/>
                  <a:ext cx="1361" cy="21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 sz="2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6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4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lang="fr-FR" altLang="en-US" sz="1600" b="1" smtClean="0">
                      <a:solidFill>
                        <a:prstClr val="black"/>
                      </a:solidFill>
                    </a:rPr>
                    <a:t>Land application</a:t>
                  </a:r>
                </a:p>
              </p:txBody>
            </p:sp>
          </p:grpSp>
          <p:grpSp>
            <p:nvGrpSpPr>
              <p:cNvPr id="71688" name="Group 27"/>
              <p:cNvGrpSpPr>
                <a:grpSpLocks/>
              </p:cNvGrpSpPr>
              <p:nvPr/>
            </p:nvGrpSpPr>
            <p:grpSpPr bwMode="auto">
              <a:xfrm>
                <a:off x="3402013" y="4000500"/>
                <a:ext cx="2527300" cy="1952625"/>
                <a:chOff x="4003" y="2568"/>
                <a:chExt cx="1592" cy="1230"/>
              </a:xfrm>
            </p:grpSpPr>
            <p:pic>
              <p:nvPicPr>
                <p:cNvPr id="71692" name="Picture 16" descr="irrigate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003" y="2709"/>
                  <a:ext cx="1592" cy="108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71693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014" y="2568"/>
                  <a:ext cx="1361" cy="21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 sz="2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6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4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lang="fr-FR" altLang="en-US" sz="1600" b="1" smtClean="0">
                      <a:solidFill>
                        <a:prstClr val="black"/>
                      </a:solidFill>
                    </a:rPr>
                    <a:t>Irrigation of crops</a:t>
                  </a:r>
                </a:p>
              </p:txBody>
            </p:sp>
          </p:grpSp>
          <p:grpSp>
            <p:nvGrpSpPr>
              <p:cNvPr id="71689" name="Skupina 20"/>
              <p:cNvGrpSpPr>
                <a:grpSpLocks/>
              </p:cNvGrpSpPr>
              <p:nvPr/>
            </p:nvGrpSpPr>
            <p:grpSpPr bwMode="auto">
              <a:xfrm>
                <a:off x="250825" y="4038600"/>
                <a:ext cx="3203575" cy="1962150"/>
                <a:chOff x="250825" y="4038600"/>
                <a:chExt cx="3203575" cy="1962150"/>
              </a:xfrm>
            </p:grpSpPr>
            <p:sp>
              <p:nvSpPr>
                <p:cNvPr id="71690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76225" y="4038600"/>
                  <a:ext cx="3071813" cy="33655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 sz="2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chemeClr val="folHlink"/>
                    </a:buClr>
                    <a:buSzPct val="120000"/>
                    <a:buFont typeface="Times" charset="0"/>
                    <a:buChar char="•"/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6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4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ts val="300"/>
                    </a:spcBef>
                    <a:spcAft>
                      <a:spcPts val="300"/>
                    </a:spcAft>
                    <a:buClr>
                      <a:srgbClr val="99CC00"/>
                    </a:buClr>
                    <a:buSzPct val="120000"/>
                    <a:buFont typeface="Times" charset="0"/>
                    <a:buChar char="•"/>
                    <a:defRPr sz="1200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lang="fr-FR" altLang="en-US" sz="1600" b="1" smtClean="0">
                      <a:solidFill>
                        <a:prstClr val="black"/>
                      </a:solidFill>
                    </a:rPr>
                    <a:t>Forage from C.wetlands</a:t>
                  </a:r>
                </a:p>
              </p:txBody>
            </p:sp>
            <p:pic>
              <p:nvPicPr>
                <p:cNvPr id="71691" name="Picture 14" descr="CWTLand"/>
                <p:cNvPicPr>
                  <a:picLocks noChangeAspect="1" noChangeArrowheads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0825" y="4314825"/>
                  <a:ext cx="3203575" cy="16859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304198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>
          <a:xfrm>
            <a:off x="2051050" y="1844675"/>
            <a:ext cx="6481763" cy="46085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Times" pitchFamily="18" charset="0"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  <a:t>Management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  <a:t>How to control a large number of decentralised systems (incl. health concerns)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1800" dirty="0" smtClean="0">
                <a:solidFill>
                  <a:srgbClr val="000000"/>
                </a:solidFill>
                <a:ea typeface="MS PGothic" pitchFamily="34" charset="-128"/>
                <a:cs typeface="+mn-cs"/>
              </a:rPr>
              <a:t>Difference between rural and urban</a:t>
            </a:r>
          </a:p>
          <a:p>
            <a:pPr eaLnBrk="1" hangingPunct="1">
              <a:lnSpc>
                <a:spcPct val="90000"/>
              </a:lnSpc>
              <a:buFont typeface="Times" pitchFamily="18" charset="0"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  <a:t>Financing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  <a:t>Role of Utilities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  <a:t>How to finance lots of small activities?</a:t>
            </a:r>
          </a:p>
          <a:p>
            <a:pPr eaLnBrk="1" hangingPunct="1">
              <a:lnSpc>
                <a:spcPct val="90000"/>
              </a:lnSpc>
              <a:buFont typeface="Times" pitchFamily="18" charset="0"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  <a:t>Subsidies</a:t>
            </a:r>
          </a:p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  <a:t>Invest in improved health or </a:t>
            </a:r>
            <a:b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  <a:t>finance large infrastructure or </a:t>
            </a:r>
            <a:b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  <a:t>partially subsidise O&amp;M of productive 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ea typeface="+mn-ea"/>
                <a:cs typeface="+mn-cs"/>
              </a:rPr>
              <a:t>      sanitation</a:t>
            </a:r>
          </a:p>
        </p:txBody>
      </p:sp>
      <p:sp>
        <p:nvSpPr>
          <p:cNvPr id="72707" name="Zástupný symbol pro text 11"/>
          <p:cNvSpPr>
            <a:spLocks noGrp="1"/>
          </p:cNvSpPr>
          <p:nvPr>
            <p:ph type="body" sz="quarter" idx="10"/>
          </p:nvPr>
        </p:nvSpPr>
        <p:spPr>
          <a:xfrm>
            <a:off x="1331913" y="981075"/>
            <a:ext cx="7632700" cy="576263"/>
          </a:xfrm>
        </p:spPr>
        <p:txBody>
          <a:bodyPr>
            <a:normAutofit fontScale="62500" lnSpcReduction="20000"/>
          </a:bodyPr>
          <a:lstStyle/>
          <a:p>
            <a:pPr>
              <a:buFont typeface="Times" charset="0"/>
              <a:buNone/>
            </a:pPr>
            <a:r>
              <a:rPr lang="en-GB" altLang="en-US" smtClean="0"/>
              <a:t>(5) All parts of the sanitation chain need the right </a:t>
            </a:r>
            <a:r>
              <a:rPr lang="en-GB" altLang="en-US" smtClean="0">
                <a:solidFill>
                  <a:srgbClr val="FF0000"/>
                </a:solidFill>
              </a:rPr>
              <a:t>management</a:t>
            </a:r>
            <a:r>
              <a:rPr lang="en-GB" altLang="en-US" smtClean="0"/>
              <a:t> and </a:t>
            </a:r>
            <a:r>
              <a:rPr lang="en-GB" altLang="en-US" smtClean="0">
                <a:solidFill>
                  <a:srgbClr val="FF0000"/>
                </a:solidFill>
              </a:rPr>
              <a:t>financing</a:t>
            </a:r>
            <a:r>
              <a:rPr lang="en-GB" altLang="en-US" smtClean="0"/>
              <a:t> tools</a:t>
            </a:r>
            <a:endParaRPr lang="en-US" altLang="en-US" smtClean="0"/>
          </a:p>
        </p:txBody>
      </p:sp>
      <p:grpSp>
        <p:nvGrpSpPr>
          <p:cNvPr id="72708" name="Skupina 9"/>
          <p:cNvGrpSpPr>
            <a:grpSpLocks/>
          </p:cNvGrpSpPr>
          <p:nvPr/>
        </p:nvGrpSpPr>
        <p:grpSpPr bwMode="auto">
          <a:xfrm>
            <a:off x="34925" y="4018633"/>
            <a:ext cx="1260475" cy="1871662"/>
            <a:chOff x="6357933" y="4057120"/>
            <a:chExt cx="1828800" cy="2588769"/>
          </a:xfrm>
        </p:grpSpPr>
        <p:pic>
          <p:nvPicPr>
            <p:cNvPr id="72712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57933" y="4057120"/>
              <a:ext cx="1828800" cy="2588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13" name="Textfeld 4"/>
            <p:cNvSpPr txBox="1">
              <a:spLocks noChangeArrowheads="1"/>
            </p:cNvSpPr>
            <p:nvPr/>
          </p:nvSpPr>
          <p:spPr bwMode="auto">
            <a:xfrm>
              <a:off x="6357933" y="5351504"/>
              <a:ext cx="1615543" cy="7250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82563" indent="-182563"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ts val="300"/>
                </a:spcBef>
                <a:spcAft>
                  <a:spcPts val="300"/>
                </a:spcAft>
                <a:buClr>
                  <a:schemeClr val="folHlink"/>
                </a:buClr>
                <a:buSzPct val="120000"/>
                <a:buFont typeface="Times" charset="0"/>
                <a:buChar char="•"/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ts val="300"/>
                </a:spcAft>
                <a:buClr>
                  <a:srgbClr val="99CC00"/>
                </a:buClr>
                <a:buSzPct val="120000"/>
                <a:buFont typeface="Times" charset="0"/>
                <a:buChar char="•"/>
                <a:defRPr sz="1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</a:pPr>
              <a:r>
                <a:rPr lang="en-GB" altLang="en-US" sz="800" dirty="0" smtClean="0">
                  <a:solidFill>
                    <a:prstClr val="black"/>
                  </a:solidFill>
                </a:rPr>
                <a:t>Behaviour change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</a:pPr>
              <a:r>
                <a:rPr lang="en-GB" altLang="en-US" sz="800" dirty="0" smtClean="0">
                  <a:solidFill>
                    <a:prstClr val="black"/>
                  </a:solidFill>
                </a:rPr>
                <a:t>Affordability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</a:pPr>
              <a:r>
                <a:rPr lang="en-GB" altLang="en-US" sz="800" dirty="0" smtClean="0">
                  <a:solidFill>
                    <a:prstClr val="black"/>
                  </a:solidFill>
                </a:rPr>
                <a:t>Strong Institutions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</a:pPr>
              <a:r>
                <a:rPr lang="en-GB" altLang="en-US" sz="800" dirty="0" smtClean="0">
                  <a:solidFill>
                    <a:prstClr val="black"/>
                  </a:solidFill>
                </a:rPr>
                <a:t>Protect Environment</a:t>
              </a:r>
            </a:p>
          </p:txBody>
        </p:sp>
      </p:grpSp>
      <p:pic>
        <p:nvPicPr>
          <p:cNvPr id="727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1989138"/>
            <a:ext cx="1263650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10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950" y="5373688"/>
            <a:ext cx="4521200" cy="111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11" name="Textfeld 7"/>
          <p:cNvSpPr txBox="1">
            <a:spLocks noChangeArrowheads="1"/>
          </p:cNvSpPr>
          <p:nvPr/>
        </p:nvSpPr>
        <p:spPr bwMode="auto">
          <a:xfrm>
            <a:off x="7451725" y="6165850"/>
            <a:ext cx="13287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en-US" sz="1100" smtClean="0">
                <a:solidFill>
                  <a:prstClr val="black"/>
                </a:solidFill>
              </a:rPr>
              <a:t>Source: KfW 2009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13816" y="20331953"/>
            <a:ext cx="6270557" cy="8867493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7" y="4018633"/>
            <a:ext cx="1323526" cy="1871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17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Bildschirmpräsentation (4:3)</PresentationFormat>
  <Paragraphs>61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7" baseType="lpstr">
      <vt:lpstr>MS PGothic</vt:lpstr>
      <vt:lpstr>MS PGothic</vt:lpstr>
      <vt:lpstr>SimSun</vt:lpstr>
      <vt:lpstr>Arial</vt:lpstr>
      <vt:lpstr>Calibri</vt:lpstr>
      <vt:lpstr>Calibri Light</vt:lpstr>
      <vt:lpstr>Times</vt:lpstr>
      <vt:lpstr>Wingdings</vt:lpstr>
      <vt:lpstr>Office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Huber, Magdalena GIZ</dc:creator>
  <cp:lastModifiedBy>Dworak, Hans Christian GIZ</cp:lastModifiedBy>
  <cp:revision>127</cp:revision>
  <dcterms:modified xsi:type="dcterms:W3CDTF">2019-12-16T09:22:27Z</dcterms:modified>
</cp:coreProperties>
</file>