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7" r:id="rId2"/>
  </p:sldMasterIdLst>
  <p:notesMasterIdLst>
    <p:notesMasterId r:id="rId25"/>
  </p:notesMasterIdLst>
  <p:sldIdLst>
    <p:sldId id="421" r:id="rId3"/>
    <p:sldId id="422" r:id="rId4"/>
    <p:sldId id="567" r:id="rId5"/>
    <p:sldId id="423" r:id="rId6"/>
    <p:sldId id="569" r:id="rId7"/>
    <p:sldId id="424" r:id="rId8"/>
    <p:sldId id="425" r:id="rId9"/>
    <p:sldId id="427" r:id="rId10"/>
    <p:sldId id="533" r:id="rId11"/>
    <p:sldId id="428" r:id="rId12"/>
    <p:sldId id="582" r:id="rId13"/>
    <p:sldId id="583" r:id="rId14"/>
    <p:sldId id="429" r:id="rId15"/>
    <p:sldId id="591" r:id="rId16"/>
    <p:sldId id="430" r:id="rId17"/>
    <p:sldId id="431" r:id="rId18"/>
    <p:sldId id="432" r:id="rId19"/>
    <p:sldId id="433" r:id="rId20"/>
    <p:sldId id="572" r:id="rId21"/>
    <p:sldId id="571" r:id="rId22"/>
    <p:sldId id="573" r:id="rId23"/>
    <p:sldId id="576" r:id="rId24"/>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ttner, Friederike GIZ" initials="GFG" lastIdx="7" clrIdx="0"/>
  <p:cmAuthor id="1" name="Huber, Magdalena GIZ" initials="HMG" lastIdx="4" clrIdx="1">
    <p:extLst>
      <p:ext uri="{19B8F6BF-5375-455C-9EA6-DF929625EA0E}">
        <p15:presenceInfo xmlns:p15="http://schemas.microsoft.com/office/powerpoint/2012/main" userId="S-1-5-21-3211005450-2565063988-1429816208-160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25" autoAdjust="0"/>
    <p:restoredTop sz="94660"/>
  </p:normalViewPr>
  <p:slideViewPr>
    <p:cSldViewPr snapToGrid="0">
      <p:cViewPr varScale="1">
        <p:scale>
          <a:sx n="73" d="100"/>
          <a:sy n="73" d="100"/>
        </p:scale>
        <p:origin x="16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lli\Documents\2%20-%20Work%20in%202019\GIZ%20consultancy\Outputs\Member%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8100"/>
          </c:spPr>
          <c:marker>
            <c:symbol val="none"/>
          </c:marker>
          <c:xVal>
            <c:numRef>
              <c:f>Tabelle1!$P$2:$P$11</c:f>
              <c:numCache>
                <c:formatCode>d\-mmm\-yy</c:formatCode>
                <c:ptCount val="10"/>
                <c:pt idx="0">
                  <c:v>39630</c:v>
                </c:pt>
                <c:pt idx="1">
                  <c:v>40725</c:v>
                </c:pt>
                <c:pt idx="2">
                  <c:v>41091</c:v>
                </c:pt>
                <c:pt idx="3">
                  <c:v>41456</c:v>
                </c:pt>
                <c:pt idx="4">
                  <c:v>41821</c:v>
                </c:pt>
                <c:pt idx="5">
                  <c:v>42186</c:v>
                </c:pt>
                <c:pt idx="6">
                  <c:v>42552</c:v>
                </c:pt>
                <c:pt idx="7">
                  <c:v>42917</c:v>
                </c:pt>
                <c:pt idx="8">
                  <c:v>43282</c:v>
                </c:pt>
                <c:pt idx="9">
                  <c:v>43586</c:v>
                </c:pt>
              </c:numCache>
            </c:numRef>
          </c:xVal>
          <c:yVal>
            <c:numRef>
              <c:f>Tabelle1!$Q$2:$Q$11</c:f>
              <c:numCache>
                <c:formatCode>General</c:formatCode>
                <c:ptCount val="10"/>
                <c:pt idx="0">
                  <c:v>0</c:v>
                </c:pt>
                <c:pt idx="1">
                  <c:v>655</c:v>
                </c:pt>
                <c:pt idx="2">
                  <c:v>1315</c:v>
                </c:pt>
                <c:pt idx="3">
                  <c:v>2351</c:v>
                </c:pt>
                <c:pt idx="4">
                  <c:v>3420</c:v>
                </c:pt>
                <c:pt idx="5">
                  <c:v>4755</c:v>
                </c:pt>
                <c:pt idx="6">
                  <c:v>6405</c:v>
                </c:pt>
                <c:pt idx="7">
                  <c:v>8035</c:v>
                </c:pt>
                <c:pt idx="8">
                  <c:v>9688</c:v>
                </c:pt>
                <c:pt idx="9">
                  <c:v>10862</c:v>
                </c:pt>
              </c:numCache>
            </c:numRef>
          </c:yVal>
          <c:smooth val="0"/>
          <c:extLst>
            <c:ext xmlns:c16="http://schemas.microsoft.com/office/drawing/2014/chart" uri="{C3380CC4-5D6E-409C-BE32-E72D297353CC}">
              <c16:uniqueId val="{00000000-9F29-4DF2-93F9-7214AF714A23}"/>
            </c:ext>
          </c:extLst>
        </c:ser>
        <c:dLbls>
          <c:showLegendKey val="0"/>
          <c:showVal val="0"/>
          <c:showCatName val="0"/>
          <c:showSerName val="0"/>
          <c:showPercent val="0"/>
          <c:showBubbleSize val="0"/>
        </c:dLbls>
        <c:axId val="123959168"/>
        <c:axId val="123960704"/>
      </c:scatterChart>
      <c:valAx>
        <c:axId val="123959168"/>
        <c:scaling>
          <c:orientation val="minMax"/>
          <c:min val="39630"/>
        </c:scaling>
        <c:delete val="0"/>
        <c:axPos val="b"/>
        <c:numFmt formatCode="mmm/yy;@" sourceLinked="0"/>
        <c:majorTickMark val="out"/>
        <c:minorTickMark val="none"/>
        <c:tickLblPos val="nextTo"/>
        <c:crossAx val="123960704"/>
        <c:crosses val="autoZero"/>
        <c:crossBetween val="midCat"/>
        <c:majorUnit val="732"/>
      </c:valAx>
      <c:valAx>
        <c:axId val="123960704"/>
        <c:scaling>
          <c:orientation val="minMax"/>
        </c:scaling>
        <c:delete val="0"/>
        <c:axPos val="l"/>
        <c:majorGridlines/>
        <c:numFmt formatCode="General" sourceLinked="1"/>
        <c:majorTickMark val="out"/>
        <c:minorTickMark val="none"/>
        <c:tickLblPos val="nextTo"/>
        <c:crossAx val="123959168"/>
        <c:crosses val="autoZero"/>
        <c:crossBetween val="midCat"/>
      </c:valAx>
      <c:spPr>
        <a:ln>
          <a:solidFill>
            <a:schemeClr val="tx1"/>
          </a:solidFill>
        </a:ln>
      </c:spPr>
    </c:plotArea>
    <c:plotVisOnly val="1"/>
    <c:dispBlanksAs val="gap"/>
    <c:showDLblsOverMax val="0"/>
  </c:chart>
  <c:txPr>
    <a:bodyPr/>
    <a:lstStyle/>
    <a:p>
      <a:pPr>
        <a:defRPr sz="1200" baseline="0"/>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0.30545</cdr:x>
      <cdr:y>0.65865</cdr:y>
    </cdr:from>
    <cdr:to>
      <cdr:x>0.30727</cdr:x>
      <cdr:y>0.84135</cdr:y>
    </cdr:to>
    <cdr:cxnSp macro="">
      <cdr:nvCxnSpPr>
        <cdr:cNvPr id="3" name="Gerade Verbindung mit Pfeil 2"/>
        <cdr:cNvCxnSpPr/>
      </cdr:nvCxnSpPr>
      <cdr:spPr>
        <a:xfrm xmlns:a="http://schemas.openxmlformats.org/drawingml/2006/main">
          <a:off x="1600200" y="2609850"/>
          <a:ext cx="9525" cy="72390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0.21455</cdr:x>
      <cdr:y>0.51707</cdr:y>
    </cdr:from>
    <cdr:to>
      <cdr:x>0.40511</cdr:x>
      <cdr:y>0.65144</cdr:y>
    </cdr:to>
    <cdr:sp macro="" textlink="">
      <cdr:nvSpPr>
        <cdr:cNvPr id="4" name="Textfeld 3"/>
        <cdr:cNvSpPr txBox="1"/>
      </cdr:nvSpPr>
      <cdr:spPr>
        <a:xfrm xmlns:a="http://schemas.openxmlformats.org/drawingml/2006/main">
          <a:off x="1375142" y="2373702"/>
          <a:ext cx="1221409" cy="616857"/>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a:t>Start of </a:t>
          </a:r>
        </a:p>
        <a:p xmlns:a="http://schemas.openxmlformats.org/drawingml/2006/main">
          <a:r>
            <a:rPr lang="en-US" sz="1100"/>
            <a:t>Discussion Forum </a:t>
          </a:r>
        </a:p>
        <a:p xmlns:a="http://schemas.openxmlformats.org/drawingml/2006/main">
          <a:r>
            <a:rPr lang="en-US" sz="1100"/>
            <a:t>in July 2011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41750" y="0"/>
            <a:ext cx="2938463" cy="495300"/>
          </a:xfrm>
          <a:prstGeom prst="rect">
            <a:avLst/>
          </a:prstGeom>
        </p:spPr>
        <p:txBody>
          <a:bodyPr vert="horz" lIns="91440" tIns="45720" rIns="91440" bIns="45720" rtlCol="0"/>
          <a:lstStyle>
            <a:lvl1pPr algn="r">
              <a:defRPr sz="1200"/>
            </a:lvl1pPr>
          </a:lstStyle>
          <a:p>
            <a:fld id="{2462B716-D55C-4C1A-8ABB-84FA7DD271DA}" type="datetimeFigureOut">
              <a:rPr lang="en-GB" smtClean="0"/>
              <a:t>16/12/2019</a:t>
            </a:fld>
            <a:endParaRPr lang="en-GB"/>
          </a:p>
        </p:txBody>
      </p:sp>
      <p:sp>
        <p:nvSpPr>
          <p:cNvPr id="4" name="Folienbildplatzhalt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7863" y="4711700"/>
            <a:ext cx="5426075" cy="44624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421813"/>
            <a:ext cx="2938463" cy="4953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41750" y="9421813"/>
            <a:ext cx="2938463" cy="495300"/>
          </a:xfrm>
          <a:prstGeom prst="rect">
            <a:avLst/>
          </a:prstGeom>
        </p:spPr>
        <p:txBody>
          <a:bodyPr vert="horz" lIns="91440" tIns="45720" rIns="91440" bIns="45720" rtlCol="0" anchor="b"/>
          <a:lstStyle>
            <a:lvl1pPr algn="r">
              <a:defRPr sz="1200"/>
            </a:lvl1pPr>
          </a:lstStyle>
          <a:p>
            <a:fld id="{BC4857A7-6DD6-46A8-8E3C-BD4094740B66}" type="slidenum">
              <a:rPr lang="en-GB" smtClean="0"/>
              <a:t>‹Nr.›</a:t>
            </a:fld>
            <a:endParaRPr lang="en-GB"/>
          </a:p>
        </p:txBody>
      </p:sp>
    </p:spTree>
    <p:extLst>
      <p:ext uri="{BB962C8B-B14F-4D97-AF65-F5344CB8AC3E}">
        <p14:creationId xmlns:p14="http://schemas.microsoft.com/office/powerpoint/2010/main" val="124340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ea typeface="ＭＳ Ｐゴシック" pitchFamily="34" charset="-128"/>
              </a:defRPr>
            </a:lvl1pPr>
            <a:lvl2pPr marL="742950" indent="-285750" defTabSz="908050" eaLnBrk="0" hangingPunct="0">
              <a:spcBef>
                <a:spcPct val="30000"/>
              </a:spcBef>
              <a:defRPr sz="1200">
                <a:solidFill>
                  <a:schemeClr val="tx1"/>
                </a:solidFill>
                <a:latin typeface="Arial" pitchFamily="34" charset="0"/>
                <a:ea typeface="ＭＳ Ｐゴシック" pitchFamily="34" charset="-128"/>
              </a:defRPr>
            </a:lvl2pPr>
            <a:lvl3pPr marL="1143000" indent="-228600" defTabSz="908050" eaLnBrk="0" hangingPunct="0">
              <a:spcBef>
                <a:spcPct val="30000"/>
              </a:spcBef>
              <a:defRPr sz="1200">
                <a:solidFill>
                  <a:schemeClr val="tx1"/>
                </a:solidFill>
                <a:latin typeface="Arial" pitchFamily="34" charset="0"/>
                <a:ea typeface="ＭＳ Ｐゴシック" pitchFamily="34" charset="-128"/>
              </a:defRPr>
            </a:lvl3pPr>
            <a:lvl4pPr marL="1600200" indent="-228600" defTabSz="908050" eaLnBrk="0" hangingPunct="0">
              <a:spcBef>
                <a:spcPct val="30000"/>
              </a:spcBef>
              <a:defRPr sz="1200">
                <a:solidFill>
                  <a:schemeClr val="tx1"/>
                </a:solidFill>
                <a:latin typeface="Arial" pitchFamily="34" charset="0"/>
                <a:ea typeface="ＭＳ Ｐゴシック" pitchFamily="34" charset="-128"/>
              </a:defRPr>
            </a:lvl4pPr>
            <a:lvl5pPr marL="2057400" indent="-228600" defTabSz="908050" eaLnBrk="0" hangingPunct="0">
              <a:spcBef>
                <a:spcPct val="30000"/>
              </a:spcBef>
              <a:defRPr sz="1200">
                <a:solidFill>
                  <a:schemeClr val="tx1"/>
                </a:solidFill>
                <a:latin typeface="Arial" pitchFamily="34" charset="0"/>
                <a:ea typeface="ＭＳ Ｐゴシック" pitchFamily="34" charset="-128"/>
              </a:defRPr>
            </a:lvl5pPr>
            <a:lvl6pPr marL="25146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28F140A-BEA0-44DA-80F7-5F2CA30897A0}" type="slidenum">
              <a:rPr lang="de-DE" altLang="en-US">
                <a:solidFill>
                  <a:prstClr val="black"/>
                </a:solidFill>
              </a:rPr>
              <a:pPr>
                <a:spcBef>
                  <a:spcPct val="0"/>
                </a:spcBef>
              </a:pPr>
              <a:t>2</a:t>
            </a:fld>
            <a:endParaRPr lang="de-DE" altLang="en-US">
              <a:solidFill>
                <a:prstClr val="black"/>
              </a:solidFill>
            </a:endParaRPr>
          </a:p>
        </p:txBody>
      </p:sp>
      <p:sp>
        <p:nvSpPr>
          <p:cNvPr id="158723" name="Rectangle 7"/>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4" tIns="45437" rIns="90874" bIns="45437" anchor="b"/>
          <a:lstStyle>
            <a:lvl1pPr defTabSz="908050" eaLnBrk="0" hangingPunct="0">
              <a:spcBef>
                <a:spcPct val="30000"/>
              </a:spcBef>
              <a:defRPr sz="1200">
                <a:solidFill>
                  <a:schemeClr val="tx1"/>
                </a:solidFill>
                <a:latin typeface="Arial" pitchFamily="34" charset="0"/>
                <a:ea typeface="ＭＳ Ｐゴシック" pitchFamily="34" charset="-128"/>
              </a:defRPr>
            </a:lvl1pPr>
            <a:lvl2pPr marL="742950" indent="-285750" defTabSz="908050" eaLnBrk="0" hangingPunct="0">
              <a:spcBef>
                <a:spcPct val="30000"/>
              </a:spcBef>
              <a:defRPr sz="1200">
                <a:solidFill>
                  <a:schemeClr val="tx1"/>
                </a:solidFill>
                <a:latin typeface="Arial" pitchFamily="34" charset="0"/>
                <a:ea typeface="ＭＳ Ｐゴシック" pitchFamily="34" charset="-128"/>
              </a:defRPr>
            </a:lvl2pPr>
            <a:lvl3pPr marL="1143000" indent="-228600" defTabSz="908050" eaLnBrk="0" hangingPunct="0">
              <a:spcBef>
                <a:spcPct val="30000"/>
              </a:spcBef>
              <a:defRPr sz="1200">
                <a:solidFill>
                  <a:schemeClr val="tx1"/>
                </a:solidFill>
                <a:latin typeface="Arial" pitchFamily="34" charset="0"/>
                <a:ea typeface="ＭＳ Ｐゴシック" pitchFamily="34" charset="-128"/>
              </a:defRPr>
            </a:lvl3pPr>
            <a:lvl4pPr marL="1600200" indent="-228600" defTabSz="908050" eaLnBrk="0" hangingPunct="0">
              <a:spcBef>
                <a:spcPct val="30000"/>
              </a:spcBef>
              <a:defRPr sz="1200">
                <a:solidFill>
                  <a:schemeClr val="tx1"/>
                </a:solidFill>
                <a:latin typeface="Arial" pitchFamily="34" charset="0"/>
                <a:ea typeface="ＭＳ Ｐゴシック" pitchFamily="34" charset="-128"/>
              </a:defRPr>
            </a:lvl4pPr>
            <a:lvl5pPr marL="2057400" indent="-228600" defTabSz="908050" eaLnBrk="0" hangingPunct="0">
              <a:spcBef>
                <a:spcPct val="30000"/>
              </a:spcBef>
              <a:defRPr sz="1200">
                <a:solidFill>
                  <a:schemeClr val="tx1"/>
                </a:solidFill>
                <a:latin typeface="Arial" pitchFamily="34" charset="0"/>
                <a:ea typeface="ＭＳ Ｐゴシック" pitchFamily="34" charset="-128"/>
              </a:defRPr>
            </a:lvl5pPr>
            <a:lvl6pPr marL="25146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fld id="{BB90D726-D01F-4B95-916F-D18F0C9C71E9}" type="slidenum">
              <a:rPr lang="de-DE" altLang="en-US" smtClean="0">
                <a:solidFill>
                  <a:prstClr val="black"/>
                </a:solidFill>
              </a:rPr>
              <a:pPr algn="r" eaLnBrk="1" fontAlgn="base" hangingPunct="1">
                <a:spcBef>
                  <a:spcPct val="0"/>
                </a:spcBef>
                <a:spcAft>
                  <a:spcPct val="0"/>
                </a:spcAft>
              </a:pPr>
              <a:t>2</a:t>
            </a:fld>
            <a:endParaRPr lang="de-DE" altLang="en-US" smtClean="0">
              <a:solidFill>
                <a:prstClr val="black"/>
              </a:solidFill>
            </a:endParaRPr>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ea typeface="ＭＳ Ｐゴシック" pitchFamily="34" charset="-128"/>
              </a:defRPr>
            </a:lvl1pPr>
            <a:lvl2pPr marL="742950" indent="-285750" defTabSz="908050" eaLnBrk="0" hangingPunct="0">
              <a:spcBef>
                <a:spcPct val="30000"/>
              </a:spcBef>
              <a:defRPr sz="1200">
                <a:solidFill>
                  <a:schemeClr val="tx1"/>
                </a:solidFill>
                <a:latin typeface="Arial" pitchFamily="34" charset="0"/>
                <a:ea typeface="ＭＳ Ｐゴシック" pitchFamily="34" charset="-128"/>
              </a:defRPr>
            </a:lvl2pPr>
            <a:lvl3pPr marL="1143000" indent="-228600" defTabSz="908050" eaLnBrk="0" hangingPunct="0">
              <a:spcBef>
                <a:spcPct val="30000"/>
              </a:spcBef>
              <a:defRPr sz="1200">
                <a:solidFill>
                  <a:schemeClr val="tx1"/>
                </a:solidFill>
                <a:latin typeface="Arial" pitchFamily="34" charset="0"/>
                <a:ea typeface="ＭＳ Ｐゴシック" pitchFamily="34" charset="-128"/>
              </a:defRPr>
            </a:lvl3pPr>
            <a:lvl4pPr marL="1600200" indent="-228600" defTabSz="908050" eaLnBrk="0" hangingPunct="0">
              <a:spcBef>
                <a:spcPct val="30000"/>
              </a:spcBef>
              <a:defRPr sz="1200">
                <a:solidFill>
                  <a:schemeClr val="tx1"/>
                </a:solidFill>
                <a:latin typeface="Arial" pitchFamily="34" charset="0"/>
                <a:ea typeface="ＭＳ Ｐゴシック" pitchFamily="34" charset="-128"/>
              </a:defRPr>
            </a:lvl4pPr>
            <a:lvl5pPr marL="2057400" indent="-228600" defTabSz="908050" eaLnBrk="0" hangingPunct="0">
              <a:spcBef>
                <a:spcPct val="30000"/>
              </a:spcBef>
              <a:defRPr sz="1200">
                <a:solidFill>
                  <a:schemeClr val="tx1"/>
                </a:solidFill>
                <a:latin typeface="Arial" pitchFamily="34" charset="0"/>
                <a:ea typeface="ＭＳ Ｐゴシック" pitchFamily="34" charset="-128"/>
              </a:defRPr>
            </a:lvl5pPr>
            <a:lvl6pPr marL="25146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EAD435D-ACA4-4B49-8F6E-BEF8DB0C030F}" type="slidenum">
              <a:rPr lang="de-DE" altLang="en-US">
                <a:solidFill>
                  <a:prstClr val="black"/>
                </a:solidFill>
              </a:rPr>
              <a:pPr>
                <a:spcBef>
                  <a:spcPct val="0"/>
                </a:spcBef>
              </a:pPr>
              <a:t>7</a:t>
            </a:fld>
            <a:endParaRPr lang="de-DE"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itchFamily="34" charset="0"/>
              </a:rPr>
              <a:t>Updated 23 Aug. 2012</a:t>
            </a:r>
            <a:endParaRPr lang="en-GB" altLang="en-US" smtClean="0">
              <a:latin typeface="Arial" pitchFamily="34" charset="0"/>
            </a:endParaRPr>
          </a:p>
          <a:p>
            <a:endParaRPr lang="en-GB" altLang="en-US" smtClean="0">
              <a:latin typeface="Arial" pitchFamily="34" charset="0"/>
            </a:endParaRPr>
          </a:p>
        </p:txBody>
      </p:sp>
      <p:sp>
        <p:nvSpPr>
          <p:cNvPr id="161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ea typeface="ＭＳ Ｐゴシック" pitchFamily="34" charset="-128"/>
              </a:defRPr>
            </a:lvl1pPr>
            <a:lvl2pPr marL="742950" indent="-285750" defTabSz="908050" eaLnBrk="0" hangingPunct="0">
              <a:spcBef>
                <a:spcPct val="30000"/>
              </a:spcBef>
              <a:defRPr sz="1200">
                <a:solidFill>
                  <a:schemeClr val="tx1"/>
                </a:solidFill>
                <a:latin typeface="Arial" pitchFamily="34" charset="0"/>
                <a:ea typeface="ＭＳ Ｐゴシック" pitchFamily="34" charset="-128"/>
              </a:defRPr>
            </a:lvl2pPr>
            <a:lvl3pPr marL="1143000" indent="-228600" defTabSz="908050" eaLnBrk="0" hangingPunct="0">
              <a:spcBef>
                <a:spcPct val="30000"/>
              </a:spcBef>
              <a:defRPr sz="1200">
                <a:solidFill>
                  <a:schemeClr val="tx1"/>
                </a:solidFill>
                <a:latin typeface="Arial" pitchFamily="34" charset="0"/>
                <a:ea typeface="ＭＳ Ｐゴシック" pitchFamily="34" charset="-128"/>
              </a:defRPr>
            </a:lvl3pPr>
            <a:lvl4pPr marL="1600200" indent="-228600" defTabSz="908050" eaLnBrk="0" hangingPunct="0">
              <a:spcBef>
                <a:spcPct val="30000"/>
              </a:spcBef>
              <a:defRPr sz="1200">
                <a:solidFill>
                  <a:schemeClr val="tx1"/>
                </a:solidFill>
                <a:latin typeface="Arial" pitchFamily="34" charset="0"/>
                <a:ea typeface="ＭＳ Ｐゴシック" pitchFamily="34" charset="-128"/>
              </a:defRPr>
            </a:lvl4pPr>
            <a:lvl5pPr marL="2057400" indent="-228600" defTabSz="908050" eaLnBrk="0" hangingPunct="0">
              <a:spcBef>
                <a:spcPct val="30000"/>
              </a:spcBef>
              <a:defRPr sz="1200">
                <a:solidFill>
                  <a:schemeClr val="tx1"/>
                </a:solidFill>
                <a:latin typeface="Arial" pitchFamily="34" charset="0"/>
                <a:ea typeface="ＭＳ Ｐゴシック" pitchFamily="34" charset="-128"/>
              </a:defRPr>
            </a:lvl5pPr>
            <a:lvl6pPr marL="25146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99EACA93-E84A-4D4D-B01B-5FC985C1513A}" type="slidenum">
              <a:rPr lang="de-DE" altLang="en-US">
                <a:solidFill>
                  <a:prstClr val="black"/>
                </a:solidFill>
              </a:rPr>
              <a:pPr>
                <a:spcBef>
                  <a:spcPct val="0"/>
                </a:spcBef>
              </a:pPr>
              <a:t>8</a:t>
            </a:fld>
            <a:endParaRPr lang="de-DE"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lienbildplatzhalter 1"/>
          <p:cNvSpPr>
            <a:spLocks noGrp="1" noRot="1" noChangeAspect="1" noTextEdit="1"/>
          </p:cNvSpPr>
          <p:nvPr>
            <p:ph type="sldImg"/>
          </p:nvPr>
        </p:nvSpPr>
        <p:spPr>
          <a:ln/>
        </p:spPr>
      </p:sp>
      <p:sp>
        <p:nvSpPr>
          <p:cNvPr id="162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
        <p:nvSpPr>
          <p:cNvPr id="162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ea typeface="ＭＳ Ｐゴシック" pitchFamily="34" charset="-128"/>
              </a:defRPr>
            </a:lvl1pPr>
            <a:lvl2pPr marL="742950" indent="-285750" defTabSz="908050" eaLnBrk="0" hangingPunct="0">
              <a:spcBef>
                <a:spcPct val="30000"/>
              </a:spcBef>
              <a:defRPr sz="1200">
                <a:solidFill>
                  <a:schemeClr val="tx1"/>
                </a:solidFill>
                <a:latin typeface="Arial" pitchFamily="34" charset="0"/>
                <a:ea typeface="ＭＳ Ｐゴシック" pitchFamily="34" charset="-128"/>
              </a:defRPr>
            </a:lvl2pPr>
            <a:lvl3pPr marL="1143000" indent="-228600" defTabSz="908050" eaLnBrk="0" hangingPunct="0">
              <a:spcBef>
                <a:spcPct val="30000"/>
              </a:spcBef>
              <a:defRPr sz="1200">
                <a:solidFill>
                  <a:schemeClr val="tx1"/>
                </a:solidFill>
                <a:latin typeface="Arial" pitchFamily="34" charset="0"/>
                <a:ea typeface="ＭＳ Ｐゴシック" pitchFamily="34" charset="-128"/>
              </a:defRPr>
            </a:lvl3pPr>
            <a:lvl4pPr marL="1600200" indent="-228600" defTabSz="908050" eaLnBrk="0" hangingPunct="0">
              <a:spcBef>
                <a:spcPct val="30000"/>
              </a:spcBef>
              <a:defRPr sz="1200">
                <a:solidFill>
                  <a:schemeClr val="tx1"/>
                </a:solidFill>
                <a:latin typeface="Arial" pitchFamily="34" charset="0"/>
                <a:ea typeface="ＭＳ Ｐゴシック" pitchFamily="34" charset="-128"/>
              </a:defRPr>
            </a:lvl4pPr>
            <a:lvl5pPr marL="2057400" indent="-228600" defTabSz="908050" eaLnBrk="0" hangingPunct="0">
              <a:spcBef>
                <a:spcPct val="30000"/>
              </a:spcBef>
              <a:defRPr sz="1200">
                <a:solidFill>
                  <a:schemeClr val="tx1"/>
                </a:solidFill>
                <a:latin typeface="Arial" pitchFamily="34" charset="0"/>
                <a:ea typeface="ＭＳ Ｐゴシック" pitchFamily="34" charset="-128"/>
              </a:defRPr>
            </a:lvl5pPr>
            <a:lvl6pPr marL="25146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0805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E8747E04-9FD3-4612-A639-6A459D3FDDE5}" type="slidenum">
              <a:rPr lang="de-DE" altLang="en-US">
                <a:solidFill>
                  <a:prstClr val="black"/>
                </a:solidFill>
              </a:rPr>
              <a:pPr>
                <a:spcBef>
                  <a:spcPct val="0"/>
                </a:spcBef>
              </a:pPr>
              <a:t>10</a:t>
            </a:fld>
            <a:endParaRPr lang="de-DE"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005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922610"/>
            <a:ext cx="8295258" cy="850206"/>
          </a:xfrm>
        </p:spPr>
        <p:txBody>
          <a:bodyPr/>
          <a:lstStyle>
            <a:lvl1pPr>
              <a:defRPr b="1"/>
            </a:lvl1pPr>
          </a:lstStyle>
          <a:p>
            <a:r>
              <a:rPr lang="fr-CH" dirty="0" smtClean="0"/>
              <a:t>Click to edit Master title style</a:t>
            </a:r>
            <a:endParaRPr lang="en-US" dirty="0"/>
          </a:p>
        </p:txBody>
      </p:sp>
      <p:sp>
        <p:nvSpPr>
          <p:cNvPr id="3" name="Content Placeholder 2"/>
          <p:cNvSpPr>
            <a:spLocks noGrp="1"/>
          </p:cNvSpPr>
          <p:nvPr>
            <p:ph idx="1"/>
          </p:nvPr>
        </p:nvSpPr>
        <p:spPr>
          <a:xfrm>
            <a:off x="395536" y="1772815"/>
            <a:ext cx="8284914" cy="4351759"/>
          </a:xfrm>
        </p:spPr>
        <p:txBody>
          <a:bodyPr/>
          <a:lstStyle>
            <a:lvl1pPr>
              <a:buFont typeface="Arial"/>
              <a:buChar char="•"/>
              <a:defRPr sz="2000"/>
            </a:lvl1pPr>
            <a:lvl2pPr>
              <a:buFont typeface="Arial"/>
              <a:buChar char="•"/>
              <a:defRPr sz="1800"/>
            </a:lvl2pPr>
            <a:lvl3pPr marL="1257300" indent="-342900">
              <a:buFont typeface="Arial"/>
              <a:buChar char="•"/>
              <a:defRPr/>
            </a:lvl3pPr>
          </a:lstStyle>
          <a:p>
            <a:pPr lvl="0"/>
            <a:r>
              <a:rPr lang="fr-CH" dirty="0" smtClean="0"/>
              <a:t>Click to edit Master text styles</a:t>
            </a:r>
          </a:p>
          <a:p>
            <a:pPr lvl="1"/>
            <a:r>
              <a:rPr lang="fr-CH" dirty="0" smtClean="0"/>
              <a:t>Second level</a:t>
            </a:r>
          </a:p>
          <a:p>
            <a:pPr lvl="2"/>
            <a:r>
              <a:rPr lang="fr-CH" dirty="0" smtClean="0"/>
              <a:t>Third level</a:t>
            </a:r>
          </a:p>
        </p:txBody>
      </p:sp>
      <p:sp>
        <p:nvSpPr>
          <p:cNvPr id="6" name="Text Placeholder 5"/>
          <p:cNvSpPr>
            <a:spLocks noGrp="1"/>
          </p:cNvSpPr>
          <p:nvPr>
            <p:ph type="body" sz="quarter" idx="10"/>
          </p:nvPr>
        </p:nvSpPr>
        <p:spPr>
          <a:xfrm>
            <a:off x="1187450" y="116632"/>
            <a:ext cx="6624638" cy="575518"/>
          </a:xfrm>
        </p:spPr>
        <p:txBody>
          <a:bodyPr anchor="ctr"/>
          <a:lstStyle>
            <a:lvl1pPr algn="ctr">
              <a:spcAft>
                <a:spcPts val="0"/>
              </a:spcAft>
              <a:defRPr sz="2400" b="1"/>
            </a:lvl1pPr>
            <a:lvl2pPr algn="ctr">
              <a:defRPr sz="2400"/>
            </a:lvl2pPr>
            <a:lvl3pPr algn="ctr">
              <a:defRPr sz="2400"/>
            </a:lvl3pPr>
            <a:lvl4pPr algn="ctr">
              <a:defRPr sz="2400"/>
            </a:lvl4pPr>
            <a:lvl5pPr algn="ctr">
              <a:defRPr sz="2400"/>
            </a:lvl5pPr>
          </a:lstStyle>
          <a:p>
            <a:pPr lvl="0"/>
            <a:r>
              <a:rPr lang="fr-CH" dirty="0" smtClean="0"/>
              <a:t>Click to edit Master text styles</a:t>
            </a:r>
            <a:endParaRPr lang="en-US" dirty="0"/>
          </a:p>
        </p:txBody>
      </p:sp>
    </p:spTree>
    <p:extLst>
      <p:ext uri="{BB962C8B-B14F-4D97-AF65-F5344CB8AC3E}">
        <p14:creationId xmlns:p14="http://schemas.microsoft.com/office/powerpoint/2010/main" val="4797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itle Placeholder 2"/>
          <p:cNvSpPr>
            <a:spLocks noGrp="1"/>
          </p:cNvSpPr>
          <p:nvPr>
            <p:ph type="title"/>
          </p:nvPr>
        </p:nvSpPr>
        <p:spPr>
          <a:xfrm>
            <a:off x="323528" y="908720"/>
            <a:ext cx="8229600" cy="864096"/>
          </a:xfrm>
          <a:prstGeom prst="rect">
            <a:avLst/>
          </a:prstGeom>
        </p:spPr>
        <p:txBody>
          <a:bodyPr lIns="91440" tIns="45720" rIns="91440" bIns="45720" rtlCol="0">
            <a:normAutofit/>
          </a:bodyPr>
          <a:lstStyle/>
          <a:p>
            <a:r>
              <a:rPr lang="fr-CH" dirty="0" smtClean="0"/>
              <a:t>Click to edit Master title style</a:t>
            </a:r>
            <a:endParaRPr lang="en-US" dirty="0"/>
          </a:p>
        </p:txBody>
      </p:sp>
    </p:spTree>
    <p:extLst>
      <p:ext uri="{BB962C8B-B14F-4D97-AF65-F5344CB8AC3E}">
        <p14:creationId xmlns:p14="http://schemas.microsoft.com/office/powerpoint/2010/main" val="341835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itle Placeholder 2"/>
          <p:cNvSpPr>
            <a:spLocks noGrp="1"/>
          </p:cNvSpPr>
          <p:nvPr>
            <p:ph type="title"/>
          </p:nvPr>
        </p:nvSpPr>
        <p:spPr>
          <a:xfrm>
            <a:off x="323528" y="908720"/>
            <a:ext cx="8229600" cy="864096"/>
          </a:xfrm>
          <a:prstGeom prst="rect">
            <a:avLst/>
          </a:prstGeom>
        </p:spPr>
        <p:txBody>
          <a:bodyPr lIns="91440" tIns="45720" rIns="91440" bIns="45720" rtlCol="0">
            <a:normAutofit/>
          </a:bodyPr>
          <a:lstStyle/>
          <a:p>
            <a:r>
              <a:rPr lang="fr-CH" dirty="0" smtClean="0"/>
              <a:t>Click to edit Master title style</a:t>
            </a:r>
            <a:endParaRPr lang="en-US" dirty="0"/>
          </a:p>
        </p:txBody>
      </p:sp>
    </p:spTree>
    <p:extLst>
      <p:ext uri="{BB962C8B-B14F-4D97-AF65-F5344CB8AC3E}">
        <p14:creationId xmlns:p14="http://schemas.microsoft.com/office/powerpoint/2010/main" val="400976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Tree>
    <p:extLst>
      <p:ext uri="{BB962C8B-B14F-4D97-AF65-F5344CB8AC3E}">
        <p14:creationId xmlns:p14="http://schemas.microsoft.com/office/powerpoint/2010/main" val="281524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3947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6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ransition Slide">
    <p:spTree>
      <p:nvGrpSpPr>
        <p:cNvPr id="1" name="Shape 22"/>
        <p:cNvGrpSpPr/>
        <p:nvPr/>
      </p:nvGrpSpPr>
      <p:grpSpPr>
        <a:xfrm>
          <a:off x="0" y="0"/>
          <a:ext cx="0" cy="0"/>
          <a:chOff x="0" y="0"/>
          <a:chExt cx="0" cy="0"/>
        </a:xfrm>
      </p:grpSpPr>
      <p:sp>
        <p:nvSpPr>
          <p:cNvPr id="24" name="Shape 24"/>
          <p:cNvSpPr txBox="1">
            <a:spLocks noGrp="1"/>
          </p:cNvSpPr>
          <p:nvPr>
            <p:ph type="title"/>
          </p:nvPr>
        </p:nvSpPr>
        <p:spPr>
          <a:xfrm>
            <a:off x="228600" y="2875002"/>
            <a:ext cx="6400800" cy="553998"/>
          </a:xfrm>
          <a:prstGeom prst="rect">
            <a:avLst/>
          </a:prstGeom>
          <a:noFill/>
          <a:ln>
            <a:noFill/>
          </a:ln>
        </p:spPr>
        <p:txBody>
          <a:bodyPr wrap="square" lIns="91425" tIns="91425" rIns="91425" bIns="91425" anchor="ctr" anchorCtr="0"/>
          <a:lstStyle>
            <a:lvl1pPr marL="228600" marR="0" lvl="0" indent="-228600" algn="l" rtl="0">
              <a:spcBef>
                <a:spcPts val="0"/>
              </a:spcBef>
              <a:spcAft>
                <a:spcPts val="0"/>
              </a:spcAft>
              <a:buNone/>
              <a:defRPr sz="3800" b="0" i="0" u="none" strike="noStrike" cap="none">
                <a:solidFill>
                  <a:srgbClr val="336699"/>
                </a:solidFill>
                <a:latin typeface="Calibri"/>
                <a:ea typeface="Calibri"/>
                <a:cs typeface="Calibri"/>
                <a:sym typeface="Calibri"/>
              </a:defRPr>
            </a:lvl1pPr>
            <a:lvl2pPr marL="228600" marR="0" lvl="1" indent="-228600" algn="l" rtl="0">
              <a:spcBef>
                <a:spcPts val="0"/>
              </a:spcBef>
              <a:spcAft>
                <a:spcPts val="0"/>
              </a:spcAft>
              <a:buNone/>
              <a:defRPr sz="2600" b="1" i="0" u="none" strike="noStrike" cap="none">
                <a:solidFill>
                  <a:schemeClr val="dk1"/>
                </a:solidFill>
                <a:latin typeface="Arial"/>
                <a:ea typeface="Arial"/>
                <a:cs typeface="Arial"/>
                <a:sym typeface="Arial"/>
              </a:defRPr>
            </a:lvl2pPr>
            <a:lvl3pPr marL="228600" marR="0" lvl="2" indent="-228600" algn="l" rtl="0">
              <a:spcBef>
                <a:spcPts val="0"/>
              </a:spcBef>
              <a:spcAft>
                <a:spcPts val="0"/>
              </a:spcAft>
              <a:buNone/>
              <a:defRPr sz="2600" b="1" i="0" u="none" strike="noStrike" cap="none">
                <a:solidFill>
                  <a:schemeClr val="dk1"/>
                </a:solidFill>
                <a:latin typeface="Arial"/>
                <a:ea typeface="Arial"/>
                <a:cs typeface="Arial"/>
                <a:sym typeface="Arial"/>
              </a:defRPr>
            </a:lvl3pPr>
            <a:lvl4pPr marL="228600" marR="0" lvl="3" indent="-228600" algn="l" rtl="0">
              <a:spcBef>
                <a:spcPts val="0"/>
              </a:spcBef>
              <a:spcAft>
                <a:spcPts val="0"/>
              </a:spcAft>
              <a:buNone/>
              <a:defRPr sz="2600" b="1" i="0" u="none" strike="noStrike" cap="none">
                <a:solidFill>
                  <a:schemeClr val="dk1"/>
                </a:solidFill>
                <a:latin typeface="Arial"/>
                <a:ea typeface="Arial"/>
                <a:cs typeface="Arial"/>
                <a:sym typeface="Arial"/>
              </a:defRPr>
            </a:lvl4pPr>
            <a:lvl5pPr marL="228600" marR="0" lvl="4" indent="-228600" algn="l" rtl="0">
              <a:spcBef>
                <a:spcPts val="0"/>
              </a:spcBef>
              <a:spcAft>
                <a:spcPts val="0"/>
              </a:spcAft>
              <a:buNone/>
              <a:defRPr sz="2600" b="1" i="0" u="none" strike="noStrike" cap="none">
                <a:solidFill>
                  <a:schemeClr val="dk1"/>
                </a:solidFill>
                <a:latin typeface="Arial"/>
                <a:ea typeface="Arial"/>
                <a:cs typeface="Arial"/>
                <a:sym typeface="Arial"/>
              </a:defRPr>
            </a:lvl5pPr>
            <a:lvl6pPr marL="685800" marR="0" lvl="5" indent="-228600" algn="l" rtl="0">
              <a:spcBef>
                <a:spcPts val="0"/>
              </a:spcBef>
              <a:spcAft>
                <a:spcPts val="0"/>
              </a:spcAft>
              <a:buNone/>
              <a:defRPr sz="2600" b="1" i="0" u="none" strike="noStrike" cap="none">
                <a:solidFill>
                  <a:schemeClr val="dk1"/>
                </a:solidFill>
                <a:latin typeface="Arial"/>
                <a:ea typeface="Arial"/>
                <a:cs typeface="Arial"/>
                <a:sym typeface="Arial"/>
              </a:defRPr>
            </a:lvl6pPr>
            <a:lvl7pPr marL="1143000" marR="0" lvl="6" indent="-228600" algn="l" rtl="0">
              <a:spcBef>
                <a:spcPts val="0"/>
              </a:spcBef>
              <a:spcAft>
                <a:spcPts val="0"/>
              </a:spcAft>
              <a:buNone/>
              <a:defRPr sz="2600" b="1" i="0" u="none" strike="noStrike" cap="none">
                <a:solidFill>
                  <a:schemeClr val="dk1"/>
                </a:solidFill>
                <a:latin typeface="Arial"/>
                <a:ea typeface="Arial"/>
                <a:cs typeface="Arial"/>
                <a:sym typeface="Arial"/>
              </a:defRPr>
            </a:lvl7pPr>
            <a:lvl8pPr marL="1600200" marR="0" lvl="7" indent="-228600" algn="l" rtl="0">
              <a:spcBef>
                <a:spcPts val="0"/>
              </a:spcBef>
              <a:spcAft>
                <a:spcPts val="0"/>
              </a:spcAft>
              <a:buNone/>
              <a:defRPr sz="2600" b="1" i="0" u="none" strike="noStrike" cap="none">
                <a:solidFill>
                  <a:schemeClr val="dk1"/>
                </a:solidFill>
                <a:latin typeface="Arial"/>
                <a:ea typeface="Arial"/>
                <a:cs typeface="Arial"/>
                <a:sym typeface="Arial"/>
              </a:defRPr>
            </a:lvl8pPr>
            <a:lvl9pPr marL="2057400" marR="0" lvl="8" indent="-228600" algn="l" rtl="0">
              <a:spcBef>
                <a:spcPts val="0"/>
              </a:spcBef>
              <a:spcAft>
                <a:spcPts val="0"/>
              </a:spcAft>
              <a:buNone/>
              <a:defRPr sz="26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326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fld id="{13921480-5A65-4983-84A9-E295889DD319}" type="datetimeFigureOut">
              <a:rPr lang="en-GB" smtClean="0">
                <a:solidFill>
                  <a:prstClr val="black"/>
                </a:solidFill>
              </a:rPr>
              <a:pPr/>
              <a:t>16/12/2019</a:t>
            </a:fld>
            <a:endParaRPr lang="en-GB">
              <a:solidFill>
                <a:prstClr val="black"/>
              </a:solidFill>
            </a:endParaRPr>
          </a:p>
        </p:txBody>
      </p:sp>
    </p:spTree>
    <p:extLst>
      <p:ext uri="{BB962C8B-B14F-4D97-AF65-F5344CB8AC3E}">
        <p14:creationId xmlns:p14="http://schemas.microsoft.com/office/powerpoint/2010/main" val="40136632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fld id="{13921480-5A65-4983-84A9-E295889DD319}" type="datetimeFigureOut">
              <a:rPr lang="en-GB" smtClean="0">
                <a:solidFill>
                  <a:prstClr val="black"/>
                </a:solidFill>
              </a:rPr>
              <a:pPr/>
              <a:t>16/12/2019</a:t>
            </a:fld>
            <a:endParaRPr lang="en-GB">
              <a:solidFill>
                <a:prstClr val="black"/>
              </a:solidFill>
            </a:endParaRPr>
          </a:p>
        </p:txBody>
      </p:sp>
    </p:spTree>
    <p:extLst>
      <p:ext uri="{BB962C8B-B14F-4D97-AF65-F5344CB8AC3E}">
        <p14:creationId xmlns:p14="http://schemas.microsoft.com/office/powerpoint/2010/main" val="23955627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1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899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19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5" name="Gruppieren 7"/>
          <p:cNvGrpSpPr>
            <a:grpSpLocks/>
          </p:cNvGrpSpPr>
          <p:nvPr userDrawn="1"/>
        </p:nvGrpSpPr>
        <p:grpSpPr bwMode="auto">
          <a:xfrm>
            <a:off x="0" y="2844800"/>
            <a:ext cx="9144000" cy="1657350"/>
            <a:chOff x="0" y="3497626"/>
            <a:chExt cx="9144000" cy="1656184"/>
          </a:xfrm>
        </p:grpSpPr>
        <p:pic>
          <p:nvPicPr>
            <p:cNvPr id="7" name="Picture 75" descr="ppt_tit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7626"/>
              <a:ext cx="7020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ppt_tit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497626"/>
              <a:ext cx="42484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Zástupný symbol pro obsah 5"/>
          <p:cNvSpPr>
            <a:spLocks noGrp="1"/>
          </p:cNvSpPr>
          <p:nvPr>
            <p:ph sz="quarter" idx="10"/>
          </p:nvPr>
        </p:nvSpPr>
        <p:spPr>
          <a:xfrm>
            <a:off x="3000364" y="3214686"/>
            <a:ext cx="5357850" cy="914400"/>
          </a:xfrm>
        </p:spPr>
        <p:txBody>
          <a:bodyPr anchor="ctr"/>
          <a:lstStyle>
            <a:lvl1pPr>
              <a:buNone/>
              <a:defRPr/>
            </a:lvl1pPr>
            <a:lvl5pPr marL="228600" indent="-228600" algn="l">
              <a:buNone/>
              <a:defRPr sz="2400" b="1" baseline="0">
                <a:latin typeface="+mj-lt"/>
              </a:defRPr>
            </a:lvl5pPr>
          </a:lstStyle>
          <a:p>
            <a:pPr lvl="0"/>
            <a:r>
              <a:rPr lang="de-DE" smtClean="0"/>
              <a:t>Textmasterformate durch Klicken bearbeiten</a:t>
            </a:r>
          </a:p>
        </p:txBody>
      </p:sp>
      <p:sp>
        <p:nvSpPr>
          <p:cNvPr id="14" name="Nadpis 13"/>
          <p:cNvSpPr>
            <a:spLocks noGrp="1"/>
          </p:cNvSpPr>
          <p:nvPr>
            <p:ph type="title"/>
          </p:nvPr>
        </p:nvSpPr>
        <p:spPr>
          <a:xfrm>
            <a:off x="3000364" y="4572008"/>
            <a:ext cx="5736700" cy="2143140"/>
          </a:xfrm>
        </p:spPr>
        <p:txBody>
          <a:bodyPr/>
          <a:lstStyle>
            <a:lvl1pPr algn="r">
              <a:defRPr sz="2000"/>
            </a:lvl1pPr>
          </a:lstStyle>
          <a:p>
            <a:r>
              <a:rPr lang="de-DE" smtClean="0"/>
              <a:t>Titelmasterformat durch Klicken bearbeiten</a:t>
            </a:r>
            <a:endParaRPr lang="en-US" dirty="0"/>
          </a:p>
        </p:txBody>
      </p:sp>
      <p:sp>
        <p:nvSpPr>
          <p:cNvPr id="19" name="Zástupný symbol pro obsah 18"/>
          <p:cNvSpPr>
            <a:spLocks noGrp="1"/>
          </p:cNvSpPr>
          <p:nvPr>
            <p:ph sz="quarter" idx="12"/>
          </p:nvPr>
        </p:nvSpPr>
        <p:spPr>
          <a:xfrm>
            <a:off x="377176" y="5214950"/>
            <a:ext cx="2194560" cy="571514"/>
          </a:xfrm>
        </p:spPr>
        <p:txBody>
          <a:bodyPr/>
          <a:lstStyle>
            <a:lvl1pPr marL="0" indent="0" algn="ctr">
              <a:buNone/>
              <a:defRPr sz="2000" b="1" u="sng"/>
            </a:lvl1pPr>
            <a:lvl2pPr>
              <a:buNone/>
              <a:defRPr/>
            </a:lvl2pPr>
            <a:lvl3pPr>
              <a:buNone/>
              <a:defRPr/>
            </a:lvl3pPr>
            <a:lvl4pPr>
              <a:buNone/>
              <a:defRPr/>
            </a:lvl4pPr>
            <a:lvl5pPr>
              <a:buNone/>
              <a:defRPr/>
            </a:lvl5pPr>
          </a:lstStyle>
          <a:p>
            <a:pPr lvl="0"/>
            <a:r>
              <a:rPr lang="de-DE" smtClean="0"/>
              <a:t>Textmasterformate durch Klicken bearbeiten</a:t>
            </a:r>
          </a:p>
        </p:txBody>
      </p:sp>
    </p:spTree>
    <p:extLst>
      <p:ext uri="{BB962C8B-B14F-4D97-AF65-F5344CB8AC3E}">
        <p14:creationId xmlns:p14="http://schemas.microsoft.com/office/powerpoint/2010/main" val="857473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2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Tree>
    <p:extLst>
      <p:ext uri="{BB962C8B-B14F-4D97-AF65-F5344CB8AC3E}">
        <p14:creationId xmlns:p14="http://schemas.microsoft.com/office/powerpoint/2010/main" val="410987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ransition Slide">
    <p:spTree>
      <p:nvGrpSpPr>
        <p:cNvPr id="1" name="Shape 22"/>
        <p:cNvGrpSpPr/>
        <p:nvPr/>
      </p:nvGrpSpPr>
      <p:grpSpPr>
        <a:xfrm>
          <a:off x="0" y="0"/>
          <a:ext cx="0" cy="0"/>
          <a:chOff x="0" y="0"/>
          <a:chExt cx="0" cy="0"/>
        </a:xfrm>
      </p:grpSpPr>
      <p:sp>
        <p:nvSpPr>
          <p:cNvPr id="24" name="Shape 24"/>
          <p:cNvSpPr txBox="1">
            <a:spLocks noGrp="1"/>
          </p:cNvSpPr>
          <p:nvPr>
            <p:ph type="title"/>
          </p:nvPr>
        </p:nvSpPr>
        <p:spPr>
          <a:xfrm>
            <a:off x="228600" y="2875002"/>
            <a:ext cx="6400800" cy="553998"/>
          </a:xfrm>
          <a:prstGeom prst="rect">
            <a:avLst/>
          </a:prstGeom>
          <a:noFill/>
          <a:ln>
            <a:noFill/>
          </a:ln>
        </p:spPr>
        <p:txBody>
          <a:bodyPr wrap="square" lIns="91425" tIns="91425" rIns="91425" bIns="91425" anchor="ctr" anchorCtr="0"/>
          <a:lstStyle>
            <a:lvl1pPr marL="228600" marR="0" lvl="0" indent="-228600" algn="l" rtl="0">
              <a:spcBef>
                <a:spcPts val="0"/>
              </a:spcBef>
              <a:spcAft>
                <a:spcPts val="0"/>
              </a:spcAft>
              <a:buNone/>
              <a:defRPr sz="3800" b="0" i="0" u="none" strike="noStrike" cap="none">
                <a:solidFill>
                  <a:srgbClr val="336699"/>
                </a:solidFill>
                <a:latin typeface="Calibri"/>
                <a:ea typeface="Calibri"/>
                <a:cs typeface="Calibri"/>
                <a:sym typeface="Calibri"/>
              </a:defRPr>
            </a:lvl1pPr>
            <a:lvl2pPr marL="228600" marR="0" lvl="1" indent="-228600" algn="l" rtl="0">
              <a:spcBef>
                <a:spcPts val="0"/>
              </a:spcBef>
              <a:spcAft>
                <a:spcPts val="0"/>
              </a:spcAft>
              <a:buNone/>
              <a:defRPr sz="2600" b="1" i="0" u="none" strike="noStrike" cap="none">
                <a:solidFill>
                  <a:schemeClr val="dk1"/>
                </a:solidFill>
                <a:latin typeface="Arial"/>
                <a:ea typeface="Arial"/>
                <a:cs typeface="Arial"/>
                <a:sym typeface="Arial"/>
              </a:defRPr>
            </a:lvl2pPr>
            <a:lvl3pPr marL="228600" marR="0" lvl="2" indent="-228600" algn="l" rtl="0">
              <a:spcBef>
                <a:spcPts val="0"/>
              </a:spcBef>
              <a:spcAft>
                <a:spcPts val="0"/>
              </a:spcAft>
              <a:buNone/>
              <a:defRPr sz="2600" b="1" i="0" u="none" strike="noStrike" cap="none">
                <a:solidFill>
                  <a:schemeClr val="dk1"/>
                </a:solidFill>
                <a:latin typeface="Arial"/>
                <a:ea typeface="Arial"/>
                <a:cs typeface="Arial"/>
                <a:sym typeface="Arial"/>
              </a:defRPr>
            </a:lvl3pPr>
            <a:lvl4pPr marL="228600" marR="0" lvl="3" indent="-228600" algn="l" rtl="0">
              <a:spcBef>
                <a:spcPts val="0"/>
              </a:spcBef>
              <a:spcAft>
                <a:spcPts val="0"/>
              </a:spcAft>
              <a:buNone/>
              <a:defRPr sz="2600" b="1" i="0" u="none" strike="noStrike" cap="none">
                <a:solidFill>
                  <a:schemeClr val="dk1"/>
                </a:solidFill>
                <a:latin typeface="Arial"/>
                <a:ea typeface="Arial"/>
                <a:cs typeface="Arial"/>
                <a:sym typeface="Arial"/>
              </a:defRPr>
            </a:lvl4pPr>
            <a:lvl5pPr marL="228600" marR="0" lvl="4" indent="-228600" algn="l" rtl="0">
              <a:spcBef>
                <a:spcPts val="0"/>
              </a:spcBef>
              <a:spcAft>
                <a:spcPts val="0"/>
              </a:spcAft>
              <a:buNone/>
              <a:defRPr sz="2600" b="1" i="0" u="none" strike="noStrike" cap="none">
                <a:solidFill>
                  <a:schemeClr val="dk1"/>
                </a:solidFill>
                <a:latin typeface="Arial"/>
                <a:ea typeface="Arial"/>
                <a:cs typeface="Arial"/>
                <a:sym typeface="Arial"/>
              </a:defRPr>
            </a:lvl5pPr>
            <a:lvl6pPr marL="685800" marR="0" lvl="5" indent="-228600" algn="l" rtl="0">
              <a:spcBef>
                <a:spcPts val="0"/>
              </a:spcBef>
              <a:spcAft>
                <a:spcPts val="0"/>
              </a:spcAft>
              <a:buNone/>
              <a:defRPr sz="2600" b="1" i="0" u="none" strike="noStrike" cap="none">
                <a:solidFill>
                  <a:schemeClr val="dk1"/>
                </a:solidFill>
                <a:latin typeface="Arial"/>
                <a:ea typeface="Arial"/>
                <a:cs typeface="Arial"/>
                <a:sym typeface="Arial"/>
              </a:defRPr>
            </a:lvl6pPr>
            <a:lvl7pPr marL="1143000" marR="0" lvl="6" indent="-228600" algn="l" rtl="0">
              <a:spcBef>
                <a:spcPts val="0"/>
              </a:spcBef>
              <a:spcAft>
                <a:spcPts val="0"/>
              </a:spcAft>
              <a:buNone/>
              <a:defRPr sz="2600" b="1" i="0" u="none" strike="noStrike" cap="none">
                <a:solidFill>
                  <a:schemeClr val="dk1"/>
                </a:solidFill>
                <a:latin typeface="Arial"/>
                <a:ea typeface="Arial"/>
                <a:cs typeface="Arial"/>
                <a:sym typeface="Arial"/>
              </a:defRPr>
            </a:lvl7pPr>
            <a:lvl8pPr marL="1600200" marR="0" lvl="7" indent="-228600" algn="l" rtl="0">
              <a:spcBef>
                <a:spcPts val="0"/>
              </a:spcBef>
              <a:spcAft>
                <a:spcPts val="0"/>
              </a:spcAft>
              <a:buNone/>
              <a:defRPr sz="2600" b="1" i="0" u="none" strike="noStrike" cap="none">
                <a:solidFill>
                  <a:schemeClr val="dk1"/>
                </a:solidFill>
                <a:latin typeface="Arial"/>
                <a:ea typeface="Arial"/>
                <a:cs typeface="Arial"/>
                <a:sym typeface="Arial"/>
              </a:defRPr>
            </a:lvl8pPr>
            <a:lvl9pPr marL="2057400" marR="0" lvl="8" indent="-228600" algn="l" rtl="0">
              <a:spcBef>
                <a:spcPts val="0"/>
              </a:spcBef>
              <a:spcAft>
                <a:spcPts val="0"/>
              </a:spcAft>
              <a:buNone/>
              <a:defRPr sz="26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683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fld id="{13921480-5A65-4983-84A9-E295889DD319}" type="datetimeFigureOut">
              <a:rPr lang="en-GB" smtClean="0">
                <a:solidFill>
                  <a:prstClr val="black"/>
                </a:solidFill>
              </a:rPr>
              <a:pPr/>
              <a:t>16/12/2019</a:t>
            </a:fld>
            <a:endParaRPr lang="en-GB">
              <a:solidFill>
                <a:prstClr val="black"/>
              </a:solidFill>
            </a:endParaRPr>
          </a:p>
        </p:txBody>
      </p:sp>
    </p:spTree>
    <p:extLst>
      <p:ext uri="{BB962C8B-B14F-4D97-AF65-F5344CB8AC3E}">
        <p14:creationId xmlns:p14="http://schemas.microsoft.com/office/powerpoint/2010/main" val="884799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
        <p:nvSpPr>
          <p:cNvPr id="4" name="Date Placeholder 3"/>
          <p:cNvSpPr>
            <a:spLocks noGrp="1"/>
          </p:cNvSpPr>
          <p:nvPr>
            <p:ph type="dt" sz="half" idx="2"/>
          </p:nvPr>
        </p:nvSpPr>
        <p:spPr>
          <a:xfrm>
            <a:off x="177926" y="6551613"/>
            <a:ext cx="2133600" cy="365125"/>
          </a:xfrm>
          <a:prstGeom prst="rect">
            <a:avLst/>
          </a:prstGeom>
        </p:spPr>
        <p:txBody>
          <a:bodyPr/>
          <a:lstStyle>
            <a:lvl1pPr>
              <a:defRPr sz="1200"/>
            </a:lvl1pPr>
          </a:lstStyle>
          <a:p>
            <a:fld id="{13921480-5A65-4983-84A9-E295889DD319}" type="datetimeFigureOut">
              <a:rPr lang="en-GB" smtClean="0">
                <a:solidFill>
                  <a:prstClr val="black"/>
                </a:solidFill>
              </a:rPr>
              <a:pPr/>
              <a:t>16/12/2019</a:t>
            </a:fld>
            <a:endParaRPr lang="en-GB">
              <a:solidFill>
                <a:prstClr val="black"/>
              </a:solidFill>
            </a:endParaRPr>
          </a:p>
        </p:txBody>
      </p:sp>
    </p:spTree>
    <p:extLst>
      <p:ext uri="{BB962C8B-B14F-4D97-AF65-F5344CB8AC3E}">
        <p14:creationId xmlns:p14="http://schemas.microsoft.com/office/powerpoint/2010/main" val="3065048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30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23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7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700808"/>
            <a:ext cx="7632848" cy="4608512"/>
          </a:xfrm>
        </p:spPr>
        <p:txBody>
          <a:bodyPr/>
          <a:lstStyle>
            <a:lvl1pPr>
              <a:spcBef>
                <a:spcPts val="300"/>
              </a:spcBef>
              <a:spcAft>
                <a:spcPts val="300"/>
              </a:spcAft>
              <a:buSzPct val="100000"/>
              <a:buFont typeface="Wingdings" pitchFamily="2" charset="2"/>
              <a:buChar char="§"/>
              <a:defRPr sz="2000" b="0"/>
            </a:lvl1pPr>
            <a:lvl2pPr>
              <a:spcBef>
                <a:spcPts val="300"/>
              </a:spcBef>
              <a:spcAft>
                <a:spcPts val="300"/>
              </a:spcAft>
              <a:buSzPct val="80000"/>
              <a:buFont typeface="Wingdings" pitchFamily="2" charset="2"/>
              <a:buChar char="Ø"/>
              <a:defRPr sz="1800" b="0"/>
            </a:lvl2pPr>
            <a:lvl3pPr>
              <a:spcBef>
                <a:spcPts val="300"/>
              </a:spcBef>
              <a:spcAft>
                <a:spcPts val="300"/>
              </a:spcAft>
              <a:defRPr sz="1600" b="0"/>
            </a:lvl3pPr>
            <a:lvl4pPr>
              <a:spcBef>
                <a:spcPts val="300"/>
              </a:spcBef>
              <a:spcAft>
                <a:spcPts val="300"/>
              </a:spcAft>
              <a:defRPr sz="1400" b="0"/>
            </a:lvl4pPr>
            <a:lvl5pPr>
              <a:spcBef>
                <a:spcPts val="300"/>
              </a:spcBef>
              <a:spcAft>
                <a:spcPts val="300"/>
              </a:spcAft>
              <a:defRPr sz="1200" b="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Textplatzhalter 5"/>
          <p:cNvSpPr>
            <a:spLocks noGrp="1"/>
          </p:cNvSpPr>
          <p:nvPr>
            <p:ph type="body" sz="quarter" idx="10"/>
          </p:nvPr>
        </p:nvSpPr>
        <p:spPr>
          <a:xfrm>
            <a:off x="1187624" y="908720"/>
            <a:ext cx="7632848" cy="576064"/>
          </a:xfrm>
        </p:spPr>
        <p:txBody>
          <a:bodyPr anchor="ct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defRPr>
            </a:lvl1pPr>
          </a:lstStyle>
          <a:p>
            <a:pPr lvl="0"/>
            <a:endParaRPr lang="de-DE" dirty="0" smtClean="0"/>
          </a:p>
        </p:txBody>
      </p:sp>
    </p:spTree>
    <p:extLst>
      <p:ext uri="{BB962C8B-B14F-4D97-AF65-F5344CB8AC3E}">
        <p14:creationId xmlns:p14="http://schemas.microsoft.com/office/powerpoint/2010/main" val="422438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Abgerundetes Rechteck 6"/>
          <p:cNvSpPr/>
          <p:nvPr userDrawn="1"/>
        </p:nvSpPr>
        <p:spPr bwMode="auto">
          <a:xfrm>
            <a:off x="220675" y="6528093"/>
            <a:ext cx="912676" cy="30051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8" name="Auf der gleichen Seite des Rechtecks liegende Ecken abrunden 7"/>
          <p:cNvSpPr/>
          <p:nvPr userDrawn="1"/>
        </p:nvSpPr>
        <p:spPr bwMode="auto">
          <a:xfrm rot="5400000" flipV="1">
            <a:off x="5003707" y="2697465"/>
            <a:ext cx="324037" cy="7956552"/>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9" name="Auf der gleichen Seite des Rechtecks liegende Ecken abrunden 8"/>
          <p:cNvSpPr/>
          <p:nvPr userDrawn="1"/>
        </p:nvSpPr>
        <p:spPr bwMode="auto">
          <a:xfrm rot="16200000" flipV="1">
            <a:off x="-227931" y="357264"/>
            <a:ext cx="648074" cy="166810"/>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0" name="Auf der gleichen Seite des Rechtecks liegende Ecken abrunden 9"/>
          <p:cNvSpPr/>
          <p:nvPr userDrawn="1"/>
        </p:nvSpPr>
        <p:spPr bwMode="auto">
          <a:xfrm rot="5400000" flipV="1">
            <a:off x="4841688" y="-3537606"/>
            <a:ext cx="648074" cy="7956550"/>
          </a:xfrm>
          <a:prstGeom prst="round2SameRect">
            <a:avLst>
              <a:gd name="adj1" fmla="val 7349"/>
              <a:gd name="adj2" fmla="val 0"/>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11" name="Picture 2" descr="C:\Users\seoane_ant\NaSa\FSM4 Flyer\susana_logotype_cmyk_print_1200dpi-1.jp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79301" y="116632"/>
            <a:ext cx="854050" cy="648074"/>
          </a:xfrm>
          <a:prstGeom prst="rect">
            <a:avLst/>
          </a:prstGeom>
          <a:noFill/>
          <a:extLst>
            <a:ext uri="{909E8E84-426E-40DD-AFC4-6F175D3DCCD1}">
              <a14:hiddenFill xmlns:a14="http://schemas.microsoft.com/office/drawing/2010/main">
                <a:solidFill>
                  <a:srgbClr val="FFFFFF"/>
                </a:solidFill>
              </a14:hiddenFill>
            </a:ext>
          </a:extLst>
        </p:spPr>
      </p:pic>
      <p:sp>
        <p:nvSpPr>
          <p:cNvPr id="12" name="Auf der gleichen Seite des Rechtecks liegende Ecken abrunden 11"/>
          <p:cNvSpPr/>
          <p:nvPr userDrawn="1"/>
        </p:nvSpPr>
        <p:spPr bwMode="auto">
          <a:xfrm rot="16200000" flipV="1">
            <a:off x="-67499" y="6597181"/>
            <a:ext cx="324037" cy="166812"/>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3991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6" r:id="rId8"/>
    <p:sldLayoutId id="2147483657" r:id="rId9"/>
    <p:sldLayoutId id="2147483661" r:id="rId10"/>
    <p:sldLayoutId id="2147483674" r:id="rId11"/>
    <p:sldLayoutId id="2147483675" r:id="rId12"/>
    <p:sldLayoutId id="2147483676"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21480-5A65-4983-84A9-E295889DD319}" type="datetimeFigureOut">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16/12/2019</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9E5926-35E2-49ED-A9E2-234739C03F3A}" type="slidenum">
              <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Abgerundetes Rechteck 6"/>
          <p:cNvSpPr/>
          <p:nvPr userDrawn="1"/>
        </p:nvSpPr>
        <p:spPr bwMode="auto">
          <a:xfrm>
            <a:off x="220675" y="6528093"/>
            <a:ext cx="912676" cy="30051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8" name="Auf der gleichen Seite des Rechtecks liegende Ecken abrunden 7"/>
          <p:cNvSpPr/>
          <p:nvPr userDrawn="1"/>
        </p:nvSpPr>
        <p:spPr bwMode="auto">
          <a:xfrm rot="5400000" flipV="1">
            <a:off x="5003707" y="2697465"/>
            <a:ext cx="324037" cy="7956552"/>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9" name="Auf der gleichen Seite des Rechtecks liegende Ecken abrunden 8"/>
          <p:cNvSpPr/>
          <p:nvPr userDrawn="1"/>
        </p:nvSpPr>
        <p:spPr bwMode="auto">
          <a:xfrm rot="16200000" flipV="1">
            <a:off x="-227931" y="357264"/>
            <a:ext cx="648074" cy="166810"/>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0" name="Auf der gleichen Seite des Rechtecks liegende Ecken abrunden 9"/>
          <p:cNvSpPr/>
          <p:nvPr userDrawn="1"/>
        </p:nvSpPr>
        <p:spPr bwMode="auto">
          <a:xfrm rot="5400000" flipV="1">
            <a:off x="4841688" y="-3537606"/>
            <a:ext cx="648074" cy="7956550"/>
          </a:xfrm>
          <a:prstGeom prst="round2SameRect">
            <a:avLst>
              <a:gd name="adj1" fmla="val 7349"/>
              <a:gd name="adj2" fmla="val 0"/>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11" name="Picture 2" descr="C:\Users\seoane_ant\NaSa\FSM4 Flyer\susana_logotype_cmyk_print_1200dpi-1.jpg"/>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79301" y="116632"/>
            <a:ext cx="854050" cy="648074"/>
          </a:xfrm>
          <a:prstGeom prst="rect">
            <a:avLst/>
          </a:prstGeom>
          <a:noFill/>
          <a:extLst>
            <a:ext uri="{909E8E84-426E-40DD-AFC4-6F175D3DCCD1}">
              <a14:hiddenFill xmlns:a14="http://schemas.microsoft.com/office/drawing/2010/main">
                <a:solidFill>
                  <a:srgbClr val="FFFFFF"/>
                </a:solidFill>
              </a14:hiddenFill>
            </a:ext>
          </a:extLst>
        </p:spPr>
      </p:pic>
      <p:sp>
        <p:nvSpPr>
          <p:cNvPr id="12" name="Auf der gleichen Seite des Rechtecks liegende Ecken abrunden 11"/>
          <p:cNvSpPr/>
          <p:nvPr userDrawn="1"/>
        </p:nvSpPr>
        <p:spPr bwMode="auto">
          <a:xfrm rot="16200000" flipV="1">
            <a:off x="-67499" y="6597181"/>
            <a:ext cx="324037" cy="166812"/>
          </a:xfrm>
          <a:prstGeom prst="round2SameRect">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2084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orum.susana.org/forum/statistic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usana.org/en/knowledge-hub/resources-and-publications/library/details/3630" TargetMode="External"/><Relationship Id="rId2" Type="http://schemas.openxmlformats.org/officeDocument/2006/relationships/hyperlink" Target="https://forum.susana.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susana.org/_resources/documents/default/3-2867-7-1506594634.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bwMode="auto">
          <a:xfrm>
            <a:off x="2781300" y="1582738"/>
            <a:ext cx="3557588" cy="430212"/>
          </a:xfrm>
          <a:prstGeom prst="rect">
            <a:avLst/>
          </a:prstGeom>
          <a:noFill/>
          <a:ln w="9525">
            <a:noFill/>
            <a:miter lim="800000"/>
            <a:headEnd/>
            <a:tailEnd/>
          </a:ln>
        </p:spPr>
        <p:txBody>
          <a:bodyPr wrap="none" tIns="0" bIns="0" anchor="ctr">
            <a:spAutoFit/>
          </a:bodyPr>
          <a:lstStyle/>
          <a:p>
            <a:pPr algn="ctr" eaLnBrk="0" fontAlgn="base" hangingPunct="0">
              <a:spcBef>
                <a:spcPct val="0"/>
              </a:spcBef>
              <a:spcAft>
                <a:spcPct val="0"/>
              </a:spcAft>
              <a:defRPr/>
            </a:pPr>
            <a:r>
              <a:rPr lang="en-GB" sz="2800" b="1" kern="0" dirty="0">
                <a:solidFill>
                  <a:prstClr val="black"/>
                </a:solidFill>
              </a:rPr>
              <a:t>4. What is SuSanA?</a:t>
            </a:r>
          </a:p>
        </p:txBody>
      </p:sp>
      <p:sp>
        <p:nvSpPr>
          <p:cNvPr id="3" name="Textfeld 2"/>
          <p:cNvSpPr txBox="1"/>
          <p:nvPr/>
        </p:nvSpPr>
        <p:spPr bwMode="auto">
          <a:xfrm>
            <a:off x="615950" y="2390874"/>
            <a:ext cx="7988300" cy="307777"/>
          </a:xfrm>
          <a:prstGeom prst="rect">
            <a:avLst/>
          </a:prstGeom>
          <a:noFill/>
          <a:ln w="9525">
            <a:noFill/>
            <a:miter lim="800000"/>
            <a:headEnd/>
            <a:tailEnd/>
          </a:ln>
        </p:spPr>
        <p:txBody>
          <a:bodyPr tIns="0" bIns="0" anchor="ctr">
            <a:spAutoFit/>
          </a:bodyPr>
          <a:lstStyle/>
          <a:p>
            <a:pPr algn="ctr" eaLnBrk="0" fontAlgn="base" hangingPunct="0">
              <a:spcBef>
                <a:spcPct val="0"/>
              </a:spcBef>
              <a:spcAft>
                <a:spcPct val="0"/>
              </a:spcAft>
              <a:defRPr/>
            </a:pPr>
            <a:r>
              <a:rPr lang="en-GB" sz="2000" b="1" kern="0" dirty="0" err="1" smtClean="0">
                <a:solidFill>
                  <a:prstClr val="black"/>
                </a:solidFill>
              </a:rPr>
              <a:t>SuSanA’s</a:t>
            </a:r>
            <a:r>
              <a:rPr lang="en-GB" sz="2000" b="1" kern="0" dirty="0" smtClean="0">
                <a:solidFill>
                  <a:prstClr val="black"/>
                </a:solidFill>
              </a:rPr>
              <a:t> </a:t>
            </a:r>
            <a:r>
              <a:rPr lang="en-GB" sz="2000" b="1" kern="0" dirty="0">
                <a:solidFill>
                  <a:prstClr val="black"/>
                </a:solidFill>
              </a:rPr>
              <a:t>Mission, </a:t>
            </a:r>
            <a:r>
              <a:rPr lang="en-GB" sz="2000" b="1" kern="0" dirty="0" err="1">
                <a:solidFill>
                  <a:prstClr val="black"/>
                </a:solidFill>
              </a:rPr>
              <a:t>SuSanA’s</a:t>
            </a:r>
            <a:r>
              <a:rPr lang="en-GB" sz="2000" b="1" kern="0" dirty="0">
                <a:solidFill>
                  <a:prstClr val="black"/>
                </a:solidFill>
              </a:rPr>
              <a:t> beginnings</a:t>
            </a:r>
            <a:r>
              <a:rPr lang="de-DE" sz="2000" b="1" kern="0" dirty="0">
                <a:solidFill>
                  <a:prstClr val="black"/>
                </a:solidFill>
              </a:rPr>
              <a:t>,</a:t>
            </a:r>
            <a:r>
              <a:rPr lang="en-GB" sz="2000" b="1" kern="0" dirty="0">
                <a:solidFill>
                  <a:prstClr val="black"/>
                </a:solidFill>
              </a:rPr>
              <a:t> evolution, outcomes and impacts</a:t>
            </a:r>
          </a:p>
        </p:txBody>
      </p:sp>
    </p:spTree>
    <p:extLst>
      <p:ext uri="{BB962C8B-B14F-4D97-AF65-F5344CB8AC3E}">
        <p14:creationId xmlns:p14="http://schemas.microsoft.com/office/powerpoint/2010/main" val="36110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342900" lvl="1" indent="-342900">
              <a:buSzPct val="100000"/>
              <a:buFont typeface="Wingdings" pitchFamily="2" charset="2"/>
              <a:buChar char="§"/>
              <a:defRPr/>
            </a:pPr>
            <a:r>
              <a:rPr lang="de-DE" altLang="en-US" sz="2000" dirty="0" smtClean="0">
                <a:ea typeface="MS PGothic" pitchFamily="34" charset="-128"/>
              </a:rPr>
              <a:t>353 </a:t>
            </a:r>
            <a:r>
              <a:rPr lang="de-DE" altLang="en-US" sz="2000" dirty="0" err="1" smtClean="0">
                <a:ea typeface="MS PGothic" pitchFamily="34" charset="-128"/>
              </a:rPr>
              <a:t>partner</a:t>
            </a:r>
            <a:r>
              <a:rPr lang="de-DE" altLang="en-US" sz="2000" dirty="0" smtClean="0">
                <a:ea typeface="MS PGothic" pitchFamily="34" charset="-128"/>
              </a:rPr>
              <a:t> </a:t>
            </a:r>
            <a:r>
              <a:rPr lang="de-DE" altLang="en-US" sz="2000" dirty="0" err="1" smtClean="0">
                <a:ea typeface="MS PGothic" pitchFamily="34" charset="-128"/>
              </a:rPr>
              <a:t>organisations</a:t>
            </a:r>
            <a:endParaRPr lang="de-DE" altLang="en-US" sz="2000" dirty="0" smtClean="0">
              <a:ea typeface="MS PGothic" pitchFamily="34" charset="-128"/>
            </a:endParaRPr>
          </a:p>
          <a:p>
            <a:pPr marL="342900" lvl="1" indent="-342900">
              <a:buSzPct val="100000"/>
              <a:buFont typeface="Wingdings" pitchFamily="2" charset="2"/>
              <a:buChar char="§"/>
              <a:defRPr/>
            </a:pPr>
            <a:r>
              <a:rPr lang="en-GB" sz="2000" dirty="0" smtClean="0">
                <a:ea typeface="MS PGothic" pitchFamily="34" charset="-128"/>
              </a:rPr>
              <a:t>11,200</a:t>
            </a:r>
            <a:r>
              <a:rPr lang="de-DE" altLang="en-US" sz="2000" dirty="0" smtClean="0">
                <a:ea typeface="MS PGothic" pitchFamily="34" charset="-128"/>
              </a:rPr>
              <a:t> individual </a:t>
            </a:r>
            <a:r>
              <a:rPr lang="de-DE" altLang="en-US" sz="2000" dirty="0" err="1" smtClean="0">
                <a:ea typeface="MS PGothic" pitchFamily="34" charset="-128"/>
              </a:rPr>
              <a:t>members</a:t>
            </a:r>
            <a:r>
              <a:rPr lang="de-DE" altLang="en-US" sz="2000" dirty="0" smtClean="0">
                <a:ea typeface="MS PGothic" pitchFamily="34" charset="-128"/>
              </a:rPr>
              <a:t> (= </a:t>
            </a:r>
            <a:r>
              <a:rPr lang="de-DE" altLang="en-US" sz="2000" dirty="0" err="1" smtClean="0">
                <a:ea typeface="MS PGothic" pitchFamily="34" charset="-128"/>
              </a:rPr>
              <a:t>people</a:t>
            </a:r>
            <a:r>
              <a:rPr lang="de-DE" altLang="en-US" sz="2000" dirty="0" smtClean="0">
                <a:ea typeface="MS PGothic" pitchFamily="34" charset="-128"/>
              </a:rPr>
              <a:t> registered </a:t>
            </a:r>
            <a:r>
              <a:rPr lang="de-DE" altLang="en-US" sz="2000" dirty="0" err="1" smtClean="0">
                <a:ea typeface="MS PGothic" pitchFamily="34" charset="-128"/>
              </a:rPr>
              <a:t>for</a:t>
            </a:r>
            <a:r>
              <a:rPr lang="de-DE" altLang="en-US" sz="2000" dirty="0" smtClean="0">
                <a:ea typeface="MS PGothic" pitchFamily="34" charset="-128"/>
              </a:rPr>
              <a:t> </a:t>
            </a:r>
            <a:r>
              <a:rPr lang="de-DE" altLang="en-US" sz="2000" dirty="0" err="1" smtClean="0">
                <a:ea typeface="MS PGothic" pitchFamily="34" charset="-128"/>
              </a:rPr>
              <a:t>the</a:t>
            </a:r>
            <a:r>
              <a:rPr lang="de-DE" altLang="en-US" sz="2000" dirty="0" smtClean="0">
                <a:ea typeface="MS PGothic" pitchFamily="34" charset="-128"/>
              </a:rPr>
              <a:t> </a:t>
            </a:r>
            <a:r>
              <a:rPr lang="de-DE" altLang="en-US" sz="2000" dirty="0" err="1" smtClean="0">
                <a:ea typeface="MS PGothic" pitchFamily="34" charset="-128"/>
              </a:rPr>
              <a:t>discussion</a:t>
            </a:r>
            <a:r>
              <a:rPr lang="de-DE" altLang="en-US" sz="2000" dirty="0" smtClean="0">
                <a:ea typeface="MS PGothic" pitchFamily="34" charset="-128"/>
              </a:rPr>
              <a:t> </a:t>
            </a:r>
            <a:r>
              <a:rPr lang="de-DE" altLang="en-US" sz="2000" dirty="0" err="1" smtClean="0">
                <a:ea typeface="MS PGothic" pitchFamily="34" charset="-128"/>
              </a:rPr>
              <a:t>forum</a:t>
            </a:r>
            <a:r>
              <a:rPr lang="de-DE" altLang="en-US" sz="2000" dirty="0" smtClean="0">
                <a:ea typeface="MS PGothic" pitchFamily="34" charset="-128"/>
              </a:rPr>
              <a:t>)</a:t>
            </a:r>
          </a:p>
          <a:p>
            <a:pPr>
              <a:buFont typeface="Wingdings" pitchFamily="2" charset="2"/>
              <a:buNone/>
              <a:defRPr/>
            </a:pPr>
            <a:endParaRPr lang="de-DE" altLang="en-US" dirty="0" smtClean="0">
              <a:ea typeface="MS PGothic" pitchFamily="34" charset="-128"/>
            </a:endParaRPr>
          </a:p>
          <a:p>
            <a:pPr>
              <a:defRPr/>
            </a:pPr>
            <a:r>
              <a:rPr lang="de-DE" altLang="en-US" dirty="0" smtClean="0">
                <a:ea typeface="MS PGothic" pitchFamily="34" charset="-128"/>
              </a:rPr>
              <a:t>SuSanA </a:t>
            </a:r>
            <a:r>
              <a:rPr lang="de-DE" altLang="en-US" dirty="0" err="1" smtClean="0">
                <a:ea typeface="MS PGothic" pitchFamily="34" charset="-128"/>
              </a:rPr>
              <a:t>reach</a:t>
            </a:r>
            <a:r>
              <a:rPr lang="de-DE" altLang="en-US" dirty="0" smtClean="0">
                <a:ea typeface="MS PGothic" pitchFamily="34" charset="-128"/>
              </a:rPr>
              <a:t>:</a:t>
            </a:r>
          </a:p>
          <a:p>
            <a:pPr marL="742950" lvl="2" indent="-342900">
              <a:buFont typeface="Times" pitchFamily="18" charset="0"/>
              <a:buChar char="•"/>
              <a:defRPr/>
            </a:pPr>
            <a:r>
              <a:rPr lang="en-GB" dirty="0" smtClean="0">
                <a:ea typeface="MS PGothic" pitchFamily="34" charset="-128"/>
              </a:rPr>
              <a:t>12,200</a:t>
            </a:r>
            <a:r>
              <a:rPr lang="de-DE" altLang="en-US" dirty="0" smtClean="0">
                <a:ea typeface="MS PGothic" pitchFamily="34" charset="-128"/>
              </a:rPr>
              <a:t> </a:t>
            </a:r>
            <a:r>
              <a:rPr lang="de-DE" altLang="en-US" dirty="0" err="1" smtClean="0">
                <a:ea typeface="MS PGothic" pitchFamily="34" charset="-128"/>
              </a:rPr>
              <a:t>Newsmail</a:t>
            </a:r>
            <a:r>
              <a:rPr lang="de-DE" altLang="en-US" dirty="0" smtClean="0">
                <a:ea typeface="MS PGothic" pitchFamily="34" charset="-128"/>
              </a:rPr>
              <a:t> </a:t>
            </a:r>
            <a:r>
              <a:rPr lang="de-DE" altLang="en-US" dirty="0" err="1" smtClean="0">
                <a:ea typeface="MS PGothic" pitchFamily="34" charset="-128"/>
              </a:rPr>
              <a:t>subscribers</a:t>
            </a:r>
            <a:endParaRPr lang="de-DE" altLang="en-US" dirty="0" smtClean="0">
              <a:ea typeface="MS PGothic" pitchFamily="34" charset="-128"/>
            </a:endParaRPr>
          </a:p>
          <a:p>
            <a:pPr marL="742950" lvl="2" indent="-342900">
              <a:buFont typeface="Times" pitchFamily="18" charset="0"/>
              <a:buChar char="•"/>
              <a:defRPr/>
            </a:pPr>
            <a:r>
              <a:rPr lang="de-DE" altLang="en-US" dirty="0" smtClean="0">
                <a:solidFill>
                  <a:schemeClr val="tx1">
                    <a:lumMod val="95000"/>
                    <a:lumOff val="5000"/>
                  </a:schemeClr>
                </a:solidFill>
                <a:ea typeface="MS PGothic" pitchFamily="34" charset="-128"/>
              </a:rPr>
              <a:t>9,400</a:t>
            </a:r>
            <a:r>
              <a:rPr lang="de-DE" altLang="en-US" dirty="0" smtClean="0">
                <a:ea typeface="MS PGothic" pitchFamily="34" charset="-128"/>
              </a:rPr>
              <a:t> Facebook </a:t>
            </a:r>
            <a:r>
              <a:rPr lang="de-DE" altLang="en-US" dirty="0" err="1" smtClean="0">
                <a:ea typeface="MS PGothic" pitchFamily="34" charset="-128"/>
              </a:rPr>
              <a:t>followers</a:t>
            </a:r>
            <a:endParaRPr lang="de-DE" altLang="en-US" dirty="0" smtClean="0">
              <a:ea typeface="MS PGothic" pitchFamily="34" charset="-128"/>
            </a:endParaRPr>
          </a:p>
          <a:p>
            <a:pPr marL="742950" lvl="2" indent="-342900">
              <a:buFont typeface="Times" pitchFamily="18" charset="0"/>
              <a:buChar char="•"/>
              <a:defRPr/>
            </a:pPr>
            <a:r>
              <a:rPr lang="de-DE" altLang="en-US" dirty="0" smtClean="0">
                <a:solidFill>
                  <a:schemeClr val="tx1">
                    <a:lumMod val="95000"/>
                    <a:lumOff val="5000"/>
                  </a:schemeClr>
                </a:solidFill>
                <a:ea typeface="MS PGothic" pitchFamily="34" charset="-128"/>
              </a:rPr>
              <a:t>4,500</a:t>
            </a:r>
            <a:r>
              <a:rPr lang="de-DE" altLang="en-US" dirty="0" smtClean="0">
                <a:ea typeface="MS PGothic" pitchFamily="34" charset="-128"/>
              </a:rPr>
              <a:t> </a:t>
            </a:r>
            <a:r>
              <a:rPr lang="de-DE" altLang="en-US" dirty="0">
                <a:ea typeface="MS PGothic" pitchFamily="34" charset="-128"/>
              </a:rPr>
              <a:t>Twitter </a:t>
            </a:r>
            <a:r>
              <a:rPr lang="de-DE" altLang="en-US" dirty="0" err="1" smtClean="0">
                <a:ea typeface="MS PGothic" pitchFamily="34" charset="-128"/>
              </a:rPr>
              <a:t>followers</a:t>
            </a:r>
            <a:endParaRPr lang="de-DE" altLang="en-US" dirty="0" smtClean="0">
              <a:ea typeface="MS PGothic" pitchFamily="34" charset="-128"/>
            </a:endParaRPr>
          </a:p>
          <a:p>
            <a:pPr marL="342900" lvl="1" indent="-342900">
              <a:buFont typeface="Wingdings" pitchFamily="2" charset="2"/>
              <a:buNone/>
              <a:defRPr/>
            </a:pPr>
            <a:endParaRPr lang="de-DE" altLang="en-US" dirty="0" smtClean="0">
              <a:ea typeface="MS PGothic" pitchFamily="34" charset="-128"/>
            </a:endParaRPr>
          </a:p>
          <a:p>
            <a:pPr>
              <a:buFont typeface="Wingdings" pitchFamily="2" charset="2"/>
              <a:buNone/>
              <a:defRPr/>
            </a:pPr>
            <a:r>
              <a:rPr lang="de-DE" altLang="en-US" dirty="0" smtClean="0">
                <a:ea typeface="MS PGothic" pitchFamily="34" charset="-128"/>
              </a:rPr>
              <a:t> </a:t>
            </a:r>
          </a:p>
          <a:p>
            <a:pPr>
              <a:defRPr/>
            </a:pPr>
            <a:endParaRPr lang="de-DE" altLang="en-US" dirty="0" smtClean="0">
              <a:ea typeface="MS PGothic" pitchFamily="34" charset="-128"/>
            </a:endParaRPr>
          </a:p>
          <a:p>
            <a:pPr>
              <a:defRPr/>
            </a:pPr>
            <a:endParaRPr lang="en-GB" altLang="en-US" dirty="0" smtClean="0">
              <a:ea typeface="MS PGothic" pitchFamily="34" charset="-128"/>
            </a:endParaRPr>
          </a:p>
        </p:txBody>
      </p:sp>
      <p:sp>
        <p:nvSpPr>
          <p:cNvPr id="45059" name="Textplatzhalter 2"/>
          <p:cNvSpPr>
            <a:spLocks noGrp="1"/>
          </p:cNvSpPr>
          <p:nvPr>
            <p:ph type="body" sz="quarter" idx="10"/>
          </p:nvPr>
        </p:nvSpPr>
        <p:spPr/>
        <p:txBody>
          <a:bodyPr/>
          <a:lstStyle/>
          <a:p>
            <a:pPr>
              <a:buFont typeface="Times" charset="0"/>
              <a:buNone/>
            </a:pPr>
            <a:r>
              <a:rPr lang="de-DE" altLang="en-US" dirty="0" err="1" smtClean="0"/>
              <a:t>How</a:t>
            </a:r>
            <a:r>
              <a:rPr lang="de-DE" altLang="en-US" dirty="0" smtClean="0"/>
              <a:t> </a:t>
            </a:r>
            <a:r>
              <a:rPr lang="de-DE" altLang="en-US" dirty="0" err="1" smtClean="0"/>
              <a:t>big</a:t>
            </a:r>
            <a:r>
              <a:rPr lang="de-DE" altLang="en-US" dirty="0" smtClean="0"/>
              <a:t> </a:t>
            </a:r>
            <a:r>
              <a:rPr lang="de-DE" altLang="en-US" dirty="0" err="1" smtClean="0"/>
              <a:t>is</a:t>
            </a:r>
            <a:r>
              <a:rPr lang="de-DE" altLang="en-US" dirty="0" smtClean="0"/>
              <a:t> SuSanA? </a:t>
            </a:r>
            <a:r>
              <a:rPr lang="de-DE" altLang="en-US" sz="2000" dirty="0" smtClean="0"/>
              <a:t>(Status: </a:t>
            </a:r>
            <a:r>
              <a:rPr lang="de-DE" altLang="en-US" sz="2000" dirty="0" err="1" smtClean="0"/>
              <a:t>October</a:t>
            </a:r>
            <a:r>
              <a:rPr lang="de-DE" altLang="en-US" sz="2000" dirty="0" smtClean="0"/>
              <a:t> 2019)</a:t>
            </a:r>
            <a:endParaRPr lang="en-GB" altLang="en-US" sz="2000" dirty="0" smtClean="0"/>
          </a:p>
        </p:txBody>
      </p:sp>
    </p:spTree>
    <p:extLst>
      <p:ext uri="{BB962C8B-B14F-4D97-AF65-F5344CB8AC3E}">
        <p14:creationId xmlns:p14="http://schemas.microsoft.com/office/powerpoint/2010/main" val="1855753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nvPr>
        </p:nvGraphicFramePr>
        <p:xfrm>
          <a:off x="1000664" y="1439173"/>
          <a:ext cx="6409426" cy="45906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platzhalter 2"/>
          <p:cNvSpPr>
            <a:spLocks noGrp="1"/>
          </p:cNvSpPr>
          <p:nvPr>
            <p:ph type="body" sz="quarter" idx="10"/>
          </p:nvPr>
        </p:nvSpPr>
        <p:spPr>
          <a:xfrm>
            <a:off x="1118613" y="848334"/>
            <a:ext cx="7632848" cy="576064"/>
          </a:xfrm>
        </p:spPr>
        <p:txBody>
          <a:bodyPr>
            <a:normAutofit/>
          </a:bodyPr>
          <a:lstStyle/>
          <a:p>
            <a:r>
              <a:rPr lang="en-GB" smtClean="0"/>
              <a:t>Member increase over time </a:t>
            </a:r>
            <a:r>
              <a:rPr lang="en-GB" sz="1600" smtClean="0"/>
              <a:t>since start of website on 26 June 2008</a:t>
            </a:r>
            <a:endParaRPr lang="en-GB" sz="1600"/>
          </a:p>
        </p:txBody>
      </p:sp>
      <p:sp>
        <p:nvSpPr>
          <p:cNvPr id="2" name="Textfeld 1"/>
          <p:cNvSpPr txBox="1"/>
          <p:nvPr/>
        </p:nvSpPr>
        <p:spPr>
          <a:xfrm>
            <a:off x="7297947" y="2363637"/>
            <a:ext cx="1751161" cy="2893100"/>
          </a:xfrm>
          <a:prstGeom prst="rect">
            <a:avLst/>
          </a:prstGeom>
          <a:noFill/>
        </p:spPr>
        <p:txBody>
          <a:bodyPr wrap="square" rtlCol="0">
            <a:spAutoFit/>
          </a:bodyPr>
          <a:lstStyle/>
          <a:p>
            <a:pPr marL="285750" indent="-285750">
              <a:buFont typeface="Arial" panose="020B0604020202020204" pitchFamily="34" charset="0"/>
              <a:buChar char="•"/>
            </a:pPr>
            <a:r>
              <a:rPr lang="en-GB" sz="1400"/>
              <a:t>When people register to </a:t>
            </a:r>
            <a:r>
              <a:rPr lang="en-GB" sz="1400" smtClean="0"/>
              <a:t>use the forum they automatically become SuSanA members, and </a:t>
            </a:r>
            <a:r>
              <a:rPr lang="en-GB" sz="1400"/>
              <a:t>vice versa. </a:t>
            </a:r>
            <a:endParaRPr lang="en-GB" sz="1400" smtClean="0"/>
          </a:p>
          <a:p>
            <a:pPr marL="285750" indent="-285750">
              <a:buFont typeface="Arial" panose="020B0604020202020204" pitchFamily="34" charset="0"/>
              <a:buChar char="•"/>
            </a:pPr>
            <a:r>
              <a:rPr lang="en-GB" sz="1400" smtClean="0"/>
              <a:t>The number of SuSanA members equals the number of forum users.</a:t>
            </a:r>
            <a:endParaRPr lang="en-GB" sz="1400"/>
          </a:p>
          <a:p>
            <a:endParaRPr lang="en-US" sz="1400"/>
          </a:p>
        </p:txBody>
      </p:sp>
    </p:spTree>
    <p:extLst>
      <p:ext uri="{BB962C8B-B14F-4D97-AF65-F5344CB8AC3E}">
        <p14:creationId xmlns:p14="http://schemas.microsoft.com/office/powerpoint/2010/main" val="145306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161572" y="1674732"/>
            <a:ext cx="7632700" cy="4361416"/>
          </a:xfrm>
        </p:spPr>
      </p:pic>
      <p:sp>
        <p:nvSpPr>
          <p:cNvPr id="3" name="Textplatzhalter 2"/>
          <p:cNvSpPr>
            <a:spLocks noGrp="1"/>
          </p:cNvSpPr>
          <p:nvPr>
            <p:ph type="body" sz="quarter" idx="10"/>
          </p:nvPr>
        </p:nvSpPr>
        <p:spPr/>
        <p:txBody>
          <a:bodyPr>
            <a:normAutofit/>
          </a:bodyPr>
          <a:lstStyle/>
          <a:p>
            <a:r>
              <a:rPr lang="de-DE" dirty="0" smtClean="0"/>
              <a:t>Location </a:t>
            </a:r>
            <a:r>
              <a:rPr lang="de-DE" dirty="0" err="1" smtClean="0"/>
              <a:t>of</a:t>
            </a:r>
            <a:r>
              <a:rPr lang="de-DE" dirty="0" smtClean="0"/>
              <a:t> SuSanA </a:t>
            </a:r>
            <a:r>
              <a:rPr lang="de-DE" dirty="0" err="1" smtClean="0"/>
              <a:t>members</a:t>
            </a:r>
            <a:r>
              <a:rPr lang="de-DE" dirty="0"/>
              <a:t> </a:t>
            </a:r>
            <a:r>
              <a:rPr lang="de-DE" dirty="0" smtClean="0"/>
              <a:t>in 2019</a:t>
            </a:r>
            <a:endParaRPr lang="en-US" dirty="0"/>
          </a:p>
        </p:txBody>
      </p:sp>
      <p:sp>
        <p:nvSpPr>
          <p:cNvPr id="5" name="Textfeld 4"/>
          <p:cNvSpPr txBox="1"/>
          <p:nvPr/>
        </p:nvSpPr>
        <p:spPr bwMode="auto">
          <a:xfrm>
            <a:off x="4390065" y="5860478"/>
            <a:ext cx="3946413" cy="553998"/>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dirty="0" smtClean="0">
                <a:solidFill>
                  <a:srgbClr val="000000"/>
                </a:solidFill>
              </a:rPr>
              <a:t>Date: 9 May 2019</a:t>
            </a:r>
            <a:endParaRPr lang="de-DE" sz="1200" kern="0" dirty="0">
              <a:solidFill>
                <a:srgbClr val="000000"/>
              </a:solidFill>
            </a:endParaRPr>
          </a:p>
          <a:p>
            <a:pPr eaLnBrk="0" fontAlgn="base" hangingPunct="0">
              <a:spcBef>
                <a:spcPct val="0"/>
              </a:spcBef>
              <a:spcAft>
                <a:spcPct val="0"/>
              </a:spcAft>
              <a:defRPr/>
            </a:pPr>
            <a:r>
              <a:rPr lang="de-DE" sz="1200" kern="0" dirty="0">
                <a:solidFill>
                  <a:srgbClr val="000000"/>
                </a:solidFill>
              </a:rPr>
              <a:t>Source: </a:t>
            </a:r>
            <a:r>
              <a:rPr lang="de-DE" sz="1200" kern="0" dirty="0" smtClean="0">
                <a:solidFill>
                  <a:srgbClr val="000000"/>
                </a:solidFill>
                <a:hlinkClick r:id="rId3"/>
              </a:rPr>
              <a:t>Forum </a:t>
            </a:r>
            <a:r>
              <a:rPr lang="de-DE" sz="1200" kern="0" dirty="0" err="1" smtClean="0">
                <a:solidFill>
                  <a:srgbClr val="000000"/>
                </a:solidFill>
                <a:hlinkClick r:id="rId3"/>
              </a:rPr>
              <a:t>Statistics</a:t>
            </a:r>
            <a:r>
              <a:rPr lang="de-DE" sz="1200" kern="0" dirty="0" smtClean="0">
                <a:solidFill>
                  <a:srgbClr val="000000"/>
                </a:solidFill>
                <a:hlinkClick r:id="rId3"/>
              </a:rPr>
              <a:t> Page</a:t>
            </a:r>
            <a:r>
              <a:rPr lang="de-DE" sz="1200" kern="0" dirty="0" smtClean="0">
                <a:solidFill>
                  <a:srgbClr val="000000"/>
                </a:solidFill>
              </a:rPr>
              <a:t>, </a:t>
            </a:r>
            <a:r>
              <a:rPr lang="de-DE" sz="1200" kern="0" dirty="0" err="1" smtClean="0">
                <a:solidFill>
                  <a:srgbClr val="000000"/>
                </a:solidFill>
              </a:rPr>
              <a:t>based</a:t>
            </a:r>
            <a:r>
              <a:rPr lang="de-DE" sz="1200" kern="0" dirty="0" smtClean="0">
                <a:solidFill>
                  <a:srgbClr val="000000"/>
                </a:solidFill>
              </a:rPr>
              <a:t> on </a:t>
            </a:r>
            <a:r>
              <a:rPr lang="de-DE" sz="1200" kern="0" dirty="0" err="1" smtClean="0">
                <a:solidFill>
                  <a:srgbClr val="000000"/>
                </a:solidFill>
              </a:rPr>
              <a:t>self-identification</a:t>
            </a:r>
            <a:r>
              <a:rPr lang="de-DE" sz="1200" kern="0" dirty="0" smtClean="0">
                <a:solidFill>
                  <a:srgbClr val="000000"/>
                </a:solidFill>
              </a:rPr>
              <a:t> </a:t>
            </a:r>
            <a:r>
              <a:rPr lang="de-DE" sz="1200" kern="0" dirty="0" err="1" smtClean="0">
                <a:solidFill>
                  <a:srgbClr val="000000"/>
                </a:solidFill>
              </a:rPr>
              <a:t>of</a:t>
            </a:r>
            <a:r>
              <a:rPr lang="de-DE" sz="1200" kern="0" dirty="0" smtClean="0">
                <a:solidFill>
                  <a:srgbClr val="000000"/>
                </a:solidFill>
              </a:rPr>
              <a:t> </a:t>
            </a:r>
            <a:r>
              <a:rPr lang="de-DE" sz="1200" kern="0" dirty="0" err="1" smtClean="0">
                <a:solidFill>
                  <a:srgbClr val="000000"/>
                </a:solidFill>
              </a:rPr>
              <a:t>members</a:t>
            </a:r>
            <a:r>
              <a:rPr lang="de-DE" sz="1200" kern="0" dirty="0" smtClean="0">
                <a:solidFill>
                  <a:srgbClr val="000000"/>
                </a:solidFill>
              </a:rPr>
              <a:t> </a:t>
            </a:r>
            <a:r>
              <a:rPr lang="de-DE" sz="1200" kern="0" dirty="0" err="1" smtClean="0">
                <a:solidFill>
                  <a:srgbClr val="000000"/>
                </a:solidFill>
              </a:rPr>
              <a:t>during</a:t>
            </a:r>
            <a:r>
              <a:rPr lang="de-DE" sz="1200" kern="0" dirty="0" smtClean="0">
                <a:solidFill>
                  <a:srgbClr val="000000"/>
                </a:solidFill>
              </a:rPr>
              <a:t> </a:t>
            </a:r>
            <a:r>
              <a:rPr lang="de-DE" sz="1200" kern="0" dirty="0" err="1" smtClean="0">
                <a:solidFill>
                  <a:srgbClr val="000000"/>
                </a:solidFill>
              </a:rPr>
              <a:t>registration</a:t>
            </a:r>
            <a:r>
              <a:rPr lang="de-DE" sz="1200" kern="0" dirty="0" smtClean="0">
                <a:solidFill>
                  <a:srgbClr val="000000"/>
                </a:solidFill>
              </a:rPr>
              <a:t> </a:t>
            </a:r>
            <a:r>
              <a:rPr lang="de-DE" sz="1200" kern="0" dirty="0" err="1" smtClean="0">
                <a:solidFill>
                  <a:srgbClr val="000000"/>
                </a:solidFill>
              </a:rPr>
              <a:t>process</a:t>
            </a:r>
            <a:endParaRPr lang="en-GB" sz="1200" kern="0" dirty="0">
              <a:solidFill>
                <a:srgbClr val="000000"/>
              </a:solidFill>
            </a:endParaRPr>
          </a:p>
        </p:txBody>
      </p:sp>
      <p:sp>
        <p:nvSpPr>
          <p:cNvPr id="6" name="Textfeld 5"/>
          <p:cNvSpPr txBox="1"/>
          <p:nvPr/>
        </p:nvSpPr>
        <p:spPr bwMode="auto">
          <a:xfrm>
            <a:off x="1885529" y="3016955"/>
            <a:ext cx="943935" cy="184666"/>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smtClean="0">
                <a:solidFill>
                  <a:srgbClr val="000000"/>
                </a:solidFill>
              </a:rPr>
              <a:t>932 (USA)</a:t>
            </a:r>
            <a:endParaRPr lang="en-GB" sz="1200" kern="0">
              <a:solidFill>
                <a:srgbClr val="000000"/>
              </a:solidFill>
            </a:endParaRPr>
          </a:p>
        </p:txBody>
      </p:sp>
      <p:sp>
        <p:nvSpPr>
          <p:cNvPr id="7" name="Textfeld 6"/>
          <p:cNvSpPr txBox="1"/>
          <p:nvPr/>
        </p:nvSpPr>
        <p:spPr bwMode="auto">
          <a:xfrm>
            <a:off x="6282125" y="3234472"/>
            <a:ext cx="943935" cy="184666"/>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smtClean="0">
                <a:solidFill>
                  <a:srgbClr val="000000"/>
                </a:solidFill>
              </a:rPr>
              <a:t>1647 (</a:t>
            </a:r>
            <a:r>
              <a:rPr lang="de-DE" sz="1200" kern="0" err="1" smtClean="0">
                <a:solidFill>
                  <a:srgbClr val="000000"/>
                </a:solidFill>
              </a:rPr>
              <a:t>India</a:t>
            </a:r>
            <a:r>
              <a:rPr lang="de-DE" sz="1200" kern="0" smtClean="0">
                <a:solidFill>
                  <a:srgbClr val="000000"/>
                </a:solidFill>
              </a:rPr>
              <a:t>)</a:t>
            </a:r>
            <a:endParaRPr lang="en-GB" sz="1200" kern="0">
              <a:solidFill>
                <a:srgbClr val="000000"/>
              </a:solidFill>
            </a:endParaRPr>
          </a:p>
        </p:txBody>
      </p:sp>
      <p:sp>
        <p:nvSpPr>
          <p:cNvPr id="8" name="Textfeld 7"/>
          <p:cNvSpPr txBox="1"/>
          <p:nvPr/>
        </p:nvSpPr>
        <p:spPr bwMode="auto">
          <a:xfrm>
            <a:off x="4778252" y="2578748"/>
            <a:ext cx="1346111" cy="184666"/>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smtClean="0">
                <a:solidFill>
                  <a:srgbClr val="000000"/>
                </a:solidFill>
              </a:rPr>
              <a:t>564 (Germany)</a:t>
            </a:r>
            <a:endParaRPr lang="en-GB" sz="1200" kern="0">
              <a:solidFill>
                <a:srgbClr val="000000"/>
              </a:solidFill>
            </a:endParaRPr>
          </a:p>
        </p:txBody>
      </p:sp>
      <p:sp>
        <p:nvSpPr>
          <p:cNvPr id="9" name="Textfeld 8"/>
          <p:cNvSpPr txBox="1"/>
          <p:nvPr/>
        </p:nvSpPr>
        <p:spPr bwMode="auto">
          <a:xfrm>
            <a:off x="4257596" y="2317080"/>
            <a:ext cx="1346111" cy="184666"/>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smtClean="0">
                <a:solidFill>
                  <a:srgbClr val="000000"/>
                </a:solidFill>
              </a:rPr>
              <a:t>549 (UK)</a:t>
            </a:r>
            <a:endParaRPr lang="en-GB" sz="1200" kern="0">
              <a:solidFill>
                <a:srgbClr val="000000"/>
              </a:solidFill>
            </a:endParaRPr>
          </a:p>
        </p:txBody>
      </p:sp>
      <p:sp>
        <p:nvSpPr>
          <p:cNvPr id="10" name="Textfeld 9"/>
          <p:cNvSpPr txBox="1"/>
          <p:nvPr/>
        </p:nvSpPr>
        <p:spPr bwMode="auto">
          <a:xfrm>
            <a:off x="5341648" y="4048114"/>
            <a:ext cx="1346111" cy="184666"/>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sz="1200" kern="0" smtClean="0">
                <a:solidFill>
                  <a:srgbClr val="000000"/>
                </a:solidFill>
              </a:rPr>
              <a:t>576 (</a:t>
            </a:r>
            <a:r>
              <a:rPr lang="de-DE" sz="1200" kern="0" err="1" smtClean="0">
                <a:solidFill>
                  <a:srgbClr val="000000"/>
                </a:solidFill>
              </a:rPr>
              <a:t>Kenya</a:t>
            </a:r>
            <a:r>
              <a:rPr lang="de-DE" sz="1200" kern="0" smtClean="0">
                <a:solidFill>
                  <a:srgbClr val="000000"/>
                </a:solidFill>
              </a:rPr>
              <a:t>)</a:t>
            </a:r>
            <a:endParaRPr lang="en-GB" sz="1200" kern="0">
              <a:solidFill>
                <a:srgbClr val="000000"/>
              </a:solidFill>
            </a:endParaRPr>
          </a:p>
        </p:txBody>
      </p:sp>
      <p:sp>
        <p:nvSpPr>
          <p:cNvPr id="11" name="Textfeld 10"/>
          <p:cNvSpPr txBox="1"/>
          <p:nvPr/>
        </p:nvSpPr>
        <p:spPr bwMode="auto">
          <a:xfrm>
            <a:off x="332383" y="4048114"/>
            <a:ext cx="1936363" cy="1938992"/>
          </a:xfrm>
          <a:prstGeom prst="rect">
            <a:avLst/>
          </a:prstGeom>
          <a:noFill/>
          <a:ln w="9525">
            <a:noFill/>
            <a:miter lim="800000"/>
            <a:headEnd/>
            <a:tailEnd/>
          </a:ln>
        </p:spPr>
        <p:txBody>
          <a:bodyPr wrap="square" tIns="0" bIns="0" anchor="ctr">
            <a:spAutoFit/>
          </a:bodyPr>
          <a:lstStyle/>
          <a:p>
            <a:pPr eaLnBrk="0" fontAlgn="base" hangingPunct="0">
              <a:spcBef>
                <a:spcPct val="0"/>
              </a:spcBef>
              <a:spcAft>
                <a:spcPct val="0"/>
              </a:spcAft>
              <a:defRPr/>
            </a:pPr>
            <a:r>
              <a:rPr lang="de-DE" kern="0" dirty="0" smtClean="0">
                <a:solidFill>
                  <a:srgbClr val="000000"/>
                </a:solidFill>
              </a:rPr>
              <a:t>Countries </a:t>
            </a:r>
            <a:r>
              <a:rPr lang="de-DE" kern="0" dirty="0" err="1" smtClean="0">
                <a:solidFill>
                  <a:srgbClr val="000000"/>
                </a:solidFill>
              </a:rPr>
              <a:t>with</a:t>
            </a:r>
            <a:r>
              <a:rPr lang="de-DE" kern="0" dirty="0" smtClean="0">
                <a:solidFill>
                  <a:srgbClr val="000000"/>
                </a:solidFill>
              </a:rPr>
              <a:t> </a:t>
            </a:r>
            <a:r>
              <a:rPr lang="de-DE" kern="0" dirty="0" err="1" smtClean="0">
                <a:solidFill>
                  <a:srgbClr val="000000"/>
                </a:solidFill>
              </a:rPr>
              <a:t>most</a:t>
            </a:r>
            <a:r>
              <a:rPr lang="de-DE" kern="0" dirty="0" smtClean="0">
                <a:solidFill>
                  <a:srgbClr val="000000"/>
                </a:solidFill>
              </a:rPr>
              <a:t> </a:t>
            </a:r>
            <a:r>
              <a:rPr lang="de-DE" kern="0" dirty="0" err="1" smtClean="0">
                <a:solidFill>
                  <a:srgbClr val="000000"/>
                </a:solidFill>
              </a:rPr>
              <a:t>members</a:t>
            </a:r>
            <a:r>
              <a:rPr lang="de-DE" kern="0" dirty="0" smtClean="0">
                <a:solidFill>
                  <a:srgbClr val="000000"/>
                </a:solidFill>
              </a:rPr>
              <a:t>:</a:t>
            </a:r>
          </a:p>
          <a:p>
            <a:pPr marL="228600" indent="-228600" eaLnBrk="0" fontAlgn="base" hangingPunct="0">
              <a:spcBef>
                <a:spcPct val="0"/>
              </a:spcBef>
              <a:spcAft>
                <a:spcPct val="0"/>
              </a:spcAft>
              <a:buFont typeface="+mj-lt"/>
              <a:buAutoNum type="arabicPeriod"/>
              <a:defRPr/>
            </a:pPr>
            <a:r>
              <a:rPr lang="de-DE" kern="0" dirty="0" err="1" smtClean="0">
                <a:solidFill>
                  <a:srgbClr val="000000"/>
                </a:solidFill>
              </a:rPr>
              <a:t>India</a:t>
            </a:r>
            <a:endParaRPr lang="de-DE" kern="0" dirty="0" smtClean="0">
              <a:solidFill>
                <a:srgbClr val="000000"/>
              </a:solidFill>
            </a:endParaRPr>
          </a:p>
          <a:p>
            <a:pPr marL="228600" indent="-228600" eaLnBrk="0" fontAlgn="base" hangingPunct="0">
              <a:spcBef>
                <a:spcPct val="0"/>
              </a:spcBef>
              <a:spcAft>
                <a:spcPct val="0"/>
              </a:spcAft>
              <a:buFont typeface="+mj-lt"/>
              <a:buAutoNum type="arabicPeriod"/>
              <a:defRPr/>
            </a:pPr>
            <a:r>
              <a:rPr lang="de-DE" kern="0" dirty="0" smtClean="0">
                <a:solidFill>
                  <a:srgbClr val="000000"/>
                </a:solidFill>
              </a:rPr>
              <a:t>USA</a:t>
            </a:r>
          </a:p>
          <a:p>
            <a:pPr marL="228600" indent="-228600" eaLnBrk="0" fontAlgn="base" hangingPunct="0">
              <a:spcBef>
                <a:spcPct val="0"/>
              </a:spcBef>
              <a:spcAft>
                <a:spcPct val="0"/>
              </a:spcAft>
              <a:buFont typeface="+mj-lt"/>
              <a:buAutoNum type="arabicPeriod"/>
              <a:defRPr/>
            </a:pPr>
            <a:r>
              <a:rPr lang="de-DE" kern="0" dirty="0" err="1" smtClean="0">
                <a:solidFill>
                  <a:srgbClr val="000000"/>
                </a:solidFill>
              </a:rPr>
              <a:t>Kenya</a:t>
            </a:r>
            <a:endParaRPr lang="de-DE" kern="0" dirty="0" smtClean="0">
              <a:solidFill>
                <a:srgbClr val="000000"/>
              </a:solidFill>
            </a:endParaRPr>
          </a:p>
          <a:p>
            <a:pPr marL="228600" indent="-228600" eaLnBrk="0" fontAlgn="base" hangingPunct="0">
              <a:spcBef>
                <a:spcPct val="0"/>
              </a:spcBef>
              <a:spcAft>
                <a:spcPct val="0"/>
              </a:spcAft>
              <a:buFont typeface="+mj-lt"/>
              <a:buAutoNum type="arabicPeriod"/>
              <a:defRPr/>
            </a:pPr>
            <a:r>
              <a:rPr lang="de-DE" kern="0" dirty="0" smtClean="0">
                <a:solidFill>
                  <a:srgbClr val="000000"/>
                </a:solidFill>
              </a:rPr>
              <a:t>Germany</a:t>
            </a:r>
          </a:p>
          <a:p>
            <a:pPr marL="228600" indent="-228600" eaLnBrk="0" fontAlgn="base" hangingPunct="0">
              <a:spcBef>
                <a:spcPct val="0"/>
              </a:spcBef>
              <a:spcAft>
                <a:spcPct val="0"/>
              </a:spcAft>
              <a:buFont typeface="+mj-lt"/>
              <a:buAutoNum type="arabicPeriod"/>
              <a:defRPr/>
            </a:pPr>
            <a:r>
              <a:rPr lang="de-DE" kern="0" dirty="0" smtClean="0">
                <a:solidFill>
                  <a:srgbClr val="000000"/>
                </a:solidFill>
              </a:rPr>
              <a:t>United </a:t>
            </a:r>
            <a:r>
              <a:rPr lang="de-DE" kern="0" dirty="0" err="1" smtClean="0">
                <a:solidFill>
                  <a:srgbClr val="000000"/>
                </a:solidFill>
              </a:rPr>
              <a:t>Kingdom</a:t>
            </a:r>
            <a:endParaRPr lang="en-GB" kern="0" dirty="0">
              <a:solidFill>
                <a:srgbClr val="000000"/>
              </a:solidFill>
            </a:endParaRPr>
          </a:p>
        </p:txBody>
      </p:sp>
    </p:spTree>
    <p:extLst>
      <p:ext uri="{BB962C8B-B14F-4D97-AF65-F5344CB8AC3E}">
        <p14:creationId xmlns:p14="http://schemas.microsoft.com/office/powerpoint/2010/main" val="60103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nhaltsplatzhalter 1"/>
          <p:cNvSpPr>
            <a:spLocks noGrp="1"/>
          </p:cNvSpPr>
          <p:nvPr>
            <p:ph idx="1"/>
          </p:nvPr>
        </p:nvSpPr>
        <p:spPr>
          <a:xfrm>
            <a:off x="900113" y="1700213"/>
            <a:ext cx="7920037" cy="4608512"/>
          </a:xfrm>
        </p:spPr>
        <p:txBody>
          <a:bodyPr>
            <a:normAutofit lnSpcReduction="10000"/>
          </a:bodyPr>
          <a:lstStyle/>
          <a:p>
            <a:pPr>
              <a:spcBef>
                <a:spcPts val="600"/>
              </a:spcBef>
              <a:spcAft>
                <a:spcPts val="600"/>
              </a:spcAft>
            </a:pPr>
            <a:r>
              <a:rPr lang="en-GB" altLang="en-US" dirty="0" smtClean="0"/>
              <a:t>SuSanA is based on voluntary contributions and has no legal structure, nor budget or income. </a:t>
            </a:r>
          </a:p>
          <a:p>
            <a:pPr>
              <a:spcBef>
                <a:spcPts val="600"/>
              </a:spcBef>
              <a:spcAft>
                <a:spcPts val="600"/>
              </a:spcAft>
            </a:pPr>
            <a:r>
              <a:rPr lang="en-GB" altLang="en-US" dirty="0" smtClean="0"/>
              <a:t>Partners contribute time/resources from their own budgets as it creates synergies with their normal work</a:t>
            </a:r>
          </a:p>
          <a:p>
            <a:pPr>
              <a:spcBef>
                <a:spcPts val="600"/>
              </a:spcBef>
              <a:spcAft>
                <a:spcPts val="600"/>
              </a:spcAft>
            </a:pPr>
            <a:r>
              <a:rPr lang="en-GB" altLang="en-US" dirty="0" smtClean="0"/>
              <a:t>SuSanA secretariat  (approx. 2 full time person equivalents) is funded by BMZ (German Ministry for Economic Cooperation and Development) who has commissioned GIZ </a:t>
            </a:r>
          </a:p>
          <a:p>
            <a:pPr>
              <a:spcBef>
                <a:spcPts val="600"/>
              </a:spcBef>
              <a:spcAft>
                <a:spcPts val="600"/>
              </a:spcAft>
            </a:pPr>
            <a:r>
              <a:rPr lang="en-GB" altLang="en-US" dirty="0" smtClean="0"/>
              <a:t>From 2012 to 2018, co-funding for the discussion forum was provided by the Bill and Melinda Gates Foundation through Stockholm Environment Institute (SEI)</a:t>
            </a:r>
          </a:p>
          <a:p>
            <a:pPr>
              <a:spcBef>
                <a:spcPts val="600"/>
              </a:spcBef>
              <a:spcAft>
                <a:spcPts val="600"/>
              </a:spcAft>
            </a:pPr>
            <a:r>
              <a:rPr lang="en-GB" altLang="en-US" dirty="0" smtClean="0"/>
              <a:t>Regional chapters are funded by SuSanA partner organizations</a:t>
            </a:r>
          </a:p>
          <a:p>
            <a:pPr>
              <a:spcBef>
                <a:spcPts val="600"/>
              </a:spcBef>
              <a:spcAft>
                <a:spcPts val="600"/>
              </a:spcAft>
            </a:pPr>
            <a:r>
              <a:rPr lang="en-GB" altLang="en-US" dirty="0" smtClean="0"/>
              <a:t>For the year 2020, </a:t>
            </a:r>
            <a:r>
              <a:rPr lang="en-GB" altLang="en-US" dirty="0"/>
              <a:t>co-funding for the discussion forum </a:t>
            </a:r>
            <a:r>
              <a:rPr lang="en-GB" altLang="en-US" dirty="0" smtClean="0"/>
              <a:t>is </a:t>
            </a:r>
            <a:r>
              <a:rPr lang="en-GB" altLang="en-US" dirty="0"/>
              <a:t>provided by the </a:t>
            </a:r>
            <a:r>
              <a:rPr lang="en-GB" altLang="en-US" dirty="0" smtClean="0"/>
              <a:t>Water Supply and Sanitation Collaborative Council (WSSCC) through the Skat Foundation</a:t>
            </a:r>
            <a:endParaRPr lang="en-GB" altLang="en-US" dirty="0"/>
          </a:p>
        </p:txBody>
      </p:sp>
      <p:sp>
        <p:nvSpPr>
          <p:cNvPr id="46083" name="Textplatzhalter 2"/>
          <p:cNvSpPr>
            <a:spLocks noGrp="1"/>
          </p:cNvSpPr>
          <p:nvPr>
            <p:ph type="body" sz="quarter" idx="10"/>
          </p:nvPr>
        </p:nvSpPr>
        <p:spPr/>
        <p:txBody>
          <a:bodyPr/>
          <a:lstStyle/>
          <a:p>
            <a:pPr>
              <a:buFont typeface="Times" charset="0"/>
              <a:buNone/>
            </a:pPr>
            <a:r>
              <a:rPr lang="en-GB" altLang="en-US" smtClean="0"/>
              <a:t>How is SuSanA funded?</a:t>
            </a:r>
          </a:p>
        </p:txBody>
      </p:sp>
    </p:spTree>
    <p:extLst>
      <p:ext uri="{BB962C8B-B14F-4D97-AF65-F5344CB8AC3E}">
        <p14:creationId xmlns:p14="http://schemas.microsoft.com/office/powerpoint/2010/main" val="1038341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450" y="1815437"/>
            <a:ext cx="7632700" cy="4378063"/>
          </a:xfrm>
        </p:spPr>
      </p:pic>
      <p:sp>
        <p:nvSpPr>
          <p:cNvPr id="3" name="Textplatzhalter 2"/>
          <p:cNvSpPr>
            <a:spLocks noGrp="1"/>
          </p:cNvSpPr>
          <p:nvPr>
            <p:ph type="body" sz="quarter" idx="10"/>
          </p:nvPr>
        </p:nvSpPr>
        <p:spPr/>
        <p:txBody>
          <a:bodyPr/>
          <a:lstStyle/>
          <a:p>
            <a:r>
              <a:rPr lang="de-DE" dirty="0" err="1" smtClean="0"/>
              <a:t>SuSanA‘s</a:t>
            </a:r>
            <a:r>
              <a:rPr lang="de-DE" dirty="0" smtClean="0"/>
              <a:t> Project Database</a:t>
            </a:r>
            <a:endParaRPr lang="de-DE" dirty="0"/>
          </a:p>
        </p:txBody>
      </p:sp>
    </p:spTree>
    <p:extLst>
      <p:ext uri="{BB962C8B-B14F-4D97-AF65-F5344CB8AC3E}">
        <p14:creationId xmlns:p14="http://schemas.microsoft.com/office/powerpoint/2010/main" val="409978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Inhaltsplatzhalter 1"/>
          <p:cNvSpPr>
            <a:spLocks noGrp="1"/>
          </p:cNvSpPr>
          <p:nvPr>
            <p:ph idx="1"/>
          </p:nvPr>
        </p:nvSpPr>
        <p:spPr>
          <a:xfrm>
            <a:off x="2627313" y="4281488"/>
            <a:ext cx="5832475" cy="1524000"/>
          </a:xfrm>
        </p:spPr>
        <p:txBody>
          <a:bodyPr>
            <a:normAutofit fontScale="92500" lnSpcReduction="10000"/>
          </a:bodyPr>
          <a:lstStyle/>
          <a:p>
            <a:pPr marL="0" indent="0">
              <a:spcBef>
                <a:spcPct val="0"/>
              </a:spcBef>
              <a:spcAft>
                <a:spcPct val="0"/>
              </a:spcAft>
              <a:buFont typeface="Wingdings" pitchFamily="2" charset="2"/>
              <a:buNone/>
            </a:pPr>
            <a:r>
              <a:rPr lang="en-GB" altLang="en-US" b="1" dirty="0" smtClean="0"/>
              <a:t>82 case studies on sustainable sanitation projects (impartial, objective, QA-checked):</a:t>
            </a:r>
          </a:p>
          <a:p>
            <a:pPr marL="0" indent="0">
              <a:spcBef>
                <a:spcPct val="0"/>
              </a:spcBef>
              <a:spcAft>
                <a:spcPct val="0"/>
              </a:spcAft>
              <a:buFont typeface="Wingdings" pitchFamily="2" charset="2"/>
              <a:buNone/>
            </a:pPr>
            <a:endParaRPr lang="en-GB" altLang="en-US" dirty="0" smtClean="0"/>
          </a:p>
          <a:p>
            <a:pPr marL="0" indent="0">
              <a:spcBef>
                <a:spcPct val="0"/>
              </a:spcBef>
              <a:spcAft>
                <a:spcPct val="0"/>
              </a:spcAft>
              <a:buFont typeface="Wingdings" pitchFamily="2" charset="2"/>
              <a:buNone/>
            </a:pPr>
            <a:r>
              <a:rPr lang="en-GB" altLang="en-US" dirty="0" smtClean="0"/>
              <a:t>Costs and economics, O&amp;M, practical experience and lessons learnt and sustainability assessment and long-term impacts</a:t>
            </a:r>
          </a:p>
          <a:p>
            <a:pPr marL="0" indent="0">
              <a:lnSpc>
                <a:spcPct val="150000"/>
              </a:lnSpc>
              <a:spcBef>
                <a:spcPct val="0"/>
              </a:spcBef>
              <a:spcAft>
                <a:spcPct val="0"/>
              </a:spcAft>
              <a:buFont typeface="Wingdings" pitchFamily="2" charset="2"/>
              <a:buNone/>
            </a:pPr>
            <a:endParaRPr lang="en-GB" altLang="en-US" dirty="0" smtClean="0"/>
          </a:p>
          <a:p>
            <a:pPr marL="0" indent="0">
              <a:lnSpc>
                <a:spcPct val="150000"/>
              </a:lnSpc>
              <a:spcBef>
                <a:spcPct val="0"/>
              </a:spcBef>
              <a:spcAft>
                <a:spcPct val="0"/>
              </a:spcAft>
              <a:buFont typeface="Wingdings" pitchFamily="2" charset="2"/>
              <a:buNone/>
            </a:pPr>
            <a:endParaRPr lang="en-GB" altLang="en-US" dirty="0" smtClean="0"/>
          </a:p>
        </p:txBody>
      </p:sp>
      <p:sp>
        <p:nvSpPr>
          <p:cNvPr id="47106" name="Textplatzhalter 2"/>
          <p:cNvSpPr>
            <a:spLocks noGrp="1"/>
          </p:cNvSpPr>
          <p:nvPr>
            <p:ph type="body" sz="quarter" idx="10"/>
          </p:nvPr>
        </p:nvSpPr>
        <p:spPr>
          <a:xfrm>
            <a:off x="2627313" y="908050"/>
            <a:ext cx="6265862" cy="942975"/>
          </a:xfrm>
        </p:spPr>
        <p:txBody>
          <a:bodyPr>
            <a:normAutofit fontScale="92500" lnSpcReduction="10000"/>
          </a:bodyPr>
          <a:lstStyle/>
          <a:p>
            <a:pPr>
              <a:buFont typeface="Times" charset="0"/>
              <a:buNone/>
            </a:pPr>
            <a:r>
              <a:rPr lang="en-GB" altLang="en-US" smtClean="0"/>
              <a:t>What did we achieve? </a:t>
            </a:r>
          </a:p>
          <a:p>
            <a:pPr>
              <a:buFont typeface="Times" charset="0"/>
              <a:buNone/>
            </a:pPr>
            <a:r>
              <a:rPr lang="en-GB" altLang="en-US" smtClean="0"/>
              <a:t>Selected outputs:</a:t>
            </a:r>
          </a:p>
        </p:txBody>
      </p:sp>
      <p:grpSp>
        <p:nvGrpSpPr>
          <p:cNvPr id="47107" name="Gruppieren 2"/>
          <p:cNvGrpSpPr>
            <a:grpSpLocks/>
          </p:cNvGrpSpPr>
          <p:nvPr/>
        </p:nvGrpSpPr>
        <p:grpSpPr bwMode="auto">
          <a:xfrm>
            <a:off x="385763" y="1052513"/>
            <a:ext cx="1857375" cy="5400675"/>
            <a:chOff x="385452" y="1412776"/>
            <a:chExt cx="1857369" cy="540060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7" y="4259136"/>
              <a:ext cx="1847284" cy="2554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452" y="1412776"/>
              <a:ext cx="1857368" cy="261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7108" name="Textfeld 5"/>
          <p:cNvSpPr txBox="1">
            <a:spLocks noChangeArrowheads="1"/>
          </p:cNvSpPr>
          <p:nvPr/>
        </p:nvSpPr>
        <p:spPr bwMode="auto">
          <a:xfrm>
            <a:off x="2555875" y="2178050"/>
            <a:ext cx="56165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spcBef>
                <a:spcPts val="300"/>
              </a:spcBef>
              <a:spcAft>
                <a:spcPts val="300"/>
              </a:spcAft>
              <a:buClr>
                <a:schemeClr val="folHlink"/>
              </a:buClr>
              <a:buSzPct val="120000"/>
              <a:buFont typeface="Times" charset="0"/>
              <a:buChar char="•"/>
              <a:defRPr sz="2200">
                <a:solidFill>
                  <a:schemeClr val="tx1"/>
                </a:solidFill>
                <a:latin typeface="Arial" pitchFamily="34" charset="0"/>
                <a:ea typeface="ＭＳ Ｐゴシック" pitchFamily="34" charset="-128"/>
              </a:defRPr>
            </a:lvl1pPr>
            <a:lvl2pPr marL="742950" indent="-285750" eaLnBrk="0" hangingPunct="0">
              <a:spcBef>
                <a:spcPts val="300"/>
              </a:spcBef>
              <a:spcAft>
                <a:spcPts val="300"/>
              </a:spcAft>
              <a:buClr>
                <a:schemeClr val="folHlink"/>
              </a:buClr>
              <a:buSzPct val="120000"/>
              <a:buFont typeface="Times" charset="0"/>
              <a:buChar char="•"/>
              <a:defRPr>
                <a:solidFill>
                  <a:schemeClr val="tx1"/>
                </a:solidFill>
                <a:latin typeface="Arial" pitchFamily="34" charset="0"/>
                <a:ea typeface="ＭＳ Ｐゴシック" pitchFamily="34" charset="-128"/>
              </a:defRPr>
            </a:lvl2pPr>
            <a:lvl3pPr marL="1143000" indent="-228600" eaLnBrk="0" hangingPunct="0">
              <a:spcBef>
                <a:spcPts val="300"/>
              </a:spcBef>
              <a:spcAft>
                <a:spcPts val="300"/>
              </a:spcAft>
              <a:buClr>
                <a:srgbClr val="99CC00"/>
              </a:buClr>
              <a:buSzPct val="120000"/>
              <a:buFont typeface="Times" charset="0"/>
              <a:buChar char="•"/>
              <a:defRPr sz="1600">
                <a:solidFill>
                  <a:schemeClr val="tx1"/>
                </a:solidFill>
                <a:latin typeface="Arial" pitchFamily="34" charset="0"/>
                <a:ea typeface="ＭＳ Ｐゴシック" pitchFamily="34" charset="-128"/>
              </a:defRPr>
            </a:lvl3pPr>
            <a:lvl4pPr marL="1600200" indent="-228600" eaLnBrk="0" hangingPunct="0">
              <a:spcBef>
                <a:spcPts val="300"/>
              </a:spcBef>
              <a:spcAft>
                <a:spcPts val="300"/>
              </a:spcAft>
              <a:buClr>
                <a:srgbClr val="99CC00"/>
              </a:buClr>
              <a:buSzPct val="120000"/>
              <a:buFont typeface="Times" charset="0"/>
              <a:buChar char="•"/>
              <a:defRPr sz="1400">
                <a:solidFill>
                  <a:schemeClr val="tx1"/>
                </a:solidFill>
                <a:latin typeface="Arial" pitchFamily="34" charset="0"/>
                <a:ea typeface="ＭＳ Ｐゴシック" pitchFamily="34" charset="-128"/>
              </a:defRPr>
            </a:lvl4pPr>
            <a:lvl5pPr marL="2057400" indent="-228600" eaLnBrk="0"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5pPr>
            <a:lvl6pPr marL="25146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6pPr>
            <a:lvl7pPr marL="29718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7pPr>
            <a:lvl8pPr marL="34290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8pPr>
            <a:lvl9pPr marL="38862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9pPr>
          </a:lstStyle>
          <a:p>
            <a:pPr fontAlgn="base">
              <a:spcBef>
                <a:spcPct val="0"/>
              </a:spcBef>
              <a:spcAft>
                <a:spcPct val="0"/>
              </a:spcAft>
              <a:buClrTx/>
              <a:buSzTx/>
              <a:buFontTx/>
              <a:buNone/>
            </a:pPr>
            <a:r>
              <a:rPr lang="en-GB" altLang="en-US" sz="2000" b="1" dirty="0" smtClean="0">
                <a:solidFill>
                  <a:prstClr val="black"/>
                </a:solidFill>
              </a:rPr>
              <a:t>Compilation of 13 factsheets on key sustainable sanitation topics</a:t>
            </a:r>
          </a:p>
          <a:p>
            <a:pPr fontAlgn="base">
              <a:spcBef>
                <a:spcPct val="0"/>
              </a:spcBef>
              <a:spcAft>
                <a:spcPct val="0"/>
              </a:spcAft>
              <a:buClrTx/>
              <a:buSzTx/>
              <a:buFontTx/>
              <a:buNone/>
            </a:pPr>
            <a:endParaRPr lang="en-GB" altLang="en-US" sz="2000" dirty="0" smtClean="0">
              <a:solidFill>
                <a:prstClr val="black"/>
              </a:solidFill>
            </a:endParaRPr>
          </a:p>
          <a:p>
            <a:pPr fontAlgn="base">
              <a:spcBef>
                <a:spcPct val="0"/>
              </a:spcBef>
              <a:spcAft>
                <a:spcPct val="0"/>
              </a:spcAft>
              <a:buClrTx/>
              <a:buSzTx/>
              <a:buFontTx/>
              <a:buNone/>
            </a:pPr>
            <a:r>
              <a:rPr lang="en-GB" altLang="en-US" sz="2000" dirty="0" smtClean="0">
                <a:solidFill>
                  <a:prstClr val="black"/>
                </a:solidFill>
              </a:rPr>
              <a:t>Output of the 13 working groups (multi-authored, represents consensus)</a:t>
            </a:r>
            <a:endParaRPr lang="en-GB" altLang="en-US" b="1" dirty="0" smtClean="0">
              <a:solidFill>
                <a:prstClr val="black"/>
              </a:solidFill>
            </a:endParaRPr>
          </a:p>
        </p:txBody>
      </p:sp>
      <p:sp>
        <p:nvSpPr>
          <p:cNvPr id="8" name="Textfeld 7"/>
          <p:cNvSpPr txBox="1"/>
          <p:nvPr/>
        </p:nvSpPr>
        <p:spPr bwMode="auto">
          <a:xfrm>
            <a:off x="2535238" y="6165850"/>
            <a:ext cx="3116262" cy="246063"/>
          </a:xfrm>
          <a:prstGeom prst="rect">
            <a:avLst/>
          </a:prstGeom>
          <a:noFill/>
          <a:ln w="9525">
            <a:noFill/>
            <a:miter lim="800000"/>
            <a:headEnd/>
            <a:tailEnd/>
          </a:ln>
        </p:spPr>
        <p:txBody>
          <a:bodyPr wrap="none" tIns="0" bIns="0" anchor="ctr">
            <a:spAutoFit/>
          </a:bodyPr>
          <a:lstStyle/>
          <a:p>
            <a:pPr eaLnBrk="0" fontAlgn="base" hangingPunct="0">
              <a:spcBef>
                <a:spcPct val="0"/>
              </a:spcBef>
              <a:spcAft>
                <a:spcPct val="0"/>
              </a:spcAft>
              <a:defRPr/>
            </a:pPr>
            <a:r>
              <a:rPr lang="de-DE" sz="1600" b="1" kern="0" dirty="0">
                <a:solidFill>
                  <a:prstClr val="black"/>
                </a:solidFill>
              </a:rPr>
              <a:t>www.susana.org/case-studies</a:t>
            </a:r>
          </a:p>
        </p:txBody>
      </p:sp>
    </p:spTree>
    <p:extLst>
      <p:ext uri="{BB962C8B-B14F-4D97-AF65-F5344CB8AC3E}">
        <p14:creationId xmlns:p14="http://schemas.microsoft.com/office/powerpoint/2010/main" val="74766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nhaltsplatzhalter 1"/>
          <p:cNvSpPr>
            <a:spLocks noGrp="1"/>
          </p:cNvSpPr>
          <p:nvPr>
            <p:ph idx="1"/>
          </p:nvPr>
        </p:nvSpPr>
        <p:spPr/>
        <p:txBody>
          <a:bodyPr/>
          <a:lstStyle/>
          <a:p>
            <a:r>
              <a:rPr lang="en-GB" altLang="en-US" dirty="0" smtClean="0"/>
              <a:t>Extensive online library for sustainable sanitation publications (3100 documents in December 2019)</a:t>
            </a:r>
          </a:p>
          <a:p>
            <a:r>
              <a:rPr lang="en-GB" altLang="en-US" dirty="0" smtClean="0"/>
              <a:t>Online discussion forum on sustainable sanitation issues, making discussions publicly available for the first time (</a:t>
            </a:r>
            <a:r>
              <a:rPr lang="en-GB" altLang="en-US" dirty="0" smtClean="0">
                <a:hlinkClick r:id="rId2"/>
              </a:rPr>
              <a:t>https://forum.susana.org/</a:t>
            </a:r>
            <a:r>
              <a:rPr lang="en-GB" altLang="en-US" dirty="0"/>
              <a:t>)</a:t>
            </a:r>
            <a:r>
              <a:rPr lang="en-GB" altLang="en-US" dirty="0" smtClean="0"/>
              <a:t> </a:t>
            </a:r>
          </a:p>
          <a:p>
            <a:r>
              <a:rPr lang="en-GB" altLang="en-US" dirty="0" smtClean="0"/>
              <a:t>Presentation ‘Everything there is to know </a:t>
            </a:r>
            <a:r>
              <a:rPr lang="en-GB" altLang="en-US" dirty="0"/>
              <a:t>about the </a:t>
            </a:r>
            <a:r>
              <a:rPr lang="en-GB" altLang="en-US" dirty="0" smtClean="0"/>
              <a:t>Forum’: </a:t>
            </a:r>
            <a:r>
              <a:rPr lang="en-GB" altLang="en-US" dirty="0">
                <a:hlinkClick r:id="rId3"/>
              </a:rPr>
              <a:t>https://</a:t>
            </a:r>
            <a:r>
              <a:rPr lang="en-GB" altLang="en-US" dirty="0" smtClean="0">
                <a:hlinkClick r:id="rId3"/>
              </a:rPr>
              <a:t>www.susana.org/en/knowledge-hub/resources-and-publications/library/details/3630</a:t>
            </a:r>
            <a:endParaRPr lang="en-GB" altLang="en-US" dirty="0" smtClean="0"/>
          </a:p>
          <a:p>
            <a:r>
              <a:rPr lang="en-GB" altLang="en-US" dirty="0" smtClean="0"/>
              <a:t>Largest photo database on the topic of sustainable sanitation (currently over 11,900 photos on Flickr)</a:t>
            </a:r>
          </a:p>
          <a:p>
            <a:r>
              <a:rPr lang="en-GB" altLang="en-US" dirty="0" smtClean="0"/>
              <a:t>28 meetings globally (14 of these outside of Europe) </a:t>
            </a:r>
          </a:p>
          <a:p>
            <a:r>
              <a:rPr lang="en-GB" altLang="en-US" dirty="0" smtClean="0"/>
              <a:t>A vibrant and supportive community</a:t>
            </a:r>
          </a:p>
          <a:p>
            <a:endParaRPr lang="en-GB" altLang="en-US" dirty="0" smtClean="0"/>
          </a:p>
        </p:txBody>
      </p:sp>
      <p:sp>
        <p:nvSpPr>
          <p:cNvPr id="48131" name="Textplatzhalter 2"/>
          <p:cNvSpPr>
            <a:spLocks noGrp="1"/>
          </p:cNvSpPr>
          <p:nvPr>
            <p:ph type="body" sz="quarter" idx="10"/>
          </p:nvPr>
        </p:nvSpPr>
        <p:spPr/>
        <p:txBody>
          <a:bodyPr/>
          <a:lstStyle/>
          <a:p>
            <a:pPr>
              <a:buFont typeface="Times" charset="0"/>
              <a:buNone/>
            </a:pPr>
            <a:r>
              <a:rPr lang="en-GB" altLang="en-US" smtClean="0"/>
              <a:t>Further output examples</a:t>
            </a:r>
          </a:p>
        </p:txBody>
      </p:sp>
    </p:spTree>
    <p:extLst>
      <p:ext uri="{BB962C8B-B14F-4D97-AF65-F5344CB8AC3E}">
        <p14:creationId xmlns:p14="http://schemas.microsoft.com/office/powerpoint/2010/main" val="2325359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Inhaltsplatzhalter 1"/>
          <p:cNvSpPr>
            <a:spLocks noGrp="1"/>
          </p:cNvSpPr>
          <p:nvPr>
            <p:ph idx="1"/>
          </p:nvPr>
        </p:nvSpPr>
        <p:spPr/>
        <p:txBody>
          <a:bodyPr/>
          <a:lstStyle/>
          <a:p>
            <a:r>
              <a:rPr lang="en-GB" altLang="en-US" dirty="0" smtClean="0"/>
              <a:t>Sustainability firmly on the map now in the sanitation sector</a:t>
            </a:r>
          </a:p>
          <a:p>
            <a:pPr lvl="1"/>
            <a:r>
              <a:rPr lang="en-GB" altLang="en-US" dirty="0" smtClean="0"/>
              <a:t>Post-2015 draft goal: Universal use of sustainable sanitation services that protect public health and dignity (SuSanA representation on sanitation working group)</a:t>
            </a:r>
          </a:p>
          <a:p>
            <a:r>
              <a:rPr lang="en-GB" altLang="en-US" dirty="0" smtClean="0"/>
              <a:t>Other players have picked up on the theme of innovative sanitation (with resource orientation), most notably Bill and Melinda Gates Foundation</a:t>
            </a:r>
          </a:p>
          <a:p>
            <a:r>
              <a:rPr lang="en-GB" altLang="en-US" dirty="0" smtClean="0"/>
              <a:t>SuSanA meetings have moved from being a marginal group to mainstream, e.g. inclusion in </a:t>
            </a:r>
            <a:r>
              <a:rPr lang="en-GB" altLang="en-US" dirty="0"/>
              <a:t>World Water Forum in Brasilia </a:t>
            </a:r>
            <a:r>
              <a:rPr lang="en-GB" altLang="en-US" dirty="0" smtClean="0"/>
              <a:t>2018, </a:t>
            </a:r>
            <a:r>
              <a:rPr lang="en-GB" altLang="en-US" dirty="0"/>
              <a:t>AfricaSan5/FSM5 in Cape Town 2019</a:t>
            </a:r>
          </a:p>
          <a:p>
            <a:r>
              <a:rPr lang="en-GB" altLang="en-US" dirty="0" smtClean="0"/>
              <a:t>Sustainable sanitation in nexus dialogue, food security theme at WWW in 2012</a:t>
            </a:r>
          </a:p>
          <a:p>
            <a:endParaRPr lang="en-GB" altLang="en-US" dirty="0" smtClean="0"/>
          </a:p>
          <a:p>
            <a:endParaRPr lang="en-GB" altLang="en-US" dirty="0" smtClean="0"/>
          </a:p>
        </p:txBody>
      </p:sp>
      <p:sp>
        <p:nvSpPr>
          <p:cNvPr id="49155" name="Textplatzhalter 2"/>
          <p:cNvSpPr>
            <a:spLocks noGrp="1"/>
          </p:cNvSpPr>
          <p:nvPr>
            <p:ph type="body" sz="quarter" idx="10"/>
          </p:nvPr>
        </p:nvSpPr>
        <p:spPr>
          <a:xfrm>
            <a:off x="179388" y="908050"/>
            <a:ext cx="8929687" cy="576263"/>
          </a:xfrm>
        </p:spPr>
        <p:txBody>
          <a:bodyPr/>
          <a:lstStyle/>
          <a:p>
            <a:pPr>
              <a:buFont typeface="Times" charset="0"/>
              <a:buNone/>
            </a:pPr>
            <a:r>
              <a:rPr lang="en-GB" altLang="en-US" smtClean="0"/>
              <a:t>What are the impacts of SuSanA’s work? </a:t>
            </a:r>
            <a:r>
              <a:rPr lang="en-GB" altLang="en-US" sz="2400" smtClean="0"/>
              <a:t>(slide 1 of 2)</a:t>
            </a:r>
          </a:p>
        </p:txBody>
      </p:sp>
    </p:spTree>
    <p:extLst>
      <p:ext uri="{BB962C8B-B14F-4D97-AF65-F5344CB8AC3E}">
        <p14:creationId xmlns:p14="http://schemas.microsoft.com/office/powerpoint/2010/main" val="2534510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nhaltsplatzhalter 1"/>
          <p:cNvSpPr>
            <a:spLocks noGrp="1"/>
          </p:cNvSpPr>
          <p:nvPr>
            <p:ph idx="1"/>
          </p:nvPr>
        </p:nvSpPr>
        <p:spPr/>
        <p:txBody>
          <a:bodyPr/>
          <a:lstStyle/>
          <a:p>
            <a:r>
              <a:rPr lang="en-GB" altLang="en-US" dirty="0" smtClean="0"/>
              <a:t>Better cooperation and knowledge exchange between 353 partner organisations</a:t>
            </a:r>
          </a:p>
          <a:p>
            <a:pPr lvl="1"/>
            <a:r>
              <a:rPr lang="en-GB" altLang="en-US" dirty="0" smtClean="0"/>
              <a:t>The voice of 353 partners together is stronger than the voices of 353 separate organisations…</a:t>
            </a:r>
          </a:p>
          <a:p>
            <a:r>
              <a:rPr lang="en-GB" altLang="en-US" dirty="0" smtClean="0"/>
              <a:t>More widespread use of a range of approaches, for example CLTS, productive sanitation, sanitation as a business, </a:t>
            </a:r>
            <a:r>
              <a:rPr lang="en-GB" altLang="en-US" dirty="0" err="1" smtClean="0"/>
              <a:t>fecal</a:t>
            </a:r>
            <a:r>
              <a:rPr lang="en-GB" altLang="en-US" dirty="0" smtClean="0"/>
              <a:t> sludge management (FSM)</a:t>
            </a:r>
          </a:p>
          <a:p>
            <a:r>
              <a:rPr lang="en-GB" altLang="en-US" dirty="0" smtClean="0"/>
              <a:t>Connections to the humanitarian sector (emergency sanitation), (menstrual) health sector and education sector (WASH in schools)  </a:t>
            </a:r>
          </a:p>
          <a:p>
            <a:r>
              <a:rPr lang="en-GB" altLang="en-US" dirty="0" smtClean="0"/>
              <a:t>Systems approach to sanitation is firmly on the agenda</a:t>
            </a:r>
          </a:p>
        </p:txBody>
      </p:sp>
      <p:sp>
        <p:nvSpPr>
          <p:cNvPr id="50179" name="Textplatzhalter 2"/>
          <p:cNvSpPr>
            <a:spLocks noGrp="1"/>
          </p:cNvSpPr>
          <p:nvPr>
            <p:ph type="body" sz="quarter" idx="10"/>
          </p:nvPr>
        </p:nvSpPr>
        <p:spPr/>
        <p:txBody>
          <a:bodyPr/>
          <a:lstStyle/>
          <a:p>
            <a:pPr>
              <a:buFont typeface="Times" charset="0"/>
              <a:buNone/>
            </a:pPr>
            <a:r>
              <a:rPr lang="en-GB" altLang="en-US" smtClean="0"/>
              <a:t>Impacts continued </a:t>
            </a:r>
            <a:r>
              <a:rPr lang="en-GB" altLang="en-US" sz="2400" smtClean="0"/>
              <a:t>(slide 2 of 2)</a:t>
            </a:r>
            <a:endParaRPr lang="en-GB" altLang="en-US" smtClean="0"/>
          </a:p>
        </p:txBody>
      </p:sp>
    </p:spTree>
    <p:extLst>
      <p:ext uri="{BB962C8B-B14F-4D97-AF65-F5344CB8AC3E}">
        <p14:creationId xmlns:p14="http://schemas.microsoft.com/office/powerpoint/2010/main" val="2660450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55576" y="1700808"/>
            <a:ext cx="8064896" cy="4608512"/>
          </a:xfrm>
        </p:spPr>
        <p:txBody>
          <a:bodyPr/>
          <a:lstStyle/>
          <a:p>
            <a:pPr marL="0" indent="0">
              <a:buNone/>
            </a:pPr>
            <a:r>
              <a:rPr lang="en-US" dirty="0"/>
              <a:t>The </a:t>
            </a:r>
            <a:r>
              <a:rPr lang="en-US" b="1" dirty="0"/>
              <a:t>General objectives</a:t>
            </a:r>
            <a:r>
              <a:rPr lang="en-US" dirty="0"/>
              <a:t> of SuSanA:</a:t>
            </a:r>
          </a:p>
          <a:p>
            <a:pPr>
              <a:spcAft>
                <a:spcPts val="600"/>
              </a:spcAft>
            </a:pPr>
            <a:r>
              <a:rPr lang="en-US" dirty="0"/>
              <a:t>to highlight the </a:t>
            </a:r>
            <a:r>
              <a:rPr lang="en-US" b="1" dirty="0"/>
              <a:t>importance of sustainable sanitation systems</a:t>
            </a:r>
            <a:r>
              <a:rPr lang="en-US" dirty="0"/>
              <a:t> and services </a:t>
            </a:r>
            <a:r>
              <a:rPr lang="en-US" b="1" dirty="0"/>
              <a:t>for achieving many of the targets across the SDGs</a:t>
            </a:r>
            <a:r>
              <a:rPr lang="en-US" dirty="0"/>
              <a:t>;</a:t>
            </a:r>
          </a:p>
          <a:p>
            <a:r>
              <a:rPr lang="en-US" dirty="0"/>
              <a:t>to actively </a:t>
            </a:r>
            <a:r>
              <a:rPr lang="en-US" b="1" dirty="0"/>
              <a:t>reach out to other sectors</a:t>
            </a:r>
            <a:r>
              <a:rPr lang="en-US" dirty="0"/>
              <a:t>, </a:t>
            </a:r>
            <a:r>
              <a:rPr lang="en-US" b="1" dirty="0"/>
              <a:t>enable both intra- and cross-sectoral dialogue/collaboration </a:t>
            </a:r>
            <a:r>
              <a:rPr lang="en-US" dirty="0"/>
              <a:t>and </a:t>
            </a:r>
            <a:r>
              <a:rPr lang="en-US" b="1" dirty="0"/>
              <a:t>encourage multi-sector approaches</a:t>
            </a:r>
            <a:r>
              <a:rPr lang="en-US" dirty="0"/>
              <a:t>; and</a:t>
            </a:r>
          </a:p>
          <a:p>
            <a:endParaRPr lang="en-US" dirty="0"/>
          </a:p>
          <a:p>
            <a:pPr marL="0" indent="0">
              <a:buNone/>
            </a:pPr>
            <a:r>
              <a:rPr lang="en-US" b="1" dirty="0"/>
              <a:t>How to achieve the objectives? </a:t>
            </a:r>
            <a:endParaRPr lang="en-US" dirty="0"/>
          </a:p>
          <a:p>
            <a:r>
              <a:rPr lang="en-US" dirty="0"/>
              <a:t>The </a:t>
            </a:r>
            <a:r>
              <a:rPr lang="en-US" dirty="0" err="1"/>
              <a:t>organisational</a:t>
            </a:r>
            <a:r>
              <a:rPr lang="en-US" dirty="0"/>
              <a:t> structure, the thematic orientation of the working groups, and </a:t>
            </a:r>
            <a:r>
              <a:rPr lang="en-US" b="1" dirty="0"/>
              <a:t>the existing fact sheets </a:t>
            </a:r>
            <a:r>
              <a:rPr lang="en-US" dirty="0"/>
              <a:t>which were developed by the thematic </a:t>
            </a:r>
            <a:r>
              <a:rPr lang="en-US" b="1" dirty="0"/>
              <a:t>working groups</a:t>
            </a:r>
            <a:r>
              <a:rPr lang="en-US" dirty="0"/>
              <a:t> during the MDG period </a:t>
            </a:r>
            <a:r>
              <a:rPr lang="en-US" b="1" dirty="0"/>
              <a:t>will be reviewed and adapted</a:t>
            </a:r>
            <a:r>
              <a:rPr lang="en-US" dirty="0"/>
              <a:t>, particularly with regard to meeting the challenge of </a:t>
            </a:r>
            <a:r>
              <a:rPr lang="en-US" b="1" dirty="0"/>
              <a:t>“leaving no one behind</a:t>
            </a:r>
            <a:r>
              <a:rPr lang="en-US" dirty="0"/>
              <a:t>” and grasping the </a:t>
            </a:r>
            <a:r>
              <a:rPr lang="en-US" b="1" dirty="0"/>
              <a:t>new opportunities to reach out to, influence and cooperate with other sectors</a:t>
            </a:r>
            <a:r>
              <a:rPr lang="en-US" dirty="0"/>
              <a:t>. </a:t>
            </a:r>
          </a:p>
        </p:txBody>
      </p:sp>
      <p:sp>
        <p:nvSpPr>
          <p:cNvPr id="3" name="Textplatzhalter 2"/>
          <p:cNvSpPr>
            <a:spLocks noGrp="1"/>
          </p:cNvSpPr>
          <p:nvPr>
            <p:ph type="body" sz="quarter" idx="10"/>
          </p:nvPr>
        </p:nvSpPr>
        <p:spPr/>
        <p:txBody>
          <a:bodyPr/>
          <a:lstStyle/>
          <a:p>
            <a:r>
              <a:rPr lang="en-GB" dirty="0"/>
              <a:t>Excerpts from the SuSanA Vision:</a:t>
            </a:r>
          </a:p>
        </p:txBody>
      </p:sp>
    </p:spTree>
    <p:extLst>
      <p:ext uri="{BB962C8B-B14F-4D97-AF65-F5344CB8AC3E}">
        <p14:creationId xmlns:p14="http://schemas.microsoft.com/office/powerpoint/2010/main" val="341801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idx="1"/>
          </p:nvPr>
        </p:nvSpPr>
        <p:spPr>
          <a:xfrm>
            <a:off x="684213" y="1700213"/>
            <a:ext cx="8135937" cy="4968875"/>
          </a:xfrm>
        </p:spPr>
        <p:txBody>
          <a:bodyPr/>
          <a:lstStyle/>
          <a:p>
            <a:r>
              <a:rPr lang="en-GB" altLang="en-US" dirty="0" smtClean="0"/>
              <a:t>SuSanA is a loose, dynamic and global network of individual members and partner organisations working along the same lines</a:t>
            </a:r>
          </a:p>
          <a:p>
            <a:pPr lvl="1">
              <a:buFont typeface="Wingdings" pitchFamily="2" charset="2"/>
              <a:buNone/>
            </a:pPr>
            <a:r>
              <a:rPr lang="en-GB" altLang="en-US" dirty="0" smtClean="0">
                <a:sym typeface="Wingdings" pitchFamily="2" charset="2"/>
              </a:rPr>
              <a:t> </a:t>
            </a:r>
            <a:r>
              <a:rPr lang="en-GB" altLang="en-US" dirty="0" smtClean="0"/>
              <a:t>further organisations are welcome to join</a:t>
            </a:r>
          </a:p>
          <a:p>
            <a:r>
              <a:rPr lang="en-GB" altLang="en-US" dirty="0" smtClean="0"/>
              <a:t>Goal: to contribute to the achievement of the SDGs by promoting sanitation systems which take into consideration all aspects of sustainability, i.e. health and hygiene, environmental and natural resources, technology and operation, finance and economics, socio-cultural and institutional (SuSanA vision document)</a:t>
            </a:r>
          </a:p>
          <a:p>
            <a:r>
              <a:rPr lang="en-GB" altLang="en-US" dirty="0" err="1" smtClean="0"/>
              <a:t>SuSanA</a:t>
            </a:r>
            <a:r>
              <a:rPr lang="en-GB" altLang="en-US" dirty="0" smtClean="0"/>
              <a:t> members and partners have agreed on a vision document</a:t>
            </a:r>
          </a:p>
          <a:p>
            <a:r>
              <a:rPr lang="en-GB" altLang="en-US" dirty="0" smtClean="0"/>
              <a:t>All partnering organisations contribute their work and resources on their own expense</a:t>
            </a:r>
          </a:p>
          <a:p>
            <a:r>
              <a:rPr lang="en-GB" altLang="en-US" dirty="0" smtClean="0"/>
              <a:t>SuSanA currently has 13 thematic working groups and 3 regional chapters</a:t>
            </a:r>
          </a:p>
          <a:p>
            <a:endParaRPr lang="en-US" altLang="en-US" dirty="0" smtClean="0"/>
          </a:p>
        </p:txBody>
      </p:sp>
      <p:sp>
        <p:nvSpPr>
          <p:cNvPr id="38915" name="Textplatzhalter 7"/>
          <p:cNvSpPr>
            <a:spLocks noGrp="1"/>
          </p:cNvSpPr>
          <p:nvPr>
            <p:ph type="body" sz="quarter" idx="10"/>
          </p:nvPr>
        </p:nvSpPr>
        <p:spPr/>
        <p:txBody>
          <a:bodyPr/>
          <a:lstStyle/>
          <a:p>
            <a:pPr>
              <a:buFont typeface="Times" charset="0"/>
              <a:buNone/>
            </a:pPr>
            <a:r>
              <a:rPr lang="de-DE" altLang="en-US" smtClean="0"/>
              <a:t>What is SuSanA?</a:t>
            </a:r>
          </a:p>
        </p:txBody>
      </p:sp>
    </p:spTree>
    <p:extLst>
      <p:ext uri="{BB962C8B-B14F-4D97-AF65-F5344CB8AC3E}">
        <p14:creationId xmlns:p14="http://schemas.microsoft.com/office/powerpoint/2010/main" val="151032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79DA0D0-BD25-49BD-AFAF-70859F7B579D}"/>
              </a:ext>
            </a:extLst>
          </p:cNvPr>
          <p:cNvSpPr>
            <a:spLocks noGrp="1"/>
          </p:cNvSpPr>
          <p:nvPr>
            <p:ph idx="1"/>
          </p:nvPr>
        </p:nvSpPr>
        <p:spPr>
          <a:xfrm>
            <a:off x="917852" y="1719075"/>
            <a:ext cx="7398564" cy="1388857"/>
          </a:xfrm>
        </p:spPr>
        <p:txBody>
          <a:bodyPr>
            <a:normAutofit lnSpcReduction="10000"/>
          </a:bodyPr>
          <a:lstStyle/>
          <a:p>
            <a:r>
              <a:rPr lang="en-US" dirty="0"/>
              <a:t>SuSanA Vision update in relation to the SDGs;</a:t>
            </a:r>
          </a:p>
          <a:p>
            <a:r>
              <a:rPr lang="en-US" dirty="0"/>
              <a:t>Interlinkages document to support new vision document</a:t>
            </a:r>
            <a:r>
              <a:rPr lang="en-US" dirty="0" smtClean="0"/>
              <a:t>;</a:t>
            </a:r>
          </a:p>
          <a:p>
            <a:r>
              <a:rPr lang="en-US" dirty="0" smtClean="0"/>
              <a:t>Consultative process within the network;</a:t>
            </a:r>
          </a:p>
          <a:p>
            <a:r>
              <a:rPr lang="en-US" dirty="0" smtClean="0"/>
              <a:t>Global launch at the 24th SuSanA Meeting in Stockholm, 2017</a:t>
            </a:r>
            <a:endParaRPr lang="en-US" dirty="0"/>
          </a:p>
          <a:p>
            <a:pPr lvl="1"/>
            <a:endParaRPr lang="en-US" dirty="0"/>
          </a:p>
          <a:p>
            <a:endParaRPr lang="en-US" dirty="0"/>
          </a:p>
        </p:txBody>
      </p:sp>
      <p:pic>
        <p:nvPicPr>
          <p:cNvPr id="2050" name="Picture 2" descr="https://www.susana.org/_resources/images/720/3-2715-7-1498483796.jpg">
            <a:extLst>
              <a:ext uri="{FF2B5EF4-FFF2-40B4-BE49-F238E27FC236}">
                <a16:creationId xmlns:a16="http://schemas.microsoft.com/office/drawing/2014/main" id="{65C93D2C-5F44-42AF-A460-2DA817638E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016" y="3501008"/>
            <a:ext cx="1855208" cy="2602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susana.org/_resources/images/720/3-2859-7-1505139912.jpg">
            <a:extLst>
              <a:ext uri="{FF2B5EF4-FFF2-40B4-BE49-F238E27FC236}">
                <a16:creationId xmlns:a16="http://schemas.microsoft.com/office/drawing/2014/main" id="{A5FE148E-DC34-4B11-BFD0-ADBD533BA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847" y="3501008"/>
            <a:ext cx="1817260" cy="26021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CD888D-58D8-4404-A413-8EE7F715EC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42" y="3747763"/>
            <a:ext cx="1127738" cy="21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a:extLst>
              <a:ext uri="{FF2B5EF4-FFF2-40B4-BE49-F238E27FC236}">
                <a16:creationId xmlns:a16="http://schemas.microsoft.com/office/drawing/2014/main" id="{F5040E79-EC0D-468F-8EC1-FB091818109B}"/>
              </a:ext>
            </a:extLst>
          </p:cNvPr>
          <p:cNvGrpSpPr/>
          <p:nvPr/>
        </p:nvGrpSpPr>
        <p:grpSpPr>
          <a:xfrm>
            <a:off x="2790749" y="3609700"/>
            <a:ext cx="1205187" cy="2483596"/>
            <a:chOff x="35496" y="4329780"/>
            <a:chExt cx="1205187" cy="2483596"/>
          </a:xfrm>
        </p:grpSpPr>
        <p:pic>
          <p:nvPicPr>
            <p:cNvPr id="9" name="Picture 2" descr="C:\Users\Roland\Desktop\SDGs\1.jpg">
              <a:extLst>
                <a:ext uri="{FF2B5EF4-FFF2-40B4-BE49-F238E27FC236}">
                  <a16:creationId xmlns:a16="http://schemas.microsoft.com/office/drawing/2014/main" id="{7C01F8D7-05AC-4C44-B2F7-CBE58548D0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329781"/>
              <a:ext cx="396961"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Roland\Desktop\SDGs\3.jpg">
              <a:extLst>
                <a:ext uri="{FF2B5EF4-FFF2-40B4-BE49-F238E27FC236}">
                  <a16:creationId xmlns:a16="http://schemas.microsoft.com/office/drawing/2014/main" id="{C7DEB23B-2433-4212-B25E-D3B7E6AE10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336" y="4329780"/>
              <a:ext cx="396961"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Roland\Desktop\SDGs\5.jpg">
              <a:extLst>
                <a:ext uri="{FF2B5EF4-FFF2-40B4-BE49-F238E27FC236}">
                  <a16:creationId xmlns:a16="http://schemas.microsoft.com/office/drawing/2014/main" id="{CD6A765B-15F5-4F37-A3C0-C322A6C2AC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416" y="4744988"/>
              <a:ext cx="395502"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Users\Roland\Desktop\2.jpg">
              <a:extLst>
                <a:ext uri="{FF2B5EF4-FFF2-40B4-BE49-F238E27FC236}">
                  <a16:creationId xmlns:a16="http://schemas.microsoft.com/office/drawing/2014/main" id="{624BB1C3-744C-4CB4-B9A7-A511454F42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416" y="4331748"/>
              <a:ext cx="397174"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Users\Roland\Desktop\SDGs\4.jpg">
              <a:extLst>
                <a:ext uri="{FF2B5EF4-FFF2-40B4-BE49-F238E27FC236}">
                  <a16:creationId xmlns:a16="http://schemas.microsoft.com/office/drawing/2014/main" id="{6B5962EA-808A-4461-BDA6-D736594B594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96" y="4744988"/>
              <a:ext cx="396961"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C:\Users\Roland\Desktop\SDGs\11.jpg">
              <a:extLst>
                <a:ext uri="{FF2B5EF4-FFF2-40B4-BE49-F238E27FC236}">
                  <a16:creationId xmlns:a16="http://schemas.microsoft.com/office/drawing/2014/main" id="{61C7440F-E78B-4829-9972-23BC8BCB8DA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416" y="5589846"/>
              <a:ext cx="395502" cy="4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C:\Users\Roland\Desktop\SDGs\12.jpg">
              <a:extLst>
                <a:ext uri="{FF2B5EF4-FFF2-40B4-BE49-F238E27FC236}">
                  <a16:creationId xmlns:a16="http://schemas.microsoft.com/office/drawing/2014/main" id="{71691B1E-7B85-41F8-A620-98C77D7B14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5336" y="5589846"/>
              <a:ext cx="405347" cy="4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Roland\Desktop\SDGs\7.jpg">
              <a:extLst>
                <a:ext uri="{FF2B5EF4-FFF2-40B4-BE49-F238E27FC236}">
                  <a16:creationId xmlns:a16="http://schemas.microsoft.com/office/drawing/2014/main" id="{75E7D289-9B3F-4C0A-B977-BC59D1F669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496" y="5165818"/>
              <a:ext cx="388706"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C:\Users\Roland\Desktop\SDGs\9.jpg">
              <a:extLst>
                <a:ext uri="{FF2B5EF4-FFF2-40B4-BE49-F238E27FC236}">
                  <a16:creationId xmlns:a16="http://schemas.microsoft.com/office/drawing/2014/main" id="{548B1950-9CDA-4AFB-8D44-5D38ABB7A74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336" y="5165817"/>
              <a:ext cx="399252" cy="4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C:\Users\Roland\Desktop\SDGs\8.jpg">
              <a:extLst>
                <a:ext uri="{FF2B5EF4-FFF2-40B4-BE49-F238E27FC236}">
                  <a16:creationId xmlns:a16="http://schemas.microsoft.com/office/drawing/2014/main" id="{E6EBC36A-C138-4155-A85C-7E6F8074D31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5416" y="5165818"/>
              <a:ext cx="403288"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C:\Users\Roland\Desktop\SDGs\10.jpg">
              <a:extLst>
                <a:ext uri="{FF2B5EF4-FFF2-40B4-BE49-F238E27FC236}">
                  <a16:creationId xmlns:a16="http://schemas.microsoft.com/office/drawing/2014/main" id="{47816A54-6E3A-44BA-B28A-D4B895FE6C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96" y="5589846"/>
              <a:ext cx="396961" cy="4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Users\Roland\Desktop\SDGs\13.jpg">
              <a:extLst>
                <a:ext uri="{FF2B5EF4-FFF2-40B4-BE49-F238E27FC236}">
                  <a16:creationId xmlns:a16="http://schemas.microsoft.com/office/drawing/2014/main" id="{757F85DA-ECF5-4A58-A698-57547112342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044" y="5990539"/>
              <a:ext cx="378234" cy="41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C:\Users\Roland\Desktop\SDGs\14.jpg">
              <a:extLst>
                <a:ext uri="{FF2B5EF4-FFF2-40B4-BE49-F238E27FC236}">
                  <a16:creationId xmlns:a16="http://schemas.microsoft.com/office/drawing/2014/main" id="{A7CF687B-AFC4-40C3-91F5-C54F1F10178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5416" y="5990540"/>
              <a:ext cx="397174" cy="41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C:\Users\Roland\Desktop\SDGs\15.jpg">
              <a:extLst>
                <a:ext uri="{FF2B5EF4-FFF2-40B4-BE49-F238E27FC236}">
                  <a16:creationId xmlns:a16="http://schemas.microsoft.com/office/drawing/2014/main" id="{B97C0F5B-11B6-4B83-A42B-CF88A10E167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5336" y="5990540"/>
              <a:ext cx="396961" cy="4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C:\Users\Roland\Desktop\SDGs\16.jpg">
              <a:extLst>
                <a:ext uri="{FF2B5EF4-FFF2-40B4-BE49-F238E27FC236}">
                  <a16:creationId xmlns:a16="http://schemas.microsoft.com/office/drawing/2014/main" id="{38799942-245E-41FF-906D-AF09B4FA0CB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964" y="6389790"/>
              <a:ext cx="387686" cy="41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descr="C:\Users\Roland\Desktop\SDGs\17.jpg">
              <a:extLst>
                <a:ext uri="{FF2B5EF4-FFF2-40B4-BE49-F238E27FC236}">
                  <a16:creationId xmlns:a16="http://schemas.microsoft.com/office/drawing/2014/main" id="{7745CCC4-DA79-43B1-8A1B-7BEEC08823A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5416" y="6389348"/>
              <a:ext cx="385993" cy="41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a:extLst>
                <a:ext uri="{FF2B5EF4-FFF2-40B4-BE49-F238E27FC236}">
                  <a16:creationId xmlns:a16="http://schemas.microsoft.com/office/drawing/2014/main" id="{5C231863-09FE-49FD-ABE3-57D65293462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5336" y="6402033"/>
              <a:ext cx="395603" cy="41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C:\Users\Roland\Desktop\SDGs\6.jpg">
              <a:extLst>
                <a:ext uri="{FF2B5EF4-FFF2-40B4-BE49-F238E27FC236}">
                  <a16:creationId xmlns:a16="http://schemas.microsoft.com/office/drawing/2014/main" id="{4AFC90F3-883F-476D-B7FB-DB643366BB3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5336" y="4744988"/>
              <a:ext cx="398733" cy="42082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sp>
        <p:nvSpPr>
          <p:cNvPr id="27" name="Down Arrow 1">
            <a:extLst>
              <a:ext uri="{FF2B5EF4-FFF2-40B4-BE49-F238E27FC236}">
                <a16:creationId xmlns:a16="http://schemas.microsoft.com/office/drawing/2014/main" id="{4C3A40B1-A82F-4C51-A98C-58F3F3EAF0ED}"/>
              </a:ext>
            </a:extLst>
          </p:cNvPr>
          <p:cNvSpPr/>
          <p:nvPr/>
        </p:nvSpPr>
        <p:spPr bwMode="auto">
          <a:xfrm rot="16200000">
            <a:off x="2047819" y="4325304"/>
            <a:ext cx="478484" cy="719349"/>
          </a:xfrm>
          <a:prstGeom prst="downArrow">
            <a:avLst/>
          </a:prstGeom>
          <a:solidFill>
            <a:srgbClr val="BAD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charset="0"/>
              <a:ea typeface="ＭＳ Ｐゴシック" pitchFamily="34" charset="-128"/>
            </a:endParaRPr>
          </a:p>
        </p:txBody>
      </p:sp>
      <p:sp>
        <p:nvSpPr>
          <p:cNvPr id="28" name="Textplatzhalter 2"/>
          <p:cNvSpPr txBox="1">
            <a:spLocks/>
          </p:cNvSpPr>
          <p:nvPr/>
        </p:nvSpPr>
        <p:spPr bwMode="auto">
          <a:xfrm>
            <a:off x="1187624" y="908720"/>
            <a:ext cx="763284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latin typeface="+mn-lt"/>
                <a:ea typeface="ＭＳ Ｐゴシック" pitchFamily="34" charset="-128"/>
                <a:cs typeface="MS PGothic"/>
              </a:defRPr>
            </a:lvl1pPr>
            <a:lvl2pPr marL="742950" indent="-285750" algn="l" rtl="0" eaLnBrk="0" fontAlgn="base" hangingPunct="0">
              <a:spcBef>
                <a:spcPts val="300"/>
              </a:spcBef>
              <a:spcAft>
                <a:spcPts val="300"/>
              </a:spcAft>
              <a:buClr>
                <a:srgbClr val="92D050"/>
              </a:buClr>
              <a:buSzPct val="120000"/>
              <a:buFont typeface="Times" charset="0"/>
              <a:buChar char="•"/>
              <a:defRPr>
                <a:solidFill>
                  <a:schemeClr val="tx1"/>
                </a:solidFill>
                <a:latin typeface="+mn-lt"/>
                <a:ea typeface="ＭＳ Ｐゴシック" pitchFamily="34" charset="-128"/>
                <a:cs typeface="MS PGothic"/>
              </a:defRPr>
            </a:lvl2pPr>
            <a:lvl3pPr marL="1143000" indent="-228600" algn="l" rtl="0" eaLnBrk="0" fontAlgn="base" hangingPunct="0">
              <a:spcBef>
                <a:spcPts val="300"/>
              </a:spcBef>
              <a:spcAft>
                <a:spcPts val="300"/>
              </a:spcAft>
              <a:buClr>
                <a:srgbClr val="92D050"/>
              </a:buClr>
              <a:buSzPct val="120000"/>
              <a:buFont typeface="Times" charset="0"/>
              <a:buChar char="•"/>
              <a:defRPr sz="1600">
                <a:solidFill>
                  <a:schemeClr val="tx1"/>
                </a:solidFill>
                <a:latin typeface="+mn-lt"/>
                <a:ea typeface="ＭＳ Ｐゴシック" pitchFamily="34" charset="-128"/>
                <a:cs typeface="MS PGothic"/>
              </a:defRPr>
            </a:lvl3pPr>
            <a:lvl4pPr marL="1600200" indent="-228600" algn="l" rtl="0" eaLnBrk="0" fontAlgn="base" hangingPunct="0">
              <a:spcBef>
                <a:spcPts val="300"/>
              </a:spcBef>
              <a:spcAft>
                <a:spcPts val="300"/>
              </a:spcAft>
              <a:buClr>
                <a:srgbClr val="92D050"/>
              </a:buClr>
              <a:buSzPct val="120000"/>
              <a:buFont typeface="Times" charset="0"/>
              <a:buChar char="•"/>
              <a:defRPr sz="1400">
                <a:solidFill>
                  <a:schemeClr val="tx1"/>
                </a:solidFill>
                <a:latin typeface="+mn-lt"/>
                <a:ea typeface="ＭＳ Ｐゴシック" pitchFamily="34" charset="-128"/>
                <a:cs typeface="MS PGothic"/>
              </a:defRPr>
            </a:lvl4pPr>
            <a:lvl5pPr marL="2057400" indent="-228600" algn="l" rtl="0" eaLnBrk="0" fontAlgn="base" hangingPunct="0">
              <a:spcBef>
                <a:spcPts val="300"/>
              </a:spcBef>
              <a:spcAft>
                <a:spcPts val="300"/>
              </a:spcAft>
              <a:buClr>
                <a:srgbClr val="92D050"/>
              </a:buClr>
              <a:buSzPct val="120000"/>
              <a:buFont typeface="Times" charset="0"/>
              <a:buChar char="•"/>
              <a:defRPr sz="12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Font typeface="Times" pitchFamily="18" charset="0"/>
              <a:buChar char="•"/>
              <a:defRPr sz="1600" b="1">
                <a:solidFill>
                  <a:srgbClr val="595959"/>
                </a:solidFill>
                <a:latin typeface="+mn-lt"/>
                <a:ea typeface="+mn-ea"/>
              </a:defRPr>
            </a:lvl6pPr>
            <a:lvl7pPr marL="2971800" indent="-228600" algn="l" rtl="0" fontAlgn="base">
              <a:spcBef>
                <a:spcPct val="20000"/>
              </a:spcBef>
              <a:spcAft>
                <a:spcPct val="0"/>
              </a:spcAft>
              <a:buFont typeface="Times" pitchFamily="18" charset="0"/>
              <a:buChar char="•"/>
              <a:defRPr sz="1600" b="1">
                <a:solidFill>
                  <a:srgbClr val="595959"/>
                </a:solidFill>
                <a:latin typeface="+mn-lt"/>
                <a:ea typeface="+mn-ea"/>
              </a:defRPr>
            </a:lvl7pPr>
            <a:lvl8pPr marL="3429000" indent="-228600" algn="l" rtl="0" fontAlgn="base">
              <a:spcBef>
                <a:spcPct val="20000"/>
              </a:spcBef>
              <a:spcAft>
                <a:spcPct val="0"/>
              </a:spcAft>
              <a:buFont typeface="Times" pitchFamily="18" charset="0"/>
              <a:buChar char="•"/>
              <a:defRPr sz="1600" b="1">
                <a:solidFill>
                  <a:srgbClr val="595959"/>
                </a:solidFill>
                <a:latin typeface="+mn-lt"/>
                <a:ea typeface="+mn-ea"/>
              </a:defRPr>
            </a:lvl8pPr>
            <a:lvl9pPr marL="3886200" indent="-228600" algn="l" rtl="0" fontAlgn="base">
              <a:spcBef>
                <a:spcPct val="20000"/>
              </a:spcBef>
              <a:spcAft>
                <a:spcPct val="0"/>
              </a:spcAft>
              <a:buFont typeface="Times" pitchFamily="18" charset="0"/>
              <a:buChar char="•"/>
              <a:defRPr sz="1600" b="1">
                <a:solidFill>
                  <a:srgbClr val="595959"/>
                </a:solidFill>
                <a:latin typeface="+mn-lt"/>
                <a:ea typeface="+mn-ea"/>
              </a:defRPr>
            </a:lvl9pPr>
          </a:lstStyle>
          <a:p>
            <a:r>
              <a:rPr lang="en-GB" kern="0" dirty="0"/>
              <a:t>Background</a:t>
            </a:r>
          </a:p>
        </p:txBody>
      </p:sp>
    </p:spTree>
    <p:extLst>
      <p:ext uri="{BB962C8B-B14F-4D97-AF65-F5344CB8AC3E}">
        <p14:creationId xmlns:p14="http://schemas.microsoft.com/office/powerpoint/2010/main" val="6482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s2_new-1"/>
          <p:cNvPicPr>
            <a:picLocks noChangeAspect="1" noChangeArrowheads="1"/>
          </p:cNvPicPr>
          <p:nvPr/>
        </p:nvPicPr>
        <p:blipFill>
          <a:blip r:embed="rId2" cstate="print">
            <a:extLst>
              <a:ext uri="{28A0092B-C50C-407E-A947-70E740481C1C}">
                <a14:useLocalDpi xmlns:a14="http://schemas.microsoft.com/office/drawing/2010/main" val="0"/>
              </a:ext>
            </a:extLst>
          </a:blip>
          <a:srcRect t="1538" b="1802"/>
          <a:stretch>
            <a:fillRect/>
          </a:stretch>
        </p:blipFill>
        <p:spPr bwMode="auto">
          <a:xfrm>
            <a:off x="1547664" y="1052736"/>
            <a:ext cx="5767748" cy="524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latshållare för text 2">
            <a:extLst>
              <a:ext uri="{FF2B5EF4-FFF2-40B4-BE49-F238E27FC236}">
                <a16:creationId xmlns:a16="http://schemas.microsoft.com/office/drawing/2014/main" id="{A0986DAB-F277-4F5C-9E54-9626B4002816}"/>
              </a:ext>
            </a:extLst>
          </p:cNvPr>
          <p:cNvSpPr txBox="1">
            <a:spLocks/>
          </p:cNvSpPr>
          <p:nvPr/>
        </p:nvSpPr>
        <p:spPr bwMode="auto">
          <a:xfrm>
            <a:off x="1331640" y="134369"/>
            <a:ext cx="763284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
                <a:schemeClr val="folHlink"/>
              </a:buClr>
              <a:buSzPct val="120000"/>
              <a:buFont typeface="Times" pitchFamily="18" charset="0"/>
              <a:buNone/>
              <a:tabLst/>
              <a:defRPr sz="2800" b="1">
                <a:solidFill>
                  <a:schemeClr val="tx1"/>
                </a:solidFill>
                <a:latin typeface="+mn-lt"/>
                <a:ea typeface="ＭＳ Ｐゴシック" pitchFamily="34" charset="-128"/>
                <a:cs typeface="MS PGothic"/>
              </a:defRPr>
            </a:lvl1pPr>
            <a:lvl2pPr marL="742950" indent="-285750" algn="l" rtl="0" eaLnBrk="0" fontAlgn="base" hangingPunct="0">
              <a:spcBef>
                <a:spcPts val="300"/>
              </a:spcBef>
              <a:spcAft>
                <a:spcPts val="300"/>
              </a:spcAft>
              <a:buClr>
                <a:srgbClr val="92D050"/>
              </a:buClr>
              <a:buSzPct val="120000"/>
              <a:buFont typeface="Times" charset="0"/>
              <a:buChar char="•"/>
              <a:defRPr>
                <a:solidFill>
                  <a:schemeClr val="tx1"/>
                </a:solidFill>
                <a:latin typeface="+mn-lt"/>
                <a:ea typeface="ＭＳ Ｐゴシック" pitchFamily="34" charset="-128"/>
                <a:cs typeface="MS PGothic"/>
              </a:defRPr>
            </a:lvl2pPr>
            <a:lvl3pPr marL="1143000" indent="-228600" algn="l" rtl="0" eaLnBrk="0" fontAlgn="base" hangingPunct="0">
              <a:spcBef>
                <a:spcPts val="300"/>
              </a:spcBef>
              <a:spcAft>
                <a:spcPts val="300"/>
              </a:spcAft>
              <a:buClr>
                <a:srgbClr val="92D050"/>
              </a:buClr>
              <a:buSzPct val="120000"/>
              <a:buFont typeface="Times" charset="0"/>
              <a:buChar char="•"/>
              <a:defRPr sz="1600">
                <a:solidFill>
                  <a:schemeClr val="tx1"/>
                </a:solidFill>
                <a:latin typeface="+mn-lt"/>
                <a:ea typeface="ＭＳ Ｐゴシック" pitchFamily="34" charset="-128"/>
                <a:cs typeface="MS PGothic"/>
              </a:defRPr>
            </a:lvl3pPr>
            <a:lvl4pPr marL="1600200" indent="-228600" algn="l" rtl="0" eaLnBrk="0" fontAlgn="base" hangingPunct="0">
              <a:spcBef>
                <a:spcPts val="300"/>
              </a:spcBef>
              <a:spcAft>
                <a:spcPts val="300"/>
              </a:spcAft>
              <a:buClr>
                <a:srgbClr val="92D050"/>
              </a:buClr>
              <a:buSzPct val="120000"/>
              <a:buFont typeface="Times" charset="0"/>
              <a:buChar char="•"/>
              <a:defRPr sz="1400">
                <a:solidFill>
                  <a:schemeClr val="tx1"/>
                </a:solidFill>
                <a:latin typeface="+mn-lt"/>
                <a:ea typeface="ＭＳ Ｐゴシック" pitchFamily="34" charset="-128"/>
                <a:cs typeface="MS PGothic"/>
              </a:defRPr>
            </a:lvl4pPr>
            <a:lvl5pPr marL="2057400" indent="-228600" algn="l" rtl="0" eaLnBrk="0" fontAlgn="base" hangingPunct="0">
              <a:spcBef>
                <a:spcPts val="300"/>
              </a:spcBef>
              <a:spcAft>
                <a:spcPts val="300"/>
              </a:spcAft>
              <a:buClr>
                <a:srgbClr val="92D050"/>
              </a:buClr>
              <a:buSzPct val="120000"/>
              <a:buFont typeface="Times" charset="0"/>
              <a:buChar char="•"/>
              <a:defRPr sz="12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Font typeface="Times" pitchFamily="18" charset="0"/>
              <a:buChar char="•"/>
              <a:defRPr sz="1600" b="1">
                <a:solidFill>
                  <a:srgbClr val="595959"/>
                </a:solidFill>
                <a:latin typeface="+mn-lt"/>
                <a:ea typeface="+mn-ea"/>
              </a:defRPr>
            </a:lvl6pPr>
            <a:lvl7pPr marL="2971800" indent="-228600" algn="l" rtl="0" fontAlgn="base">
              <a:spcBef>
                <a:spcPct val="20000"/>
              </a:spcBef>
              <a:spcAft>
                <a:spcPct val="0"/>
              </a:spcAft>
              <a:buFont typeface="Times" pitchFamily="18" charset="0"/>
              <a:buChar char="•"/>
              <a:defRPr sz="1600" b="1">
                <a:solidFill>
                  <a:srgbClr val="595959"/>
                </a:solidFill>
                <a:latin typeface="+mn-lt"/>
                <a:ea typeface="+mn-ea"/>
              </a:defRPr>
            </a:lvl7pPr>
            <a:lvl8pPr marL="3429000" indent="-228600" algn="l" rtl="0" fontAlgn="base">
              <a:spcBef>
                <a:spcPct val="20000"/>
              </a:spcBef>
              <a:spcAft>
                <a:spcPct val="0"/>
              </a:spcAft>
              <a:buFont typeface="Times" pitchFamily="18" charset="0"/>
              <a:buChar char="•"/>
              <a:defRPr sz="1600" b="1">
                <a:solidFill>
                  <a:srgbClr val="595959"/>
                </a:solidFill>
                <a:latin typeface="+mn-lt"/>
                <a:ea typeface="+mn-ea"/>
              </a:defRPr>
            </a:lvl8pPr>
            <a:lvl9pPr marL="3886200" indent="-228600" algn="l" rtl="0" fontAlgn="base">
              <a:spcBef>
                <a:spcPct val="20000"/>
              </a:spcBef>
              <a:spcAft>
                <a:spcPct val="0"/>
              </a:spcAft>
              <a:buFont typeface="Times" pitchFamily="18" charset="0"/>
              <a:buChar char="•"/>
              <a:defRPr sz="1600" b="1">
                <a:solidFill>
                  <a:srgbClr val="595959"/>
                </a:solidFill>
                <a:latin typeface="+mn-lt"/>
                <a:ea typeface="+mn-ea"/>
              </a:defRPr>
            </a:lvl9pPr>
          </a:lstStyle>
          <a:p>
            <a:r>
              <a:rPr lang="en-US" kern="0" dirty="0"/>
              <a:t>Re-cap of the Interlinkages document</a:t>
            </a:r>
          </a:p>
        </p:txBody>
      </p:sp>
    </p:spTree>
    <p:extLst>
      <p:ext uri="{BB962C8B-B14F-4D97-AF65-F5344CB8AC3E}">
        <p14:creationId xmlns:p14="http://schemas.microsoft.com/office/powerpoint/2010/main" val="210359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8300D8A1-FD06-48B8-9150-40731DDBFD4F}"/>
              </a:ext>
            </a:extLst>
          </p:cNvPr>
          <p:cNvSpPr txBox="1">
            <a:spLocks/>
          </p:cNvSpPr>
          <p:nvPr/>
        </p:nvSpPr>
        <p:spPr>
          <a:xfrm>
            <a:off x="1287315" y="188639"/>
            <a:ext cx="7632848" cy="576064"/>
          </a:xfrm>
          <a:prstGeom prst="rect">
            <a:avLst/>
          </a:prstGeom>
        </p:spPr>
        <p:txBody>
          <a:bodyPr/>
          <a:lstStyle>
            <a:lvl1pPr marL="342900" indent="-342900" algn="l" rtl="0" eaLnBrk="0" fontAlgn="base" hangingPunct="0">
              <a:spcBef>
                <a:spcPts val="300"/>
              </a:spcBef>
              <a:spcAft>
                <a:spcPts val="300"/>
              </a:spcAft>
              <a:buClr>
                <a:srgbClr val="92D050"/>
              </a:buClr>
              <a:buSzPct val="120000"/>
              <a:buFont typeface="Times" charset="0"/>
              <a:buChar char="•"/>
              <a:defRPr sz="2200">
                <a:solidFill>
                  <a:schemeClr val="tx1"/>
                </a:solidFill>
                <a:latin typeface="+mn-lt"/>
                <a:ea typeface="ＭＳ Ｐゴシック" pitchFamily="34" charset="-128"/>
                <a:cs typeface="MS PGothic"/>
              </a:defRPr>
            </a:lvl1pPr>
            <a:lvl2pPr marL="742950" indent="-285750" algn="l" rtl="0" eaLnBrk="0" fontAlgn="base" hangingPunct="0">
              <a:spcBef>
                <a:spcPts val="300"/>
              </a:spcBef>
              <a:spcAft>
                <a:spcPts val="300"/>
              </a:spcAft>
              <a:buClr>
                <a:srgbClr val="92D050"/>
              </a:buClr>
              <a:buSzPct val="120000"/>
              <a:buFont typeface="Times" charset="0"/>
              <a:buChar char="•"/>
              <a:defRPr>
                <a:solidFill>
                  <a:schemeClr val="tx1"/>
                </a:solidFill>
                <a:latin typeface="+mn-lt"/>
                <a:ea typeface="ＭＳ Ｐゴシック" pitchFamily="34" charset="-128"/>
                <a:cs typeface="MS PGothic"/>
              </a:defRPr>
            </a:lvl2pPr>
            <a:lvl3pPr marL="1143000" indent="-228600" algn="l" rtl="0" eaLnBrk="0" fontAlgn="base" hangingPunct="0">
              <a:spcBef>
                <a:spcPts val="300"/>
              </a:spcBef>
              <a:spcAft>
                <a:spcPts val="300"/>
              </a:spcAft>
              <a:buClr>
                <a:srgbClr val="92D050"/>
              </a:buClr>
              <a:buSzPct val="120000"/>
              <a:buFont typeface="Times" charset="0"/>
              <a:buChar char="•"/>
              <a:defRPr sz="1600">
                <a:solidFill>
                  <a:schemeClr val="tx1"/>
                </a:solidFill>
                <a:latin typeface="+mn-lt"/>
                <a:ea typeface="ＭＳ Ｐゴシック" pitchFamily="34" charset="-128"/>
                <a:cs typeface="MS PGothic"/>
              </a:defRPr>
            </a:lvl3pPr>
            <a:lvl4pPr marL="1600200" indent="-228600" algn="l" rtl="0" eaLnBrk="0" fontAlgn="base" hangingPunct="0">
              <a:spcBef>
                <a:spcPts val="300"/>
              </a:spcBef>
              <a:spcAft>
                <a:spcPts val="300"/>
              </a:spcAft>
              <a:buClr>
                <a:srgbClr val="92D050"/>
              </a:buClr>
              <a:buSzPct val="120000"/>
              <a:buFont typeface="Times" charset="0"/>
              <a:buChar char="•"/>
              <a:defRPr sz="1400">
                <a:solidFill>
                  <a:schemeClr val="tx1"/>
                </a:solidFill>
                <a:latin typeface="+mn-lt"/>
                <a:ea typeface="ＭＳ Ｐゴシック" pitchFamily="34" charset="-128"/>
                <a:cs typeface="MS PGothic"/>
              </a:defRPr>
            </a:lvl4pPr>
            <a:lvl5pPr marL="2057400" indent="-228600" algn="l" rtl="0" eaLnBrk="0" fontAlgn="base" hangingPunct="0">
              <a:spcBef>
                <a:spcPts val="300"/>
              </a:spcBef>
              <a:spcAft>
                <a:spcPts val="300"/>
              </a:spcAft>
              <a:buClr>
                <a:srgbClr val="92D050"/>
              </a:buClr>
              <a:buSzPct val="120000"/>
              <a:buFont typeface="Times" charset="0"/>
              <a:buChar char="•"/>
              <a:defRPr sz="12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Font typeface="Times" pitchFamily="18" charset="0"/>
              <a:buChar char="•"/>
              <a:defRPr sz="1600" b="1">
                <a:solidFill>
                  <a:srgbClr val="595959"/>
                </a:solidFill>
                <a:latin typeface="+mn-lt"/>
                <a:ea typeface="+mn-ea"/>
              </a:defRPr>
            </a:lvl6pPr>
            <a:lvl7pPr marL="2971800" indent="-228600" algn="l" rtl="0" fontAlgn="base">
              <a:spcBef>
                <a:spcPct val="20000"/>
              </a:spcBef>
              <a:spcAft>
                <a:spcPct val="0"/>
              </a:spcAft>
              <a:buFont typeface="Times" pitchFamily="18" charset="0"/>
              <a:buChar char="•"/>
              <a:defRPr sz="1600" b="1">
                <a:solidFill>
                  <a:srgbClr val="595959"/>
                </a:solidFill>
                <a:latin typeface="+mn-lt"/>
                <a:ea typeface="+mn-ea"/>
              </a:defRPr>
            </a:lvl7pPr>
            <a:lvl8pPr marL="3429000" indent="-228600" algn="l" rtl="0" fontAlgn="base">
              <a:spcBef>
                <a:spcPct val="20000"/>
              </a:spcBef>
              <a:spcAft>
                <a:spcPct val="0"/>
              </a:spcAft>
              <a:buFont typeface="Times" pitchFamily="18" charset="0"/>
              <a:buChar char="•"/>
              <a:defRPr sz="1600" b="1">
                <a:solidFill>
                  <a:srgbClr val="595959"/>
                </a:solidFill>
                <a:latin typeface="+mn-lt"/>
                <a:ea typeface="+mn-ea"/>
              </a:defRPr>
            </a:lvl8pPr>
            <a:lvl9pPr marL="3886200" indent="-228600" algn="l" rtl="0" fontAlgn="base">
              <a:spcBef>
                <a:spcPct val="20000"/>
              </a:spcBef>
              <a:spcAft>
                <a:spcPct val="0"/>
              </a:spcAft>
              <a:buFont typeface="Times" pitchFamily="18" charset="0"/>
              <a:buChar char="•"/>
              <a:defRPr sz="1600" b="1">
                <a:solidFill>
                  <a:srgbClr val="595959"/>
                </a:solidFill>
                <a:latin typeface="+mn-lt"/>
                <a:ea typeface="+mn-ea"/>
              </a:defRPr>
            </a:lvl9pPr>
          </a:lstStyle>
          <a:p>
            <a:pPr marL="0" indent="0">
              <a:buNone/>
            </a:pPr>
            <a:r>
              <a:rPr lang="sv-SE" sz="2800" b="1" kern="0" dirty="0" err="1"/>
              <a:t>Infographics</a:t>
            </a:r>
            <a:r>
              <a:rPr lang="sv-SE" sz="2800" b="1" kern="0" dirty="0"/>
              <a:t> – SDG 6 and the WGs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764703"/>
            <a:ext cx="6185708" cy="6093297"/>
          </a:xfrm>
          <a:prstGeom prst="rect">
            <a:avLst/>
          </a:prstGeom>
        </p:spPr>
      </p:pic>
    </p:spTree>
    <p:extLst>
      <p:ext uri="{BB962C8B-B14F-4D97-AF65-F5344CB8AC3E}">
        <p14:creationId xmlns:p14="http://schemas.microsoft.com/office/powerpoint/2010/main" val="429165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9512" y="1700808"/>
            <a:ext cx="5256584" cy="4752528"/>
          </a:xfrm>
        </p:spPr>
        <p:txBody>
          <a:bodyPr>
            <a:normAutofit lnSpcReduction="10000"/>
          </a:bodyPr>
          <a:lstStyle/>
          <a:p>
            <a:r>
              <a:rPr lang="en-GB" dirty="0" smtClean="0"/>
              <a:t>Following </a:t>
            </a:r>
            <a:r>
              <a:rPr lang="en-GB" dirty="0"/>
              <a:t>the 2030 Agenda and its 17 </a:t>
            </a:r>
            <a:r>
              <a:rPr lang="en-GB" dirty="0" smtClean="0"/>
              <a:t>SDGs </a:t>
            </a:r>
            <a:r>
              <a:rPr lang="en-GB" dirty="0"/>
              <a:t>with </a:t>
            </a:r>
            <a:r>
              <a:rPr lang="en-GB" dirty="0" smtClean="0"/>
              <a:t>a</a:t>
            </a:r>
            <a:r>
              <a:rPr lang="de-DE" dirty="0"/>
              <a:t> </a:t>
            </a:r>
            <a:r>
              <a:rPr lang="en-GB" dirty="0" smtClean="0"/>
              <a:t>focus </a:t>
            </a:r>
            <a:r>
              <a:rPr lang="en-GB" dirty="0"/>
              <a:t>on “Clean water and Sanitation”, SuSanA was motivated to create a new vision </a:t>
            </a:r>
            <a:r>
              <a:rPr lang="en-GB" dirty="0" smtClean="0"/>
              <a:t>document</a:t>
            </a:r>
            <a:r>
              <a:rPr lang="de-DE" dirty="0"/>
              <a:t> </a:t>
            </a:r>
            <a:r>
              <a:rPr lang="en-GB" dirty="0" smtClean="0"/>
              <a:t>as </a:t>
            </a:r>
            <a:r>
              <a:rPr lang="en-GB" dirty="0"/>
              <a:t>a response to the new Development Goals. </a:t>
            </a:r>
            <a:endParaRPr lang="en-GB" dirty="0" smtClean="0"/>
          </a:p>
          <a:p>
            <a:endParaRPr lang="en-GB" dirty="0"/>
          </a:p>
          <a:p>
            <a:r>
              <a:rPr lang="en-GB" dirty="0" smtClean="0"/>
              <a:t>The </a:t>
            </a:r>
            <a:r>
              <a:rPr lang="en-GB" dirty="0"/>
              <a:t>new vision document </a:t>
            </a:r>
            <a:r>
              <a:rPr lang="en-GB" dirty="0" smtClean="0"/>
              <a:t>explains </a:t>
            </a:r>
            <a:r>
              <a:rPr lang="en-GB" dirty="0"/>
              <a:t>how SuSanA plans </a:t>
            </a:r>
            <a:r>
              <a:rPr lang="en-GB" dirty="0" smtClean="0"/>
              <a:t>to</a:t>
            </a:r>
            <a:r>
              <a:rPr lang="de-DE" dirty="0"/>
              <a:t> </a:t>
            </a:r>
            <a:r>
              <a:rPr lang="en-GB" dirty="0" smtClean="0"/>
              <a:t>respond </a:t>
            </a:r>
            <a:r>
              <a:rPr lang="en-GB" dirty="0"/>
              <a:t>to the change from the M</a:t>
            </a:r>
            <a:r>
              <a:rPr lang="en-GB" dirty="0" smtClean="0"/>
              <a:t>DGs </a:t>
            </a:r>
            <a:r>
              <a:rPr lang="en-GB" dirty="0"/>
              <a:t>to the SDGs and contribute to the Agenda 2030 </a:t>
            </a:r>
            <a:r>
              <a:rPr lang="en-GB" dirty="0" smtClean="0"/>
              <a:t>for</a:t>
            </a:r>
            <a:r>
              <a:rPr lang="de-DE" dirty="0"/>
              <a:t> </a:t>
            </a:r>
            <a:r>
              <a:rPr lang="en-GB" dirty="0" smtClean="0"/>
              <a:t>Sustainable </a:t>
            </a:r>
            <a:r>
              <a:rPr lang="en-GB" dirty="0"/>
              <a:t>Development. </a:t>
            </a:r>
            <a:endParaRPr lang="en-GB" dirty="0" smtClean="0"/>
          </a:p>
          <a:p>
            <a:endParaRPr lang="en-GB" dirty="0"/>
          </a:p>
          <a:p>
            <a:r>
              <a:rPr lang="en-GB" dirty="0" smtClean="0"/>
              <a:t>The additional interlinkages document “Sustainable</a:t>
            </a:r>
            <a:r>
              <a:rPr lang="de-DE" dirty="0"/>
              <a:t> </a:t>
            </a:r>
            <a:r>
              <a:rPr lang="en-GB" dirty="0" smtClean="0"/>
              <a:t>Sanitation </a:t>
            </a:r>
            <a:r>
              <a:rPr lang="en-GB" dirty="0"/>
              <a:t>and the SDGs: interlinkages and opportunities” </a:t>
            </a:r>
            <a:r>
              <a:rPr lang="en-GB" dirty="0" smtClean="0"/>
              <a:t>describes </a:t>
            </a:r>
            <a:r>
              <a:rPr lang="en-GB" dirty="0"/>
              <a:t>how sustainable </a:t>
            </a:r>
            <a:r>
              <a:rPr lang="en-GB" dirty="0" smtClean="0"/>
              <a:t>sanitation</a:t>
            </a:r>
            <a:r>
              <a:rPr lang="de-DE" dirty="0"/>
              <a:t> </a:t>
            </a:r>
            <a:r>
              <a:rPr lang="en-GB" dirty="0" smtClean="0"/>
              <a:t>links </a:t>
            </a:r>
            <a:r>
              <a:rPr lang="en-GB" dirty="0"/>
              <a:t>to all SDGs and outlines challenges and opportunities this represents</a:t>
            </a:r>
            <a:r>
              <a:rPr lang="en-GB" dirty="0" smtClean="0"/>
              <a:t>. </a:t>
            </a:r>
            <a:endParaRPr lang="de-DE" dirty="0"/>
          </a:p>
        </p:txBody>
      </p:sp>
      <p:sp>
        <p:nvSpPr>
          <p:cNvPr id="3" name="Textplatzhalter 2"/>
          <p:cNvSpPr>
            <a:spLocks noGrp="1"/>
          </p:cNvSpPr>
          <p:nvPr>
            <p:ph type="body" sz="quarter" idx="10"/>
          </p:nvPr>
        </p:nvSpPr>
        <p:spPr/>
        <p:txBody>
          <a:bodyPr/>
          <a:lstStyle/>
          <a:p>
            <a:r>
              <a:rPr lang="de-DE" dirty="0" err="1" smtClean="0"/>
              <a:t>SuSanA‘s</a:t>
            </a:r>
            <a:r>
              <a:rPr lang="de-DE" dirty="0" smtClean="0"/>
              <a:t> </a:t>
            </a:r>
            <a:r>
              <a:rPr lang="de-DE" dirty="0" err="1" smtClean="0"/>
              <a:t>vision</a:t>
            </a:r>
            <a:r>
              <a:rPr lang="de-DE" dirty="0" smtClean="0"/>
              <a:t> </a:t>
            </a:r>
            <a:r>
              <a:rPr lang="de-DE" dirty="0" err="1" smtClean="0"/>
              <a:t>document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131137"/>
            <a:ext cx="3779912" cy="5341596"/>
          </a:xfrm>
          <a:prstGeom prst="rect">
            <a:avLst/>
          </a:prstGeom>
        </p:spPr>
      </p:pic>
    </p:spTree>
    <p:extLst>
      <p:ext uri="{BB962C8B-B14F-4D97-AF65-F5344CB8AC3E}">
        <p14:creationId xmlns:p14="http://schemas.microsoft.com/office/powerpoint/2010/main" val="215805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84213" y="1412876"/>
            <a:ext cx="7632700" cy="3350318"/>
          </a:xfrm>
        </p:spPr>
        <p:txBody>
          <a:bodyPr/>
          <a:lstStyle/>
          <a:p>
            <a:pPr>
              <a:defRPr/>
            </a:pPr>
            <a:endParaRPr lang="en-GB" dirty="0"/>
          </a:p>
          <a:p>
            <a:pPr>
              <a:defRPr/>
            </a:pPr>
            <a:endParaRPr lang="en-GB" dirty="0"/>
          </a:p>
          <a:p>
            <a:pPr marL="0" indent="0" algn="ctr">
              <a:buFont typeface="Wingdings" pitchFamily="2" charset="2"/>
              <a:buNone/>
              <a:defRPr/>
            </a:pPr>
            <a:r>
              <a:rPr lang="en-GB" sz="2400" dirty="0"/>
              <a:t> </a:t>
            </a:r>
            <a:r>
              <a:rPr lang="en-GB" sz="2400" i="1" dirty="0"/>
              <a:t>“SuSanA is an open international alliance with members who are dedicated to understanding viable and sustainable sanitation solutions. It links on the ground experiences with an engaged community made up of practitioners, policy makers, researchers, and </a:t>
            </a:r>
            <a:r>
              <a:rPr lang="en-GB" sz="2400" i="1" dirty="0" smtClean="0"/>
              <a:t>academics </a:t>
            </a:r>
            <a:r>
              <a:rPr lang="en-GB" sz="2400" i="1" dirty="0"/>
              <a:t>from different levels with the aim of promoting innovation and best practices in policy, programming and implementation.” </a:t>
            </a:r>
            <a:endParaRPr lang="en-GB" sz="2400" i="1" dirty="0" smtClean="0"/>
          </a:p>
          <a:p>
            <a:pPr marL="0" indent="0" algn="ctr">
              <a:buFont typeface="Wingdings" pitchFamily="2" charset="2"/>
              <a:buNone/>
              <a:defRPr/>
            </a:pPr>
            <a:endParaRPr lang="en-GB" sz="2400" i="1" dirty="0"/>
          </a:p>
          <a:p>
            <a:pPr marL="0" indent="0" algn="ctr">
              <a:buFont typeface="Wingdings" pitchFamily="2" charset="2"/>
              <a:buNone/>
              <a:defRPr/>
            </a:pPr>
            <a:endParaRPr lang="en-GB" sz="2400" dirty="0"/>
          </a:p>
        </p:txBody>
      </p:sp>
      <p:sp>
        <p:nvSpPr>
          <p:cNvPr id="39939" name="Textplatzhalter 2"/>
          <p:cNvSpPr>
            <a:spLocks noGrp="1"/>
          </p:cNvSpPr>
          <p:nvPr>
            <p:ph type="body" sz="quarter" idx="10"/>
          </p:nvPr>
        </p:nvSpPr>
        <p:spPr/>
        <p:txBody>
          <a:bodyPr/>
          <a:lstStyle/>
          <a:p>
            <a:pPr>
              <a:buFont typeface="Times" charset="0"/>
              <a:buNone/>
            </a:pPr>
            <a:r>
              <a:rPr lang="de-DE" altLang="en-US" dirty="0" err="1" smtClean="0"/>
              <a:t>SuSanA‘s</a:t>
            </a:r>
            <a:r>
              <a:rPr lang="de-DE" altLang="en-US" dirty="0" smtClean="0"/>
              <a:t> Mission</a:t>
            </a:r>
            <a:endParaRPr lang="en-GB" altLang="en-US" dirty="0" smtClean="0"/>
          </a:p>
        </p:txBody>
      </p:sp>
      <p:sp>
        <p:nvSpPr>
          <p:cNvPr id="3" name="Textfeld 2"/>
          <p:cNvSpPr txBox="1"/>
          <p:nvPr/>
        </p:nvSpPr>
        <p:spPr>
          <a:xfrm>
            <a:off x="2718930" y="5957307"/>
            <a:ext cx="6101542" cy="461665"/>
          </a:xfrm>
          <a:prstGeom prst="rect">
            <a:avLst/>
          </a:prstGeom>
          <a:noFill/>
        </p:spPr>
        <p:txBody>
          <a:bodyPr wrap="square" rtlCol="0">
            <a:spAutoFit/>
          </a:bodyPr>
          <a:lstStyle/>
          <a:p>
            <a:r>
              <a:rPr lang="de-DE" sz="1200" dirty="0"/>
              <a:t>Source: </a:t>
            </a:r>
            <a:r>
              <a:rPr lang="de-DE" sz="1200" dirty="0">
                <a:hlinkClick r:id="rId2"/>
              </a:rPr>
              <a:t>https://www.susana.org/_</a:t>
            </a:r>
            <a:r>
              <a:rPr lang="de-DE" sz="1200" dirty="0" smtClean="0">
                <a:hlinkClick r:id="rId2"/>
              </a:rPr>
              <a:t>resources/documents/default/3-2867-7-1506594634.pdf</a:t>
            </a:r>
            <a:r>
              <a:rPr lang="de-DE" sz="1200" dirty="0" smtClean="0"/>
              <a:t> (</a:t>
            </a:r>
            <a:r>
              <a:rPr lang="de-DE" sz="1200" dirty="0" err="1" smtClean="0"/>
              <a:t>SuSanA</a:t>
            </a:r>
            <a:r>
              <a:rPr lang="de-DE" sz="1200" dirty="0" smtClean="0"/>
              <a:t> Joint Roadmap 2015 </a:t>
            </a:r>
            <a:r>
              <a:rPr lang="de-DE" sz="1200" dirty="0" err="1" smtClean="0"/>
              <a:t>to</a:t>
            </a:r>
            <a:r>
              <a:rPr lang="de-DE" sz="1200" dirty="0" smtClean="0"/>
              <a:t> 2018 – </a:t>
            </a:r>
            <a:r>
              <a:rPr lang="de-DE" sz="1200" dirty="0" err="1" smtClean="0"/>
              <a:t>Towards</a:t>
            </a:r>
            <a:r>
              <a:rPr lang="de-DE" sz="1200" dirty="0" smtClean="0"/>
              <a:t> More </a:t>
            </a:r>
            <a:r>
              <a:rPr lang="de-DE" sz="1200" dirty="0" err="1" smtClean="0"/>
              <a:t>Sustainable</a:t>
            </a:r>
            <a:r>
              <a:rPr lang="de-DE" sz="1200" dirty="0" smtClean="0"/>
              <a:t> </a:t>
            </a:r>
            <a:r>
              <a:rPr lang="de-DE" sz="1200" dirty="0" err="1" smtClean="0"/>
              <a:t>Sanitation</a:t>
            </a:r>
            <a:r>
              <a:rPr lang="de-DE" sz="1200" dirty="0" smtClean="0"/>
              <a:t> Systems)</a:t>
            </a:r>
            <a:endParaRPr lang="de-DE" sz="1200" dirty="0"/>
          </a:p>
        </p:txBody>
      </p:sp>
    </p:spTree>
    <p:extLst>
      <p:ext uri="{BB962C8B-B14F-4D97-AF65-F5344CB8AC3E}">
        <p14:creationId xmlns:p14="http://schemas.microsoft.com/office/powerpoint/2010/main" val="251330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83568" y="1628800"/>
            <a:ext cx="4032448" cy="4968552"/>
          </a:xfrm>
        </p:spPr>
        <p:txBody>
          <a:bodyPr>
            <a:normAutofit lnSpcReduction="10000"/>
          </a:bodyPr>
          <a:lstStyle/>
          <a:p>
            <a:r>
              <a:rPr lang="en-US" dirty="0" smtClean="0"/>
              <a:t>January 2017:</a:t>
            </a:r>
            <a:br>
              <a:rPr lang="en-US" dirty="0" smtClean="0"/>
            </a:br>
            <a:r>
              <a:rPr lang="en-US" dirty="0" smtClean="0"/>
              <a:t>Celebration of the </a:t>
            </a:r>
            <a:r>
              <a:rPr lang="en-US" dirty="0"/>
              <a:t>Sustainable Sanitation </a:t>
            </a:r>
            <a:r>
              <a:rPr lang="en-US" dirty="0" smtClean="0"/>
              <a:t>Alliance’s </a:t>
            </a:r>
            <a:r>
              <a:rPr lang="en-US" dirty="0"/>
              <a:t>(SuSanA) </a:t>
            </a:r>
            <a:r>
              <a:rPr lang="en-US" dirty="0" smtClean="0"/>
              <a:t>10</a:t>
            </a:r>
            <a:r>
              <a:rPr lang="en-US" baseline="30000" dirty="0" smtClean="0"/>
              <a:t>th</a:t>
            </a:r>
            <a:r>
              <a:rPr lang="en-US" dirty="0"/>
              <a:t> anniversary in </a:t>
            </a:r>
            <a:r>
              <a:rPr lang="en-US" dirty="0" err="1"/>
              <a:t>Eschborn</a:t>
            </a:r>
            <a:r>
              <a:rPr lang="en-US" dirty="0"/>
              <a:t>, Germany where SuSanA was founded in </a:t>
            </a:r>
            <a:r>
              <a:rPr lang="en-US" dirty="0" smtClean="0"/>
              <a:t>2007</a:t>
            </a:r>
          </a:p>
          <a:p>
            <a:r>
              <a:rPr lang="en-US" dirty="0" smtClean="0"/>
              <a:t>Theme:</a:t>
            </a:r>
            <a:br>
              <a:rPr lang="en-US" dirty="0" smtClean="0"/>
            </a:br>
            <a:r>
              <a:rPr lang="en-US" dirty="0" smtClean="0"/>
              <a:t>"10 </a:t>
            </a:r>
            <a:r>
              <a:rPr lang="en-US" dirty="0"/>
              <a:t>years SuSanA: How the changed sanitation paradigm contributes to the Sustainable Development </a:t>
            </a:r>
            <a:r>
              <a:rPr lang="en-US" dirty="0" smtClean="0"/>
              <a:t>Goals“</a:t>
            </a:r>
          </a:p>
          <a:p>
            <a:r>
              <a:rPr lang="en-US" dirty="0" err="1" smtClean="0"/>
              <a:t>SuSanA’s</a:t>
            </a:r>
            <a:r>
              <a:rPr lang="en-US" dirty="0" smtClean="0"/>
              <a:t> </a:t>
            </a:r>
            <a:r>
              <a:rPr lang="en-US" dirty="0"/>
              <a:t>achievements, milestones and impact in the sanitation sector were reflected upon. </a:t>
            </a:r>
            <a:r>
              <a:rPr lang="en-US" dirty="0" smtClean="0"/>
              <a:t>The </a:t>
            </a:r>
            <a:r>
              <a:rPr lang="en-US" dirty="0"/>
              <a:t>way forward was paved and the alliance’s contribution to the 2030 Agenda for sustainable development was discussed. </a:t>
            </a:r>
            <a:br>
              <a:rPr lang="en-US" dirty="0"/>
            </a:br>
            <a:endParaRPr lang="de-DE" dirty="0"/>
          </a:p>
        </p:txBody>
      </p:sp>
      <p:sp>
        <p:nvSpPr>
          <p:cNvPr id="3" name="Textplatzhalter 2"/>
          <p:cNvSpPr>
            <a:spLocks noGrp="1"/>
          </p:cNvSpPr>
          <p:nvPr>
            <p:ph type="body" sz="quarter" idx="10"/>
          </p:nvPr>
        </p:nvSpPr>
        <p:spPr/>
        <p:txBody>
          <a:bodyPr/>
          <a:lstStyle/>
          <a:p>
            <a:r>
              <a:rPr lang="de-DE" dirty="0" err="1"/>
              <a:t>SuSanA's</a:t>
            </a:r>
            <a:r>
              <a:rPr lang="de-DE" dirty="0"/>
              <a:t> 10th </a:t>
            </a:r>
            <a:r>
              <a:rPr lang="de-DE" dirty="0" err="1"/>
              <a:t>Anniversary</a:t>
            </a:r>
            <a:r>
              <a:rPr lang="de-DE" dirty="0"/>
              <a:t> </a:t>
            </a:r>
            <a:r>
              <a:rPr lang="de-DE" dirty="0" err="1" smtClean="0"/>
              <a:t>Celebration</a:t>
            </a:r>
            <a:endParaRPr lang="de-DE" dirty="0"/>
          </a:p>
        </p:txBody>
      </p:sp>
      <p:pic>
        <p:nvPicPr>
          <p:cNvPr id="4"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28" y="1461136"/>
            <a:ext cx="4220917" cy="2399911"/>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413" y="3861048"/>
            <a:ext cx="3660019" cy="2581286"/>
          </a:xfrm>
          <a:prstGeom prst="rect">
            <a:avLst/>
          </a:prstGeom>
        </p:spPr>
      </p:pic>
    </p:spTree>
    <p:extLst>
      <p:ext uri="{BB962C8B-B14F-4D97-AF65-F5344CB8AC3E}">
        <p14:creationId xmlns:p14="http://schemas.microsoft.com/office/powerpoint/2010/main" val="2200207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nhaltsplatzhalter 1"/>
          <p:cNvSpPr>
            <a:spLocks noGrp="1"/>
          </p:cNvSpPr>
          <p:nvPr>
            <p:ph idx="1"/>
          </p:nvPr>
        </p:nvSpPr>
        <p:spPr/>
        <p:txBody>
          <a:bodyPr/>
          <a:lstStyle/>
          <a:p>
            <a:r>
              <a:rPr lang="en-GB" altLang="en-US" smtClean="0"/>
              <a:t>The International Year of Sanitation (IYS) in </a:t>
            </a:r>
            <a:r>
              <a:rPr lang="de-DE" altLang="en-US" smtClean="0"/>
              <a:t>2008 </a:t>
            </a:r>
            <a:r>
              <a:rPr lang="en-GB" altLang="en-US" smtClean="0"/>
              <a:t>triggered SuSanA</a:t>
            </a:r>
            <a:endParaRPr lang="de-DE" altLang="en-US" smtClean="0"/>
          </a:p>
          <a:p>
            <a:endParaRPr lang="en-GB" altLang="en-US" smtClean="0"/>
          </a:p>
          <a:p>
            <a:r>
              <a:rPr lang="en-GB" altLang="en-US" smtClean="0"/>
              <a:t>January 2007: Kick-off meeting in Eschborn, Germany – initially the aim was to prepare &amp; align for the International Year of Sanitation in 2008</a:t>
            </a:r>
          </a:p>
          <a:p>
            <a:endParaRPr lang="en-GB" altLang="en-US" smtClean="0"/>
          </a:p>
        </p:txBody>
      </p:sp>
      <p:sp>
        <p:nvSpPr>
          <p:cNvPr id="40963" name="Textplatzhalter 2"/>
          <p:cNvSpPr>
            <a:spLocks noGrp="1"/>
          </p:cNvSpPr>
          <p:nvPr>
            <p:ph type="body" sz="quarter" idx="10"/>
          </p:nvPr>
        </p:nvSpPr>
        <p:spPr/>
        <p:txBody>
          <a:bodyPr/>
          <a:lstStyle/>
          <a:p>
            <a:pPr>
              <a:buFont typeface="Times" charset="0"/>
              <a:buNone/>
            </a:pPr>
            <a:r>
              <a:rPr lang="de-DE" altLang="en-US" dirty="0" err="1" smtClean="0"/>
              <a:t>How</a:t>
            </a:r>
            <a:r>
              <a:rPr lang="de-DE" altLang="en-US" dirty="0" smtClean="0"/>
              <a:t> </a:t>
            </a:r>
            <a:r>
              <a:rPr lang="de-DE" altLang="en-US" dirty="0" err="1" smtClean="0"/>
              <a:t>did</a:t>
            </a:r>
            <a:r>
              <a:rPr lang="de-DE" altLang="en-US" dirty="0" smtClean="0"/>
              <a:t> </a:t>
            </a:r>
            <a:r>
              <a:rPr lang="de-DE" altLang="en-US" dirty="0" err="1" smtClean="0"/>
              <a:t>it</a:t>
            </a:r>
            <a:r>
              <a:rPr lang="de-DE" altLang="en-US" dirty="0" smtClean="0"/>
              <a:t> </a:t>
            </a:r>
            <a:r>
              <a:rPr lang="de-DE" altLang="en-US" dirty="0" err="1" smtClean="0"/>
              <a:t>start</a:t>
            </a:r>
            <a:r>
              <a:rPr lang="de-DE" altLang="en-US" dirty="0" smtClean="0"/>
              <a:t>? </a:t>
            </a:r>
            <a:r>
              <a:rPr lang="de-DE" altLang="en-US" dirty="0" err="1" smtClean="0"/>
              <a:t>Ten</a:t>
            </a:r>
            <a:r>
              <a:rPr lang="de-DE" altLang="en-US" dirty="0" smtClean="0"/>
              <a:t> </a:t>
            </a:r>
            <a:r>
              <a:rPr lang="de-DE" altLang="en-US" dirty="0" err="1" smtClean="0"/>
              <a:t>years</a:t>
            </a:r>
            <a:r>
              <a:rPr lang="de-DE" altLang="en-US" dirty="0" smtClean="0"/>
              <a:t> </a:t>
            </a:r>
            <a:r>
              <a:rPr lang="de-DE" altLang="en-US" dirty="0" err="1" smtClean="0"/>
              <a:t>ago</a:t>
            </a:r>
            <a:r>
              <a:rPr lang="de-DE" altLang="en-US" dirty="0" smtClean="0"/>
              <a:t>…</a:t>
            </a:r>
            <a:endParaRPr lang="en-GB" altLang="en-US" dirty="0" smtClean="0"/>
          </a:p>
        </p:txBody>
      </p:sp>
      <p:pic>
        <p:nvPicPr>
          <p:cNvPr id="40964" name="Picture 6" descr="IYSlogo_lt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787775"/>
            <a:ext cx="2592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59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sah 7"/>
          <p:cNvSpPr>
            <a:spLocks noGrp="1"/>
          </p:cNvSpPr>
          <p:nvPr>
            <p:ph idx="1"/>
          </p:nvPr>
        </p:nvSpPr>
        <p:spPr/>
        <p:txBody>
          <a:bodyPr/>
          <a:lstStyle/>
          <a:p>
            <a:r>
              <a:rPr lang="en-US" altLang="en-US" smtClean="0"/>
              <a:t>UNSGAB suggested IYS (in Feb. 2006 within Hashimoto Action Plan)</a:t>
            </a:r>
          </a:p>
          <a:p>
            <a:r>
              <a:rPr lang="en-US" altLang="en-US" smtClean="0"/>
              <a:t>Decision of the UN for the IYS 2008 (in December 2006)</a:t>
            </a:r>
          </a:p>
          <a:p>
            <a:r>
              <a:rPr lang="en-US" altLang="en-US" smtClean="0"/>
              <a:t>Objectives of the IYS (formulated by UNSGAB in May 2007):</a:t>
            </a:r>
          </a:p>
          <a:p>
            <a:endParaRPr lang="en-US" altLang="en-US" smtClean="0"/>
          </a:p>
        </p:txBody>
      </p:sp>
      <p:sp>
        <p:nvSpPr>
          <p:cNvPr id="41987" name="Textplatzhalter 9"/>
          <p:cNvSpPr>
            <a:spLocks noGrp="1"/>
          </p:cNvSpPr>
          <p:nvPr>
            <p:ph type="body" sz="quarter" idx="10"/>
          </p:nvPr>
        </p:nvSpPr>
        <p:spPr/>
        <p:txBody>
          <a:bodyPr>
            <a:normAutofit fontScale="70000" lnSpcReduction="20000"/>
          </a:bodyPr>
          <a:lstStyle/>
          <a:p>
            <a:pPr>
              <a:buFont typeface="Times" charset="0"/>
              <a:buNone/>
            </a:pPr>
            <a:r>
              <a:rPr lang="en-GB" altLang="en-US" smtClean="0"/>
              <a:t>The International Year of Sanitation (IYS) in </a:t>
            </a:r>
            <a:r>
              <a:rPr lang="de-DE" altLang="en-US" smtClean="0"/>
              <a:t>2008 </a:t>
            </a:r>
            <a:r>
              <a:rPr lang="en-GB" altLang="en-US" smtClean="0"/>
              <a:t>triggered SuSanA</a:t>
            </a:r>
            <a:endParaRPr lang="de-DE" altLang="en-US" smtClean="0"/>
          </a:p>
        </p:txBody>
      </p:sp>
      <p:grpSp>
        <p:nvGrpSpPr>
          <p:cNvPr id="41988" name="Skupina 8"/>
          <p:cNvGrpSpPr>
            <a:grpSpLocks/>
          </p:cNvGrpSpPr>
          <p:nvPr/>
        </p:nvGrpSpPr>
        <p:grpSpPr bwMode="auto">
          <a:xfrm>
            <a:off x="1403350" y="3284538"/>
            <a:ext cx="7129463" cy="3206750"/>
            <a:chOff x="1571604" y="3388944"/>
            <a:chExt cx="7128792" cy="3348608"/>
          </a:xfrm>
        </p:grpSpPr>
        <p:sp>
          <p:nvSpPr>
            <p:cNvPr id="41990" name="AutoShape 2"/>
            <p:cNvSpPr>
              <a:spLocks noChangeArrowheads="1"/>
            </p:cNvSpPr>
            <p:nvPr/>
          </p:nvSpPr>
          <p:spPr bwMode="auto">
            <a:xfrm>
              <a:off x="1805416" y="3388944"/>
              <a:ext cx="6894980" cy="3348608"/>
            </a:xfrm>
            <a:prstGeom prst="roundRect">
              <a:avLst>
                <a:gd name="adj" fmla="val 2704"/>
              </a:avLst>
            </a:prstGeom>
            <a:solidFill>
              <a:srgbClr val="EEEEEE"/>
            </a:solidFill>
            <a:ln w="12700">
              <a:solidFill>
                <a:srgbClr val="A1A1A1"/>
              </a:solidFill>
              <a:round/>
              <a:headEnd/>
              <a:tailEnd/>
            </a:ln>
          </p:spPr>
          <p:txBody>
            <a:bodyPr wrap="none" anchor="ctr"/>
            <a:lstStyle>
              <a:lvl1pPr eaLnBrk="0" hangingPunct="0">
                <a:spcBef>
                  <a:spcPts val="300"/>
                </a:spcBef>
                <a:spcAft>
                  <a:spcPts val="300"/>
                </a:spcAft>
                <a:buClr>
                  <a:schemeClr val="folHlink"/>
                </a:buClr>
                <a:buSzPct val="120000"/>
                <a:buFont typeface="Times" charset="0"/>
                <a:buChar char="•"/>
                <a:defRPr sz="2200">
                  <a:solidFill>
                    <a:schemeClr val="tx1"/>
                  </a:solidFill>
                  <a:latin typeface="Arial" pitchFamily="34" charset="0"/>
                  <a:ea typeface="ＭＳ Ｐゴシック" pitchFamily="34" charset="-128"/>
                </a:defRPr>
              </a:lvl1pPr>
              <a:lvl2pPr marL="742950" indent="-285750" eaLnBrk="0" hangingPunct="0">
                <a:spcBef>
                  <a:spcPts val="300"/>
                </a:spcBef>
                <a:spcAft>
                  <a:spcPts val="300"/>
                </a:spcAft>
                <a:buClr>
                  <a:schemeClr val="folHlink"/>
                </a:buClr>
                <a:buSzPct val="120000"/>
                <a:buFont typeface="Times" charset="0"/>
                <a:buChar char="•"/>
                <a:defRPr>
                  <a:solidFill>
                    <a:schemeClr val="tx1"/>
                  </a:solidFill>
                  <a:latin typeface="Arial" pitchFamily="34" charset="0"/>
                  <a:ea typeface="ＭＳ Ｐゴシック" pitchFamily="34" charset="-128"/>
                </a:defRPr>
              </a:lvl2pPr>
              <a:lvl3pPr marL="1143000" indent="-228600" eaLnBrk="0" hangingPunct="0">
                <a:spcBef>
                  <a:spcPts val="300"/>
                </a:spcBef>
                <a:spcAft>
                  <a:spcPts val="300"/>
                </a:spcAft>
                <a:buClr>
                  <a:srgbClr val="99CC00"/>
                </a:buClr>
                <a:buSzPct val="120000"/>
                <a:buFont typeface="Times" charset="0"/>
                <a:buChar char="•"/>
                <a:defRPr sz="1600">
                  <a:solidFill>
                    <a:schemeClr val="tx1"/>
                  </a:solidFill>
                  <a:latin typeface="Arial" pitchFamily="34" charset="0"/>
                  <a:ea typeface="ＭＳ Ｐゴシック" pitchFamily="34" charset="-128"/>
                </a:defRPr>
              </a:lvl3pPr>
              <a:lvl4pPr marL="1600200" indent="-228600" eaLnBrk="0" hangingPunct="0">
                <a:spcBef>
                  <a:spcPts val="300"/>
                </a:spcBef>
                <a:spcAft>
                  <a:spcPts val="300"/>
                </a:spcAft>
                <a:buClr>
                  <a:srgbClr val="99CC00"/>
                </a:buClr>
                <a:buSzPct val="120000"/>
                <a:buFont typeface="Times" charset="0"/>
                <a:buChar char="•"/>
                <a:defRPr sz="1400">
                  <a:solidFill>
                    <a:schemeClr val="tx1"/>
                  </a:solidFill>
                  <a:latin typeface="Arial" pitchFamily="34" charset="0"/>
                  <a:ea typeface="ＭＳ Ｐゴシック" pitchFamily="34" charset="-128"/>
                </a:defRPr>
              </a:lvl4pPr>
              <a:lvl5pPr marL="2057400" indent="-228600" eaLnBrk="0"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5pPr>
              <a:lvl6pPr marL="25146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6pPr>
              <a:lvl7pPr marL="29718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7pPr>
              <a:lvl8pPr marL="34290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8pPr>
              <a:lvl9pPr marL="38862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9pPr>
            </a:lstStyle>
            <a:p>
              <a:pPr fontAlgn="base">
                <a:spcBef>
                  <a:spcPct val="0"/>
                </a:spcBef>
                <a:spcAft>
                  <a:spcPct val="0"/>
                </a:spcAft>
                <a:buClrTx/>
                <a:buSzTx/>
                <a:buFontTx/>
                <a:buNone/>
              </a:pPr>
              <a:endParaRPr lang="en-GB" altLang="en-US" sz="2400" smtClean="0">
                <a:solidFill>
                  <a:prstClr val="black"/>
                </a:solidFill>
              </a:endParaRPr>
            </a:p>
          </p:txBody>
        </p:sp>
        <p:sp>
          <p:nvSpPr>
            <p:cNvPr id="41991" name="Rectangle 5"/>
            <p:cNvSpPr>
              <a:spLocks noChangeArrowheads="1"/>
            </p:cNvSpPr>
            <p:nvPr/>
          </p:nvSpPr>
          <p:spPr bwMode="auto">
            <a:xfrm>
              <a:off x="1571604" y="3421511"/>
              <a:ext cx="7032647" cy="32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ts val="300"/>
                </a:spcBef>
                <a:spcAft>
                  <a:spcPts val="300"/>
                </a:spcAft>
                <a:buClr>
                  <a:schemeClr val="folHlink"/>
                </a:buClr>
                <a:buSzPct val="120000"/>
                <a:buFont typeface="Times" charset="0"/>
                <a:buChar char="•"/>
                <a:defRPr sz="2200">
                  <a:solidFill>
                    <a:schemeClr val="tx1"/>
                  </a:solidFill>
                  <a:latin typeface="Arial" pitchFamily="34" charset="0"/>
                  <a:ea typeface="ＭＳ Ｐゴシック" pitchFamily="34" charset="-128"/>
                </a:defRPr>
              </a:lvl1pPr>
              <a:lvl2pPr marL="742950" indent="-285750" eaLnBrk="0" hangingPunct="0">
                <a:spcBef>
                  <a:spcPts val="300"/>
                </a:spcBef>
                <a:spcAft>
                  <a:spcPts val="300"/>
                </a:spcAft>
                <a:buClr>
                  <a:schemeClr val="folHlink"/>
                </a:buClr>
                <a:buSzPct val="120000"/>
                <a:buFont typeface="Times" charset="0"/>
                <a:buChar char="•"/>
                <a:defRPr>
                  <a:solidFill>
                    <a:schemeClr val="tx1"/>
                  </a:solidFill>
                  <a:latin typeface="Arial" pitchFamily="34" charset="0"/>
                  <a:ea typeface="ＭＳ Ｐゴシック" pitchFamily="34" charset="-128"/>
                </a:defRPr>
              </a:lvl2pPr>
              <a:lvl3pPr marL="1143000" indent="-228600" eaLnBrk="0" hangingPunct="0">
                <a:spcBef>
                  <a:spcPts val="300"/>
                </a:spcBef>
                <a:spcAft>
                  <a:spcPts val="300"/>
                </a:spcAft>
                <a:buClr>
                  <a:srgbClr val="99CC00"/>
                </a:buClr>
                <a:buSzPct val="120000"/>
                <a:buFont typeface="Times" charset="0"/>
                <a:buChar char="•"/>
                <a:defRPr sz="1600">
                  <a:solidFill>
                    <a:schemeClr val="tx1"/>
                  </a:solidFill>
                  <a:latin typeface="Arial" pitchFamily="34" charset="0"/>
                  <a:ea typeface="ＭＳ Ｐゴシック" pitchFamily="34" charset="-128"/>
                </a:defRPr>
              </a:lvl3pPr>
              <a:lvl4pPr marL="1600200" indent="-228600" eaLnBrk="0" hangingPunct="0">
                <a:spcBef>
                  <a:spcPts val="300"/>
                </a:spcBef>
                <a:spcAft>
                  <a:spcPts val="300"/>
                </a:spcAft>
                <a:buClr>
                  <a:srgbClr val="99CC00"/>
                </a:buClr>
                <a:buSzPct val="120000"/>
                <a:buFont typeface="Times" charset="0"/>
                <a:buChar char="•"/>
                <a:defRPr sz="1400">
                  <a:solidFill>
                    <a:schemeClr val="tx1"/>
                  </a:solidFill>
                  <a:latin typeface="Arial" pitchFamily="34" charset="0"/>
                  <a:ea typeface="ＭＳ Ｐゴシック" pitchFamily="34" charset="-128"/>
                </a:defRPr>
              </a:lvl4pPr>
              <a:lvl5pPr marL="2057400" indent="-228600" eaLnBrk="0"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5pPr>
              <a:lvl6pPr marL="25146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6pPr>
              <a:lvl7pPr marL="29718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7pPr>
              <a:lvl8pPr marL="34290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8pPr>
              <a:lvl9pPr marL="3886200" indent="-228600" eaLnBrk="0" fontAlgn="base" hangingPunct="0">
                <a:spcBef>
                  <a:spcPts val="300"/>
                </a:spcBef>
                <a:spcAft>
                  <a:spcPts val="300"/>
                </a:spcAft>
                <a:buClr>
                  <a:srgbClr val="99CC00"/>
                </a:buClr>
                <a:buSzPct val="120000"/>
                <a:buFont typeface="Times" charset="0"/>
                <a:buChar char="•"/>
                <a:defRPr sz="1200">
                  <a:solidFill>
                    <a:schemeClr val="tx1"/>
                  </a:solidFill>
                  <a:latin typeface="Arial" pitchFamily="34" charset="0"/>
                  <a:ea typeface="ＭＳ Ｐゴシック" pitchFamily="34" charset="-128"/>
                </a:defRPr>
              </a:lvl9pPr>
            </a:lstStyle>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increase of awareness &amp; commitment from actors at all levels </a:t>
              </a:r>
            </a:p>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mobilisation of governments, financial institutions &amp; sanitation providers </a:t>
              </a:r>
            </a:p>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secure real commitments to develop &amp; implement effective action to scale up sanitation programmes</a:t>
              </a:r>
            </a:p>
            <a:p>
              <a:pPr lvl="1" eaLnBrk="1" fontAlgn="base" hangingPunct="1">
                <a:lnSpc>
                  <a:spcPct val="120000"/>
                </a:lnSpc>
                <a:spcBef>
                  <a:spcPct val="30000"/>
                </a:spcBef>
                <a:spcAft>
                  <a:spcPct val="0"/>
                </a:spcAft>
                <a:buClr>
                  <a:srgbClr val="A1A1A1"/>
                </a:buClr>
                <a:buSzTx/>
              </a:pPr>
              <a:r>
                <a:rPr lang="en-GB" altLang="en-US" sz="1400" b="1" smtClean="0">
                  <a:solidFill>
                    <a:srgbClr val="FF0000"/>
                  </a:solidFill>
                </a:rPr>
                <a:t>encourage demand driven sustainable solutions &amp; informed choices</a:t>
              </a:r>
            </a:p>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secure increased financing to jump start &amp; sustain progress</a:t>
              </a:r>
            </a:p>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develop &amp; strengthen institutional &amp; human capacity</a:t>
              </a:r>
            </a:p>
            <a:p>
              <a:pPr lvl="1" eaLnBrk="1" fontAlgn="base" hangingPunct="1">
                <a:lnSpc>
                  <a:spcPct val="120000"/>
                </a:lnSpc>
                <a:spcBef>
                  <a:spcPct val="30000"/>
                </a:spcBef>
                <a:spcAft>
                  <a:spcPct val="0"/>
                </a:spcAft>
                <a:buClr>
                  <a:srgbClr val="A1A1A1"/>
                </a:buClr>
                <a:buSzTx/>
              </a:pPr>
              <a:r>
                <a:rPr lang="en-GB" altLang="en-US" sz="1400" b="1" smtClean="0">
                  <a:solidFill>
                    <a:srgbClr val="FF0000"/>
                  </a:solidFill>
                </a:rPr>
                <a:t>enhance sustainability &amp; effectiveness of sanitation solutions</a:t>
              </a:r>
            </a:p>
            <a:p>
              <a:pPr lvl="1" eaLnBrk="1" fontAlgn="base" hangingPunct="1">
                <a:lnSpc>
                  <a:spcPct val="120000"/>
                </a:lnSpc>
                <a:spcBef>
                  <a:spcPct val="30000"/>
                </a:spcBef>
                <a:spcAft>
                  <a:spcPct val="0"/>
                </a:spcAft>
                <a:buClr>
                  <a:srgbClr val="A1A1A1"/>
                </a:buClr>
                <a:buSzTx/>
              </a:pPr>
              <a:r>
                <a:rPr lang="en-GB" altLang="en-US" sz="1400" b="1" smtClean="0">
                  <a:solidFill>
                    <a:srgbClr val="000000"/>
                  </a:solidFill>
                </a:rPr>
                <a:t>promote &amp; capture learning to enhance evidence base &amp; knowledge on sanitation</a:t>
              </a:r>
              <a:endParaRPr lang="de-DE" altLang="en-US" sz="1400" b="1" smtClean="0">
                <a:solidFill>
                  <a:srgbClr val="000000"/>
                </a:solidFill>
              </a:endParaRPr>
            </a:p>
          </p:txBody>
        </p:sp>
      </p:grpSp>
      <p:pic>
        <p:nvPicPr>
          <p:cNvPr id="41989" name="Picture 6" descr="IYSlogo_lt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284538"/>
            <a:ext cx="12223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567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reeform 37"/>
          <p:cNvSpPr>
            <a:spLocks/>
          </p:cNvSpPr>
          <p:nvPr/>
        </p:nvSpPr>
        <p:spPr bwMode="auto">
          <a:xfrm>
            <a:off x="9315450" y="4487863"/>
            <a:ext cx="4763" cy="1587"/>
          </a:xfrm>
          <a:custGeom>
            <a:avLst/>
            <a:gdLst>
              <a:gd name="T0" fmla="*/ 2147483647 w 3"/>
              <a:gd name="T1" fmla="*/ 0 h 3"/>
              <a:gd name="T2" fmla="*/ 0 w 3"/>
              <a:gd name="T3" fmla="*/ 2147483647 h 3"/>
              <a:gd name="T4" fmla="*/ 0 w 3"/>
              <a:gd name="T5" fmla="*/ 2147483647 h 3"/>
              <a:gd name="T6" fmla="*/ 2147483647 w 3"/>
              <a:gd name="T7" fmla="*/ 0 h 3"/>
              <a:gd name="T8" fmla="*/ 2147483647 w 3"/>
              <a:gd name="T9" fmla="*/ 0 h 3"/>
              <a:gd name="T10" fmla="*/ 2147483647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0" y="3"/>
                </a:lnTo>
                <a:lnTo>
                  <a:pt x="0" y="2"/>
                </a:lnTo>
                <a:lnTo>
                  <a:pt x="2" y="0"/>
                </a:lnTo>
                <a:lnTo>
                  <a:pt x="3" y="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36" name="Freeform 39"/>
          <p:cNvSpPr>
            <a:spLocks/>
          </p:cNvSpPr>
          <p:nvPr/>
        </p:nvSpPr>
        <p:spPr bwMode="auto">
          <a:xfrm>
            <a:off x="9321800" y="4529138"/>
            <a:ext cx="3175" cy="6350"/>
          </a:xfrm>
          <a:custGeom>
            <a:avLst/>
            <a:gdLst>
              <a:gd name="T0" fmla="*/ 2147483647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0 w 3"/>
              <a:gd name="T11" fmla="*/ 0 h 10"/>
              <a:gd name="T12" fmla="*/ 0 w 3"/>
              <a:gd name="T13" fmla="*/ 2147483647 h 10"/>
              <a:gd name="T14" fmla="*/ 2147483647 w 3"/>
              <a:gd name="T15" fmla="*/ 2147483647 h 10"/>
              <a:gd name="T16" fmla="*/ 2147483647 w 3"/>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3" y="10"/>
                </a:moveTo>
                <a:lnTo>
                  <a:pt x="2" y="10"/>
                </a:lnTo>
                <a:lnTo>
                  <a:pt x="3" y="10"/>
                </a:lnTo>
                <a:lnTo>
                  <a:pt x="3" y="6"/>
                </a:lnTo>
                <a:lnTo>
                  <a:pt x="0" y="0"/>
                </a:lnTo>
                <a:lnTo>
                  <a:pt x="0" y="1"/>
                </a:lnTo>
                <a:lnTo>
                  <a:pt x="3" y="7"/>
                </a:lnTo>
                <a:lnTo>
                  <a:pt x="3" y="1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37" name="Freeform 41"/>
          <p:cNvSpPr>
            <a:spLocks/>
          </p:cNvSpPr>
          <p:nvPr/>
        </p:nvSpPr>
        <p:spPr bwMode="auto">
          <a:xfrm>
            <a:off x="9328150" y="4549775"/>
            <a:ext cx="1588" cy="1588"/>
          </a:xfrm>
          <a:custGeom>
            <a:avLst/>
            <a:gdLst>
              <a:gd name="T0" fmla="*/ 2147483647 w 1"/>
              <a:gd name="T1" fmla="*/ 0 h 1"/>
              <a:gd name="T2" fmla="*/ 2147483647 w 1"/>
              <a:gd name="T3" fmla="*/ 2147483647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1"/>
                </a:lnTo>
                <a:lnTo>
                  <a:pt x="1" y="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38" name="Freeform 42"/>
          <p:cNvSpPr>
            <a:spLocks/>
          </p:cNvSpPr>
          <p:nvPr/>
        </p:nvSpPr>
        <p:spPr bwMode="auto">
          <a:xfrm>
            <a:off x="9331325" y="4529138"/>
            <a:ext cx="1588" cy="1587"/>
          </a:xfrm>
          <a:custGeom>
            <a:avLst/>
            <a:gdLst>
              <a:gd name="T0" fmla="*/ 2147483647 w 1"/>
              <a:gd name="T1" fmla="*/ 2147483647 h 1"/>
              <a:gd name="T2" fmla="*/ 2147483647 w 1"/>
              <a:gd name="T3" fmla="*/ 0 h 1"/>
              <a:gd name="T4" fmla="*/ 0 w 1"/>
              <a:gd name="T5" fmla="*/ 0 h 1"/>
              <a:gd name="T6" fmla="*/ 2147483647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1" y="0"/>
                </a:lnTo>
                <a:lnTo>
                  <a:pt x="0" y="0"/>
                </a:lnTo>
                <a:lnTo>
                  <a:pt x="1" y="1"/>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39" name="Freeform 45"/>
          <p:cNvSpPr>
            <a:spLocks/>
          </p:cNvSpPr>
          <p:nvPr/>
        </p:nvSpPr>
        <p:spPr bwMode="auto">
          <a:xfrm>
            <a:off x="9323388" y="4540250"/>
            <a:ext cx="1587" cy="4763"/>
          </a:xfrm>
          <a:custGeom>
            <a:avLst/>
            <a:gdLst>
              <a:gd name="T0" fmla="*/ 0 w 1587"/>
              <a:gd name="T1" fmla="*/ 2147483647 h 5"/>
              <a:gd name="T2" fmla="*/ 0 w 1587"/>
              <a:gd name="T3" fmla="*/ 2147483647 h 5"/>
              <a:gd name="T4" fmla="*/ 0 w 1587"/>
              <a:gd name="T5" fmla="*/ 0 h 5"/>
              <a:gd name="T6" fmla="*/ 0 w 1587"/>
              <a:gd name="T7" fmla="*/ 2147483647 h 5"/>
              <a:gd name="T8" fmla="*/ 0 60000 65536"/>
              <a:gd name="T9" fmla="*/ 0 60000 65536"/>
              <a:gd name="T10" fmla="*/ 0 60000 65536"/>
              <a:gd name="T11" fmla="*/ 0 60000 65536"/>
              <a:gd name="T12" fmla="*/ 0 w 1587"/>
              <a:gd name="T13" fmla="*/ 0 h 5"/>
              <a:gd name="T14" fmla="*/ 1587 w 1587"/>
              <a:gd name="T15" fmla="*/ 5 h 5"/>
            </a:gdLst>
            <a:ahLst/>
            <a:cxnLst>
              <a:cxn ang="T8">
                <a:pos x="T0" y="T1"/>
              </a:cxn>
              <a:cxn ang="T9">
                <a:pos x="T2" y="T3"/>
              </a:cxn>
              <a:cxn ang="T10">
                <a:pos x="T4" y="T5"/>
              </a:cxn>
              <a:cxn ang="T11">
                <a:pos x="T6" y="T7"/>
              </a:cxn>
            </a:cxnLst>
            <a:rect l="T12" t="T13" r="T14" b="T15"/>
            <a:pathLst>
              <a:path w="1587" h="5">
                <a:moveTo>
                  <a:pt x="0" y="5"/>
                </a:moveTo>
                <a:lnTo>
                  <a:pt x="0" y="3"/>
                </a:lnTo>
                <a:lnTo>
                  <a:pt x="0" y="0"/>
                </a:lnTo>
                <a:lnTo>
                  <a:pt x="0" y="5"/>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40" name="Freeform 818"/>
          <p:cNvSpPr>
            <a:spLocks/>
          </p:cNvSpPr>
          <p:nvPr/>
        </p:nvSpPr>
        <p:spPr bwMode="auto">
          <a:xfrm>
            <a:off x="9377363" y="5226050"/>
            <a:ext cx="33337" cy="33338"/>
          </a:xfrm>
          <a:custGeom>
            <a:avLst/>
            <a:gdLst>
              <a:gd name="T0" fmla="*/ 2147483647 w 33"/>
              <a:gd name="T1" fmla="*/ 2147483647 h 43"/>
              <a:gd name="T2" fmla="*/ 2147483647 w 33"/>
              <a:gd name="T3" fmla="*/ 2147483647 h 43"/>
              <a:gd name="T4" fmla="*/ 0 w 33"/>
              <a:gd name="T5" fmla="*/ 2147483647 h 43"/>
              <a:gd name="T6" fmla="*/ 0 w 33"/>
              <a:gd name="T7" fmla="*/ 2147483647 h 43"/>
              <a:gd name="T8" fmla="*/ 2147483647 w 33"/>
              <a:gd name="T9" fmla="*/ 2147483647 h 43"/>
              <a:gd name="T10" fmla="*/ 2147483647 w 33"/>
              <a:gd name="T11" fmla="*/ 0 h 43"/>
              <a:gd name="T12" fmla="*/ 2147483647 w 33"/>
              <a:gd name="T13" fmla="*/ 2147483647 h 43"/>
              <a:gd name="T14" fmla="*/ 2147483647 w 33"/>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3"/>
              <a:gd name="T26" fmla="*/ 33 w 3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3">
                <a:moveTo>
                  <a:pt x="33" y="35"/>
                </a:moveTo>
                <a:lnTo>
                  <a:pt x="26" y="43"/>
                </a:lnTo>
                <a:lnTo>
                  <a:pt x="0" y="39"/>
                </a:lnTo>
                <a:lnTo>
                  <a:pt x="0" y="20"/>
                </a:lnTo>
                <a:lnTo>
                  <a:pt x="1" y="9"/>
                </a:lnTo>
                <a:lnTo>
                  <a:pt x="25" y="0"/>
                </a:lnTo>
                <a:lnTo>
                  <a:pt x="33" y="32"/>
                </a:lnTo>
                <a:lnTo>
                  <a:pt x="33" y="35"/>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41" name="Freeform 819"/>
          <p:cNvSpPr>
            <a:spLocks/>
          </p:cNvSpPr>
          <p:nvPr/>
        </p:nvSpPr>
        <p:spPr bwMode="auto">
          <a:xfrm>
            <a:off x="9418638" y="5187950"/>
            <a:ext cx="36512" cy="22225"/>
          </a:xfrm>
          <a:custGeom>
            <a:avLst/>
            <a:gdLst>
              <a:gd name="T0" fmla="*/ 2147483647 w 38"/>
              <a:gd name="T1" fmla="*/ 2147483647 h 30"/>
              <a:gd name="T2" fmla="*/ 2147483647 w 38"/>
              <a:gd name="T3" fmla="*/ 0 h 30"/>
              <a:gd name="T4" fmla="*/ 2147483647 w 38"/>
              <a:gd name="T5" fmla="*/ 2147483647 h 30"/>
              <a:gd name="T6" fmla="*/ 0 w 38"/>
              <a:gd name="T7" fmla="*/ 2147483647 h 30"/>
              <a:gd name="T8" fmla="*/ 2147483647 w 38"/>
              <a:gd name="T9" fmla="*/ 2147483647 h 30"/>
              <a:gd name="T10" fmla="*/ 0 60000 65536"/>
              <a:gd name="T11" fmla="*/ 0 60000 65536"/>
              <a:gd name="T12" fmla="*/ 0 60000 65536"/>
              <a:gd name="T13" fmla="*/ 0 60000 65536"/>
              <a:gd name="T14" fmla="*/ 0 60000 65536"/>
              <a:gd name="T15" fmla="*/ 0 w 38"/>
              <a:gd name="T16" fmla="*/ 0 h 30"/>
              <a:gd name="T17" fmla="*/ 38 w 38"/>
              <a:gd name="T18" fmla="*/ 30 h 30"/>
            </a:gdLst>
            <a:ahLst/>
            <a:cxnLst>
              <a:cxn ang="T10">
                <a:pos x="T0" y="T1"/>
              </a:cxn>
              <a:cxn ang="T11">
                <a:pos x="T2" y="T3"/>
              </a:cxn>
              <a:cxn ang="T12">
                <a:pos x="T4" y="T5"/>
              </a:cxn>
              <a:cxn ang="T13">
                <a:pos x="T6" y="T7"/>
              </a:cxn>
              <a:cxn ang="T14">
                <a:pos x="T8" y="T9"/>
              </a:cxn>
            </a:cxnLst>
            <a:rect l="T15" t="T16" r="T17" b="T18"/>
            <a:pathLst>
              <a:path w="38" h="30">
                <a:moveTo>
                  <a:pt x="27" y="20"/>
                </a:moveTo>
                <a:lnTo>
                  <a:pt x="38" y="0"/>
                </a:lnTo>
                <a:lnTo>
                  <a:pt x="1" y="18"/>
                </a:lnTo>
                <a:lnTo>
                  <a:pt x="0" y="30"/>
                </a:lnTo>
                <a:lnTo>
                  <a:pt x="27" y="2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42" name="Freeform 825"/>
          <p:cNvSpPr>
            <a:spLocks/>
          </p:cNvSpPr>
          <p:nvPr/>
        </p:nvSpPr>
        <p:spPr bwMode="auto">
          <a:xfrm>
            <a:off x="9399588" y="5051425"/>
            <a:ext cx="4762" cy="1588"/>
          </a:xfrm>
          <a:custGeom>
            <a:avLst/>
            <a:gdLst>
              <a:gd name="T0" fmla="*/ 2147483647 w 3"/>
              <a:gd name="T1" fmla="*/ 0 h 1"/>
              <a:gd name="T2" fmla="*/ 2147483647 w 3"/>
              <a:gd name="T3" fmla="*/ 2147483647 h 1"/>
              <a:gd name="T4" fmla="*/ 2147483647 w 3"/>
              <a:gd name="T5" fmla="*/ 2147483647 h 1"/>
              <a:gd name="T6" fmla="*/ 0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3" y="1"/>
                </a:lnTo>
                <a:lnTo>
                  <a:pt x="1" y="1"/>
                </a:lnTo>
                <a:lnTo>
                  <a:pt x="0" y="0"/>
                </a:lnTo>
                <a:lnTo>
                  <a:pt x="3" y="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43" name="Freeform 861"/>
          <p:cNvSpPr>
            <a:spLocks/>
          </p:cNvSpPr>
          <p:nvPr/>
        </p:nvSpPr>
        <p:spPr bwMode="auto">
          <a:xfrm>
            <a:off x="-107950" y="6618288"/>
            <a:ext cx="1587" cy="4762"/>
          </a:xfrm>
          <a:custGeom>
            <a:avLst/>
            <a:gdLst>
              <a:gd name="T0" fmla="*/ 2147483647 w 3"/>
              <a:gd name="T1" fmla="*/ 2147483647 h 7"/>
              <a:gd name="T2" fmla="*/ 0 w 3"/>
              <a:gd name="T3" fmla="*/ 2147483647 h 7"/>
              <a:gd name="T4" fmla="*/ 2147483647 w 3"/>
              <a:gd name="T5" fmla="*/ 2147483647 h 7"/>
              <a:gd name="T6" fmla="*/ 0 w 3"/>
              <a:gd name="T7" fmla="*/ 0 h 7"/>
              <a:gd name="T8" fmla="*/ 2147483647 w 3"/>
              <a:gd name="T9" fmla="*/ 2147483647 h 7"/>
              <a:gd name="T10" fmla="*/ 2147483647 w 3"/>
              <a:gd name="T11" fmla="*/ 2147483647 h 7"/>
              <a:gd name="T12" fmla="*/ 2147483647 w 3"/>
              <a:gd name="T13" fmla="*/ 2147483647 h 7"/>
              <a:gd name="T14" fmla="*/ 2147483647 w 3"/>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2" y="7"/>
                </a:moveTo>
                <a:lnTo>
                  <a:pt x="0" y="5"/>
                </a:lnTo>
                <a:lnTo>
                  <a:pt x="1" y="1"/>
                </a:lnTo>
                <a:lnTo>
                  <a:pt x="0" y="0"/>
                </a:lnTo>
                <a:lnTo>
                  <a:pt x="2" y="2"/>
                </a:lnTo>
                <a:lnTo>
                  <a:pt x="1" y="3"/>
                </a:lnTo>
                <a:lnTo>
                  <a:pt x="3" y="7"/>
                </a:lnTo>
                <a:lnTo>
                  <a:pt x="2" y="7"/>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44" name="Freeform 886"/>
          <p:cNvSpPr>
            <a:spLocks/>
          </p:cNvSpPr>
          <p:nvPr/>
        </p:nvSpPr>
        <p:spPr bwMode="auto">
          <a:xfrm>
            <a:off x="-92075" y="6340475"/>
            <a:ext cx="15875" cy="9525"/>
          </a:xfrm>
          <a:custGeom>
            <a:avLst/>
            <a:gdLst>
              <a:gd name="T0" fmla="*/ 2147483647 w 17"/>
              <a:gd name="T1" fmla="*/ 2147483647 h 12"/>
              <a:gd name="T2" fmla="*/ 2147483647 w 17"/>
              <a:gd name="T3" fmla="*/ 2147483647 h 12"/>
              <a:gd name="T4" fmla="*/ 0 w 17"/>
              <a:gd name="T5" fmla="*/ 0 h 12"/>
              <a:gd name="T6" fmla="*/ 2147483647 w 17"/>
              <a:gd name="T7" fmla="*/ 2147483647 h 12"/>
              <a:gd name="T8" fmla="*/ 0 60000 65536"/>
              <a:gd name="T9" fmla="*/ 0 60000 65536"/>
              <a:gd name="T10" fmla="*/ 0 60000 65536"/>
              <a:gd name="T11" fmla="*/ 0 60000 65536"/>
              <a:gd name="T12" fmla="*/ 0 w 17"/>
              <a:gd name="T13" fmla="*/ 0 h 12"/>
              <a:gd name="T14" fmla="*/ 17 w 17"/>
              <a:gd name="T15" fmla="*/ 12 h 12"/>
            </a:gdLst>
            <a:ahLst/>
            <a:cxnLst>
              <a:cxn ang="T8">
                <a:pos x="T0" y="T1"/>
              </a:cxn>
              <a:cxn ang="T9">
                <a:pos x="T2" y="T3"/>
              </a:cxn>
              <a:cxn ang="T10">
                <a:pos x="T4" y="T5"/>
              </a:cxn>
              <a:cxn ang="T11">
                <a:pos x="T6" y="T7"/>
              </a:cxn>
            </a:cxnLst>
            <a:rect l="T12" t="T13" r="T14" b="T15"/>
            <a:pathLst>
              <a:path w="17" h="12">
                <a:moveTo>
                  <a:pt x="17" y="8"/>
                </a:moveTo>
                <a:lnTo>
                  <a:pt x="16" y="12"/>
                </a:lnTo>
                <a:lnTo>
                  <a:pt x="0" y="0"/>
                </a:lnTo>
                <a:lnTo>
                  <a:pt x="17" y="8"/>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400" smtClean="0">
              <a:solidFill>
                <a:prstClr val="black"/>
              </a:solidFill>
            </a:endParaRPr>
          </a:p>
        </p:txBody>
      </p:sp>
      <p:sp>
        <p:nvSpPr>
          <p:cNvPr id="44034" name="Rectangle 3"/>
          <p:cNvSpPr>
            <a:spLocks noGrp="1" noChangeArrowheads="1"/>
          </p:cNvSpPr>
          <p:nvPr>
            <p:ph type="body" sz="quarter" idx="10"/>
          </p:nvPr>
        </p:nvSpPr>
        <p:spPr>
          <a:xfrm>
            <a:off x="1187450" y="836613"/>
            <a:ext cx="7632700" cy="576262"/>
          </a:xfrm>
        </p:spPr>
        <p:txBody>
          <a:bodyPr/>
          <a:lstStyle/>
          <a:p>
            <a:pPr>
              <a:buFont typeface="Times" charset="0"/>
              <a:buNone/>
            </a:pPr>
            <a:r>
              <a:rPr lang="en-GB" altLang="en-US" sz="2400" dirty="0" smtClean="0"/>
              <a:t>28 SuSanA meetings so far around the globe</a:t>
            </a: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450" y="1333744"/>
            <a:ext cx="6837485" cy="5128114"/>
          </a:xfrm>
          <a:prstGeom prst="rect">
            <a:avLst/>
          </a:prstGeom>
        </p:spPr>
      </p:pic>
    </p:spTree>
    <p:extLst>
      <p:ext uri="{BB962C8B-B14F-4D97-AF65-F5344CB8AC3E}">
        <p14:creationId xmlns:p14="http://schemas.microsoft.com/office/powerpoint/2010/main" val="42613201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811571"/>
            <a:ext cx="3816424" cy="5713774"/>
          </a:xfrm>
          <a:prstGeom prst="rect">
            <a:avLst/>
          </a:prstGeom>
        </p:spPr>
      </p:pic>
      <p:sp>
        <p:nvSpPr>
          <p:cNvPr id="7" name="Textfeld 6"/>
          <p:cNvSpPr txBox="1"/>
          <p:nvPr/>
        </p:nvSpPr>
        <p:spPr bwMode="auto">
          <a:xfrm>
            <a:off x="6300192" y="1464312"/>
            <a:ext cx="2448272" cy="1477328"/>
          </a:xfrm>
          <a:prstGeom prst="rect">
            <a:avLst/>
          </a:prstGeom>
          <a:noFill/>
          <a:ln w="9525">
            <a:noFill/>
            <a:miter lim="800000"/>
            <a:headEnd/>
            <a:tailEnd/>
          </a:ln>
        </p:spPr>
        <p:txBody>
          <a:bodyPr vert="horz" wrap="square" lIns="91440" tIns="0" rIns="91440" bIns="0" numCol="1" rtlCol="0" anchor="ctr" anchorCtr="0" compatLnSpc="1">
            <a:prstTxWarp prst="textNoShape">
              <a:avLst/>
            </a:prstTxWarp>
            <a:spAutoFit/>
          </a:bodyPr>
          <a:lstStyle/>
          <a:p>
            <a:pPr eaLnBrk="0" fontAlgn="base" hangingPunct="0">
              <a:spcBef>
                <a:spcPct val="0"/>
              </a:spcBef>
              <a:spcAft>
                <a:spcPct val="0"/>
              </a:spcAft>
            </a:pPr>
            <a:r>
              <a:rPr lang="de-DE" sz="3200" b="1" kern="0" dirty="0" err="1" smtClean="0">
                <a:solidFill>
                  <a:prstClr val="black"/>
                </a:solidFill>
              </a:rPr>
              <a:t>We</a:t>
            </a:r>
            <a:r>
              <a:rPr lang="de-DE" sz="3200" b="1" kern="0" dirty="0" smtClean="0">
                <a:solidFill>
                  <a:prstClr val="black"/>
                </a:solidFill>
              </a:rPr>
              <a:t> </a:t>
            </a:r>
            <a:r>
              <a:rPr lang="de-DE" sz="3200" b="1" kern="0" dirty="0" err="1" smtClean="0">
                <a:solidFill>
                  <a:prstClr val="black"/>
                </a:solidFill>
              </a:rPr>
              <a:t>are</a:t>
            </a:r>
            <a:r>
              <a:rPr lang="de-DE" sz="3200" b="1" kern="0" dirty="0" smtClean="0">
                <a:solidFill>
                  <a:prstClr val="black"/>
                </a:solidFill>
              </a:rPr>
              <a:t> a global </a:t>
            </a:r>
            <a:r>
              <a:rPr lang="de-DE" sz="3200" b="1" kern="0" dirty="0" err="1" smtClean="0">
                <a:solidFill>
                  <a:prstClr val="black"/>
                </a:solidFill>
              </a:rPr>
              <a:t>community</a:t>
            </a:r>
            <a:endParaRPr lang="en-GB" sz="3200" b="1" kern="0" dirty="0" smtClean="0">
              <a:solidFill>
                <a:prstClr val="black"/>
              </a:solidFill>
            </a:endParaRPr>
          </a:p>
        </p:txBody>
      </p:sp>
    </p:spTree>
    <p:extLst>
      <p:ext uri="{BB962C8B-B14F-4D97-AF65-F5344CB8AC3E}">
        <p14:creationId xmlns:p14="http://schemas.microsoft.com/office/powerpoint/2010/main" val="3672833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Bildschirmpräsentation (4:3)</PresentationFormat>
  <Paragraphs>128</Paragraphs>
  <Slides>22</Slides>
  <Notes>4</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22</vt:i4>
      </vt:variant>
    </vt:vector>
  </HeadingPairs>
  <TitlesOfParts>
    <vt:vector size="31" baseType="lpstr">
      <vt:lpstr>ＭＳ Ｐゴシック</vt:lpstr>
      <vt:lpstr>ＭＳ Ｐゴシック</vt:lpstr>
      <vt:lpstr>Arial</vt:lpstr>
      <vt:lpstr>Calibri</vt:lpstr>
      <vt:lpstr>Calibri Light</vt:lpstr>
      <vt:lpstr>Times</vt:lpstr>
      <vt:lpstr>Wingdings</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Magdalena GIZ</dc:creator>
  <cp:lastModifiedBy>Dworak, Hans Christian GIZ</cp:lastModifiedBy>
  <cp:revision>127</cp:revision>
  <dcterms:modified xsi:type="dcterms:W3CDTF">2019-12-16T09:19:28Z</dcterms:modified>
</cp:coreProperties>
</file>