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7" r:id="rId2"/>
  </p:sldMasterIdLst>
  <p:notesMasterIdLst>
    <p:notesMasterId r:id="rId6"/>
  </p:notesMasterIdLst>
  <p:sldIdLst>
    <p:sldId id="492" r:id="rId3"/>
    <p:sldId id="493" r:id="rId4"/>
    <p:sldId id="570" r:id="rId5"/>
  </p:sldIdLst>
  <p:sldSz cx="9144000" cy="6858000" type="screen4x3"/>
  <p:notesSz cx="67818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ttner, Friederike GIZ" initials="GFG" lastIdx="7" clrIdx="0"/>
  <p:cmAuthor id="1" name="Huber, Magdalena GIZ" initials="HMG" lastIdx="4" clrIdx="1">
    <p:extLst>
      <p:ext uri="{19B8F6BF-5375-455C-9EA6-DF929625EA0E}">
        <p15:presenceInfo xmlns:p15="http://schemas.microsoft.com/office/powerpoint/2012/main" userId="S-1-5-21-3211005450-2565063988-1429816208-1608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2B716-D55C-4C1A-8ABB-84FA7DD271DA}" type="datetimeFigureOut">
              <a:rPr lang="en-GB" smtClean="0"/>
              <a:t>16/12/2019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7863" y="4711700"/>
            <a:ext cx="5426075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857A7-6DD6-46A8-8E3C-BD4094740B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0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92DAAA2-68A0-43AF-852B-FA41B5822D5B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2</a:t>
            </a:fld>
            <a:endParaRPr lang="de-DE" altLang="en-US">
              <a:solidFill>
                <a:prstClr val="black"/>
              </a:solidFill>
            </a:endParaRPr>
          </a:p>
        </p:txBody>
      </p:sp>
      <p:sp>
        <p:nvSpPr>
          <p:cNvPr id="201731" name="Rectangle 7"/>
          <p:cNvSpPr txBox="1">
            <a:spLocks noGrp="1" noChangeArrowheads="1"/>
          </p:cNvSpPr>
          <p:nvPr/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74" tIns="45437" rIns="90874" bIns="45437" anchor="b"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5B2D4F18-1D45-4B1E-BEA0-23602272E191}" type="slidenum">
              <a:rPr lang="de-DE" altLang="en-US" smtClean="0">
                <a:solidFill>
                  <a:prstClr val="black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de-DE" altLang="en-US" smtClean="0">
              <a:solidFill>
                <a:prstClr val="black"/>
              </a:solidFill>
            </a:endParaRPr>
          </a:p>
        </p:txBody>
      </p:sp>
      <p:sp>
        <p:nvSpPr>
          <p:cNvPr id="2017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 smtClean="0">
                <a:latin typeface="Arial" pitchFamily="34" charset="0"/>
              </a:rPr>
              <a:t>Use of a free, targeted communication channel for promotion and growing support for their activities and organisation</a:t>
            </a:r>
          </a:p>
          <a:p>
            <a:r>
              <a:rPr lang="en-GB" altLang="en-US" dirty="0" smtClean="0">
                <a:latin typeface="Arial" pitchFamily="34" charset="0"/>
              </a:rPr>
              <a:t>Promotion of projects and activities, Raising awareness of the situation in the field</a:t>
            </a:r>
          </a:p>
          <a:p>
            <a:r>
              <a:rPr lang="en-GB" altLang="en-US" dirty="0" smtClean="0">
                <a:latin typeface="Arial" pitchFamily="34" charset="0"/>
              </a:rPr>
              <a:t>Increased audience of videos</a:t>
            </a:r>
          </a:p>
          <a:p>
            <a:r>
              <a:rPr lang="en-GB" altLang="en-US" dirty="0" smtClean="0">
                <a:latin typeface="Arial" pitchFamily="34" charset="0"/>
              </a:rPr>
              <a:t>Keeping up to date with SuSanA video content</a:t>
            </a:r>
          </a:p>
          <a:p>
            <a:r>
              <a:rPr lang="en-GB" altLang="en-US" dirty="0" smtClean="0">
                <a:latin typeface="Arial" pitchFamily="34" charset="0"/>
              </a:rPr>
              <a:t>Promotion of the partner organisation</a:t>
            </a:r>
          </a:p>
          <a:p>
            <a:r>
              <a:rPr lang="en-GB" altLang="en-US" dirty="0" smtClean="0">
                <a:latin typeface="Arial" pitchFamily="34" charset="0"/>
              </a:rPr>
              <a:t>Increased audience</a:t>
            </a:r>
          </a:p>
          <a:p>
            <a:r>
              <a:rPr lang="en-GB" altLang="en-US" dirty="0" smtClean="0">
                <a:latin typeface="Arial" pitchFamily="34" charset="0"/>
              </a:rPr>
              <a:t>Networking opportunities</a:t>
            </a:r>
          </a:p>
          <a:p>
            <a:r>
              <a:rPr lang="en-GB" altLang="en-US" dirty="0" smtClean="0">
                <a:latin typeface="Arial" pitchFamily="34" charset="0"/>
              </a:rPr>
              <a:t>Quick and easy manner to share useful information with the SuSanA community</a:t>
            </a:r>
          </a:p>
          <a:p>
            <a:r>
              <a:rPr lang="en-GB" altLang="en-US" dirty="0" smtClean="0">
                <a:latin typeface="Arial" pitchFamily="34" charset="0"/>
              </a:rPr>
              <a:t>Networking in the SuSanA community</a:t>
            </a:r>
          </a:p>
          <a:p>
            <a:r>
              <a:rPr lang="en-GB" altLang="en-US" dirty="0" smtClean="0">
                <a:latin typeface="Arial" pitchFamily="34" charset="0"/>
              </a:rPr>
              <a:t>Up to date with current trends, thinking, news and events</a:t>
            </a:r>
          </a:p>
          <a:p>
            <a:r>
              <a:rPr lang="en-GB" altLang="en-US" dirty="0" smtClean="0">
                <a:latin typeface="Arial" pitchFamily="34" charset="0"/>
              </a:rPr>
              <a:t>Quick and easy to spread information</a:t>
            </a:r>
          </a:p>
          <a:p>
            <a:r>
              <a:rPr lang="en-GB" altLang="en-US" dirty="0" smtClean="0">
                <a:latin typeface="Arial" pitchFamily="34" charset="0"/>
              </a:rPr>
              <a:t>Dissemination of knowledge generated on sustainable sanitation</a:t>
            </a:r>
            <a:endParaRPr lang="en-US" alt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00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760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15247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3394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965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266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66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56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2152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196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7473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899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5274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0987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683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48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30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22438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22610"/>
            <a:ext cx="8295258" cy="850206"/>
          </a:xfrm>
        </p:spPr>
        <p:txBody>
          <a:bodyPr/>
          <a:lstStyle>
            <a:lvl1pPr>
              <a:defRPr b="1"/>
            </a:lvl1pPr>
          </a:lstStyle>
          <a:p>
            <a:r>
              <a:rPr lang="fr-CH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5"/>
            <a:ext cx="8284914" cy="4351759"/>
          </a:xfrm>
        </p:spPr>
        <p:txBody>
          <a:bodyPr/>
          <a:lstStyle>
            <a:lvl1pPr>
              <a:buFont typeface="Arial"/>
              <a:buChar char="•"/>
              <a:defRPr sz="2000"/>
            </a:lvl1pPr>
            <a:lvl2pPr>
              <a:buFont typeface="Arial"/>
              <a:buChar char="•"/>
              <a:defRPr sz="1800"/>
            </a:lvl2pPr>
            <a:lvl3pPr marL="1257300" indent="-342900">
              <a:buFont typeface="Arial"/>
              <a:buChar char="•"/>
              <a:defRPr/>
            </a:lvl3pPr>
          </a:lstStyle>
          <a:p>
            <a:pPr lvl="0"/>
            <a:r>
              <a:rPr lang="fr-CH" dirty="0" smtClean="0"/>
              <a:t>Click to edit Master text styles</a:t>
            </a:r>
          </a:p>
          <a:p>
            <a:pPr lvl="1"/>
            <a:r>
              <a:rPr lang="fr-CH" dirty="0" smtClean="0"/>
              <a:t>Second level</a:t>
            </a:r>
          </a:p>
          <a:p>
            <a:pPr lvl="2"/>
            <a:r>
              <a:rPr lang="fr-CH" dirty="0" smtClean="0"/>
              <a:t>Third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187450" y="116632"/>
            <a:ext cx="6624638" cy="575518"/>
          </a:xfrm>
        </p:spPr>
        <p:txBody>
          <a:bodyPr anchor="ctr"/>
          <a:lstStyle>
            <a:lvl1pPr algn="ctr">
              <a:spcAft>
                <a:spcPts val="0"/>
              </a:spcAft>
              <a:defRPr sz="2400" b="1"/>
            </a:lvl1pPr>
            <a:lvl2pPr algn="ctr">
              <a:defRPr sz="2400"/>
            </a:lvl2pPr>
            <a:lvl3pPr algn="ctr">
              <a:defRPr sz="2400"/>
            </a:lvl3pPr>
            <a:lvl4pPr algn="ctr">
              <a:defRPr sz="2400"/>
            </a:lvl4pPr>
            <a:lvl5pPr algn="ctr">
              <a:defRPr sz="2400"/>
            </a:lvl5pPr>
          </a:lstStyle>
          <a:p>
            <a:pPr lvl="0"/>
            <a:r>
              <a:rPr lang="fr-CH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7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51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microsoft.com/office/2007/relationships/hdphoto" Target="../media/hdphoto1.wdp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39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57" r:id="rId7"/>
    <p:sldLayoutId id="2147483661" r:id="rId8"/>
    <p:sldLayoutId id="2147483674" r:id="rId9"/>
    <p:sldLayoutId id="2147483675" r:id="rId10"/>
    <p:sldLayoutId id="2147483676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20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827088" y="1484313"/>
            <a:ext cx="7632700" cy="576262"/>
          </a:xfrm>
        </p:spPr>
        <p:txBody>
          <a:bodyPr/>
          <a:lstStyle/>
          <a:p>
            <a:pPr algn="ctr">
              <a:buFont typeface="Times" charset="0"/>
              <a:buNone/>
            </a:pPr>
            <a:r>
              <a:rPr lang="de-DE" altLang="en-US" dirty="0" smtClean="0"/>
              <a:t>10. </a:t>
            </a:r>
            <a:r>
              <a:rPr lang="de-DE" altLang="en-US" dirty="0" err="1" smtClean="0"/>
              <a:t>Get</a:t>
            </a:r>
            <a:r>
              <a:rPr lang="de-DE" altLang="en-US" dirty="0" smtClean="0"/>
              <a:t> </a:t>
            </a:r>
            <a:r>
              <a:rPr lang="de-DE" altLang="en-US" dirty="0" err="1" smtClean="0"/>
              <a:t>involved</a:t>
            </a: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845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Opportunity to expand your network in the sustainable sanitation community.</a:t>
            </a:r>
          </a:p>
          <a:p>
            <a:r>
              <a:rPr lang="en-GB" altLang="en-US" smtClean="0"/>
              <a:t>Opportunity to leverage the reach of the SuSanA platform to your organisation’s benefit.</a:t>
            </a:r>
          </a:p>
          <a:p>
            <a:r>
              <a:rPr lang="en-GB" altLang="en-US" smtClean="0"/>
              <a:t>Promotion and dissemination of the knowledge generated by your organisation.</a:t>
            </a:r>
          </a:p>
          <a:p>
            <a:r>
              <a:rPr lang="en-GB" altLang="en-US" smtClean="0"/>
              <a:t>Active support of SuSanA and the associated good public image of your organisation.</a:t>
            </a:r>
          </a:p>
          <a:p>
            <a:endParaRPr lang="en-GB" altLang="en-US" smtClean="0"/>
          </a:p>
        </p:txBody>
      </p:sp>
      <p:sp>
        <p:nvSpPr>
          <p:cNvPr id="111619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1116013" y="908050"/>
            <a:ext cx="7632700" cy="576263"/>
          </a:xfrm>
        </p:spPr>
        <p:txBody>
          <a:bodyPr/>
          <a:lstStyle/>
          <a:p>
            <a:pPr>
              <a:buFont typeface="Times" charset="0"/>
              <a:buNone/>
            </a:pPr>
            <a:r>
              <a:rPr lang="en-GB" altLang="en-US" dirty="0" smtClean="0"/>
              <a:t>Why get involved?</a:t>
            </a:r>
          </a:p>
        </p:txBody>
      </p:sp>
    </p:spTree>
    <p:extLst>
      <p:ext uri="{BB962C8B-B14F-4D97-AF65-F5344CB8AC3E}">
        <p14:creationId xmlns:p14="http://schemas.microsoft.com/office/powerpoint/2010/main" val="126101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934" y="1505230"/>
            <a:ext cx="3190508" cy="4608512"/>
          </a:xfrm>
        </p:spPr>
      </p:pic>
      <p:sp>
        <p:nvSpPr>
          <p:cNvPr id="4" name="Textplatzhalter 7"/>
          <p:cNvSpPr>
            <a:spLocks noGrp="1"/>
          </p:cNvSpPr>
          <p:nvPr>
            <p:ph type="body" sz="quarter" idx="10"/>
          </p:nvPr>
        </p:nvSpPr>
        <p:spPr>
          <a:xfrm>
            <a:off x="621190" y="929460"/>
            <a:ext cx="4194273" cy="576064"/>
          </a:xfrm>
        </p:spPr>
        <p:txBody>
          <a:bodyPr>
            <a:normAutofit/>
          </a:bodyPr>
          <a:lstStyle/>
          <a:p>
            <a:pPr>
              <a:buFont typeface="Times" charset="0"/>
              <a:buNone/>
            </a:pPr>
            <a:r>
              <a:rPr lang="en-GB" altLang="en-US" sz="1800" dirty="0" smtClean="0"/>
              <a:t>Why join SuSanA as individual Member?</a:t>
            </a:r>
          </a:p>
        </p:txBody>
      </p:sp>
      <p:sp>
        <p:nvSpPr>
          <p:cNvPr id="6" name="Textplatzhalter 7"/>
          <p:cNvSpPr txBox="1">
            <a:spLocks/>
          </p:cNvSpPr>
          <p:nvPr/>
        </p:nvSpPr>
        <p:spPr>
          <a:xfrm>
            <a:off x="5103976" y="929166"/>
            <a:ext cx="4194273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Times" charset="0"/>
              <a:buNone/>
            </a:pPr>
            <a:r>
              <a:rPr lang="en-GB" altLang="en-US" sz="1800" dirty="0" smtClean="0"/>
              <a:t>Why join SuSanA  as partner?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36" y="1505230"/>
            <a:ext cx="3212291" cy="467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08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Bildschirmpräsentation (4:3)</PresentationFormat>
  <Paragraphs>22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Times</vt:lpstr>
      <vt:lpstr>Wingdings</vt:lpstr>
      <vt:lpstr>Office</vt:lpstr>
      <vt:lpstr>1_Office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Huber, Magdalena GIZ</dc:creator>
  <cp:lastModifiedBy>Dworak, Hans Christian GIZ</cp:lastModifiedBy>
  <cp:revision>128</cp:revision>
  <dcterms:modified xsi:type="dcterms:W3CDTF">2019-12-16T09:30:06Z</dcterms:modified>
</cp:coreProperties>
</file>