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477" r:id="rId4"/>
    <p:sldId id="478" r:id="rId5"/>
    <p:sldId id="479" r:id="rId6"/>
    <p:sldId id="48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6" d="100"/>
          <a:sy n="66" d="100"/>
        </p:scale>
        <p:origin x="5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D5F7E-D279-482B-AF30-09183EDFDED3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B6DC1-049B-48B6-A067-35D78E60D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01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D881CEA-AF05-47AD-BE5A-245552DEE33F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7058309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FA68D64-7C72-47C8-88A1-698B4FA5A695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73743283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ABCBF39-54B7-4B73-AA1F-ECBAA4D720BC}" type="datetime1">
              <a:rPr lang="en-US" noProof="0" smtClean="0"/>
              <a:t>3/10/2020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6240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25288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30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56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54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95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05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07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31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4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FA68D64-7C72-47C8-88A1-698B4FA5A695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20045134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04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59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27C57F8-18C7-47C4-A13C-B6C507B6B591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76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9048000" y="2448001"/>
            <a:ext cx="3144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3116299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FB3C7ED-4E33-4985-B426-E69B5D184C30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76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9048000" y="2448001"/>
            <a:ext cx="3144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19047934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ABCBF39-54B7-4B73-AA1F-ECBAA4D720BC}" type="datetime1">
              <a:rPr lang="en-US" noProof="0" smtClean="0"/>
              <a:t>3/10/2020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6240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394368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2000" y="1483200"/>
            <a:ext cx="10368000" cy="617928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AEFB5A8-0213-47F0-92D7-1D7FDBD68279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911999" y="2448000"/>
            <a:ext cx="504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6240000" y="2448000"/>
            <a:ext cx="504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43679785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17DFBD8-FB27-4772-BA77-3E1F67F26279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113094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5196-1D14-407D-80FD-D21D97A9842C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801FD-CED8-49F6-9A0F-E4D3EDAE8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2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24000" y="1600201"/>
            <a:ext cx="9682016" cy="4440642"/>
          </a:xfrm>
        </p:spPr>
        <p:txBody>
          <a:bodyPr/>
          <a:lstStyle>
            <a:lvl1pPr indent="0">
              <a:buFontTx/>
              <a:buNone/>
              <a:defRPr sz="2000"/>
            </a:lvl1pPr>
            <a:lvl2pPr marL="0">
              <a:defRPr sz="2000"/>
            </a:lvl2pPr>
            <a:lvl3pPr marL="0">
              <a:defRPr sz="2000"/>
            </a:lvl3pPr>
            <a:lvl4pPr marL="0">
              <a:defRPr sz="2000"/>
            </a:lvl4pPr>
            <a:lvl5pPr marL="0">
              <a:defRPr sz="20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BC53-844D-0948-A63D-8A8792ECD9F4}" type="datetime1">
              <a:rPr lang="de-DE" smtClean="0"/>
              <a:pPr/>
              <a:t>10.03.2020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anchor="ctr" anchorCtr="0"/>
          <a:lstStyle/>
          <a:p>
            <a:r>
              <a:rPr lang="de-DE"/>
              <a:t>www.fitforschool.international  //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514666" y="6471039"/>
            <a:ext cx="677335" cy="442800"/>
          </a:xfrm>
          <a:prstGeom prst="rect">
            <a:avLst/>
          </a:prstGeom>
        </p:spPr>
        <p:txBody>
          <a:bodyPr/>
          <a:lstStyle/>
          <a:p>
            <a:fld id="{593901FD-FFF7-844B-BA6B-7D020505C5CF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Bild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3216" y="1401900"/>
            <a:ext cx="9702800" cy="38100"/>
          </a:xfrm>
          <a:prstGeom prst="rect">
            <a:avLst/>
          </a:prstGeom>
        </p:spPr>
      </p:pic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1824000" y="477140"/>
            <a:ext cx="9445032" cy="74377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900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912000" y="1483200"/>
            <a:ext cx="10368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Titel durch Klicken hinzufügen</a:t>
            </a:r>
          </a:p>
        </p:txBody>
      </p:sp>
      <p:pic>
        <p:nvPicPr>
          <p:cNvPr id="20" name="Grafik 8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51525"/>
            <a:ext cx="12192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000" y="2447999"/>
            <a:ext cx="10368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10271583" y="6581002"/>
            <a:ext cx="12361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 dirty="0" err="1">
                <a:solidFill>
                  <a:srgbClr val="6E6452"/>
                </a:solidFill>
                <a:latin typeface="Arial Narrow" pitchFamily="34" charset="0"/>
              </a:rPr>
              <a:t>page</a:t>
            </a:r>
            <a:r>
              <a:rPr lang="de-DE" sz="1000" b="0" noProof="0" dirty="0">
                <a:solidFill>
                  <a:srgbClr val="6E6452"/>
                </a:solidFill>
                <a:latin typeface="Arial Narrow" pitchFamily="34" charset="0"/>
              </a:rPr>
              <a:t>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de-DE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7035" y="6581002"/>
            <a:ext cx="45579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US"/>
              <a:t>WASH+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5540" y="6581002"/>
            <a:ext cx="1727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2899998D-C4DC-4D87-89C5-ED40FC9EF4DB}" type="datetime1">
              <a:rPr lang="en-US" noProof="0" smtClean="0"/>
              <a:t>3/10/2020</a:t>
            </a:fld>
            <a:endParaRPr lang="de-DE" noProof="0"/>
          </a:p>
        </p:txBody>
      </p:sp>
      <p:pic>
        <p:nvPicPr>
          <p:cNvPr id="17" name="Grafik 7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24384" y="304800"/>
            <a:ext cx="2808816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d 11" descr="weltkugel-2-Asien-Pazifik.jpg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34"/>
          <a:stretch/>
        </p:blipFill>
        <p:spPr>
          <a:xfrm>
            <a:off x="1" y="0"/>
            <a:ext cx="8618680" cy="117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607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96" r:id="rId10"/>
    <p:sldLayoutId id="2147483697" r:id="rId11"/>
  </p:sldLayoutIdLst>
  <p:transition/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33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3F5D7-307D-4460-A085-341CAA739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4934" y="1204302"/>
            <a:ext cx="7842132" cy="2387600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ea typeface="MS PGothic" panose="020B0600070205080204" pitchFamily="34" charset="-128"/>
                <a:cs typeface="+mn-cs"/>
              </a:rPr>
              <a:t>Solid Waste in Pit Latrines: </a:t>
            </a:r>
            <a:br>
              <a:rPr lang="en-US" altLang="en-US" sz="48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</a:br>
            <a:r>
              <a:rPr lang="en-US" sz="5300" dirty="0"/>
              <a:t>The Case of Lusaka, Zambia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853D2F-BC35-4BA2-89A4-E77DAC1045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594" y="4063661"/>
            <a:ext cx="6547658" cy="554326"/>
          </a:xfrm>
        </p:spPr>
        <p:txBody>
          <a:bodyPr/>
          <a:lstStyle/>
          <a:p>
            <a:r>
              <a:rPr lang="en-US" dirty="0"/>
              <a:t>Aubrey Simwambi</a:t>
            </a:r>
          </a:p>
          <a:p>
            <a:endParaRPr lang="en-US" dirty="0"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231" y="5171686"/>
            <a:ext cx="2926080" cy="158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6" descr="C:\Users\worthynet solution\Downloads\GIZ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83" y="5062551"/>
            <a:ext cx="2560320" cy="180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1886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9DB5E-D4C5-43B4-B469-43C06A3781F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38898" y="4138975"/>
            <a:ext cx="3232298" cy="4536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Findings  </a:t>
            </a:r>
          </a:p>
        </p:txBody>
      </p:sp>
      <p:sp>
        <p:nvSpPr>
          <p:cNvPr id="15" name="Text Box 39"/>
          <p:cNvSpPr txBox="1">
            <a:spLocks noChangeArrowheads="1"/>
          </p:cNvSpPr>
          <p:nvPr/>
        </p:nvSpPr>
        <p:spPr bwMode="auto">
          <a:xfrm>
            <a:off x="238898" y="1627379"/>
            <a:ext cx="4921578" cy="22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1170" tIns="30584" rIns="61170" bIns="30584">
            <a:spAutoFit/>
          </a:bodyPr>
          <a:lstStyle>
            <a:lvl1pPr marL="685800" indent="-685800" defTabSz="612775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1428750" indent="-685800" defTabSz="612775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612775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612775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612775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indent="0"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Case study  approach through:</a:t>
            </a:r>
          </a:p>
          <a:p>
            <a:pPr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Measuring solid waste in pit latrines</a:t>
            </a:r>
          </a:p>
          <a:p>
            <a:pPr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Analysis of 10004 household surveys  </a:t>
            </a:r>
          </a:p>
          <a:p>
            <a:pPr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Analysis of field tests on pit emptying equipment:</a:t>
            </a:r>
          </a:p>
          <a:p>
            <a:pPr lvl="1"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400" i="1" dirty="0">
                <a:solidFill>
                  <a:srgbClr val="000000"/>
                </a:solidFill>
                <a:latin typeface="+mn-lt"/>
              </a:rPr>
              <a:t>Gulper, Flex X, </a:t>
            </a:r>
            <a:r>
              <a:rPr lang="en-US" altLang="en-US" sz="1400" i="1" dirty="0" err="1">
                <a:solidFill>
                  <a:srgbClr val="000000"/>
                </a:solidFill>
                <a:latin typeface="+mn-lt"/>
              </a:rPr>
              <a:t>eVAC</a:t>
            </a:r>
            <a:r>
              <a:rPr lang="en-US" altLang="en-US" sz="1400" i="1" dirty="0">
                <a:solidFill>
                  <a:srgbClr val="000000"/>
                </a:solidFill>
                <a:latin typeface="+mn-lt"/>
              </a:rPr>
              <a:t> _MK3 and Modified garden tools </a:t>
            </a:r>
          </a:p>
          <a:p>
            <a:pPr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Surveys with </a:t>
            </a:r>
            <a:r>
              <a:rPr lang="en-US" altLang="en-US" sz="1600" dirty="0" err="1">
                <a:solidFill>
                  <a:srgbClr val="000000"/>
                </a:solidFill>
                <a:latin typeface="+mn-lt"/>
              </a:rPr>
              <a:t>faecal</a:t>
            </a:r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 sludge service teams</a:t>
            </a:r>
          </a:p>
        </p:txBody>
      </p:sp>
      <p:sp>
        <p:nvSpPr>
          <p:cNvPr id="16" name="Text Box 39"/>
          <p:cNvSpPr txBox="1">
            <a:spLocks noChangeArrowheads="1"/>
          </p:cNvSpPr>
          <p:nvPr/>
        </p:nvSpPr>
        <p:spPr bwMode="auto">
          <a:xfrm>
            <a:off x="238898" y="4663853"/>
            <a:ext cx="4644839" cy="161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1170" tIns="30584" rIns="61170" bIns="30584">
            <a:spAutoFit/>
          </a:bodyPr>
          <a:lstStyle>
            <a:lvl1pPr marL="685800" indent="-685800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80% HH use PL and 20% use flush systems </a:t>
            </a:r>
          </a:p>
          <a:p>
            <a:pPr marL="285750" indent="-285750"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Minimum 1 % SW in all locations end up in PL </a:t>
            </a:r>
          </a:p>
          <a:p>
            <a:pPr marL="285750" indent="-285750"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0000"/>
                </a:solidFill>
                <a:latin typeface="+mn-lt"/>
              </a:rPr>
              <a:t>150kg SW/m3 emptied sludge  in areas with poor SW  management services (30% of SW could be thrown into pit latrines in areas lacking services)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A79DB5E-D4C5-43B4-B469-43C06A3781F9}"/>
              </a:ext>
            </a:extLst>
          </p:cNvPr>
          <p:cNvSpPr txBox="1">
            <a:spLocks/>
          </p:cNvSpPr>
          <p:nvPr/>
        </p:nvSpPr>
        <p:spPr bwMode="auto">
          <a:xfrm>
            <a:off x="178556" y="1145942"/>
            <a:ext cx="2521131" cy="435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kern="0" dirty="0">
                <a:solidFill>
                  <a:schemeClr val="tx1"/>
                </a:solidFill>
              </a:rPr>
              <a:t>Study</a:t>
            </a:r>
            <a:r>
              <a:rPr lang="en-US" sz="2800" b="1" kern="0" dirty="0">
                <a:solidFill>
                  <a:schemeClr val="tx1"/>
                </a:solidFill>
              </a:rPr>
              <a:t> </a:t>
            </a:r>
            <a:r>
              <a:rPr lang="en-US" sz="2800" kern="0" dirty="0">
                <a:solidFill>
                  <a:schemeClr val="tx1"/>
                </a:solidFill>
              </a:rPr>
              <a:t>Design</a:t>
            </a:r>
          </a:p>
        </p:txBody>
      </p:sp>
      <p:graphicFrame>
        <p:nvGraphicFramePr>
          <p:cNvPr id="8" name="Chart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9351718"/>
              </p:ext>
            </p:extLst>
          </p:nvPr>
        </p:nvGraphicFramePr>
        <p:xfrm>
          <a:off x="5160476" y="1581863"/>
          <a:ext cx="7103822" cy="4438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Chart" r:id="rId3" imgW="7742591" imgH="5023539" progId="Excel.Chart.8">
                  <p:embed/>
                </p:oleObj>
              </mc:Choice>
              <mc:Fallback>
                <p:oleObj name="Chart" r:id="rId3" imgW="7742591" imgH="5023539" progId="Excel.Chart.8">
                  <p:embed/>
                  <p:pic>
                    <p:nvPicPr>
                      <p:cNvPr id="6" name="Chart 4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0476" y="1581863"/>
                        <a:ext cx="7103822" cy="44382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997884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28B4E-2712-459F-B1E6-4D90E5041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192" y="1180172"/>
            <a:ext cx="11181806" cy="69213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kern="1200" dirty="0">
                <a:solidFill>
                  <a:schemeClr val="tx1"/>
                </a:solidFill>
              </a:rPr>
              <a:t>Effects of Solid Waste on </a:t>
            </a:r>
            <a:r>
              <a:rPr lang="en-US" sz="2800" kern="1200" dirty="0" err="1">
                <a:solidFill>
                  <a:schemeClr val="tx1"/>
                </a:solidFill>
              </a:rPr>
              <a:t>Faecal</a:t>
            </a:r>
            <a:r>
              <a:rPr lang="en-US" sz="2800" kern="1200" dirty="0">
                <a:solidFill>
                  <a:schemeClr val="tx1"/>
                </a:solidFill>
              </a:rPr>
              <a:t> Sludge Emptying, Treatment and Disposal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3026A-126E-42EC-9E86-9EE42AF98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29" y="1102196"/>
            <a:ext cx="7785461" cy="5591098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1200" dirty="0"/>
              <a:t> </a:t>
            </a:r>
          </a:p>
          <a:p>
            <a:pPr marL="342900" indent="-342900">
              <a:lnSpc>
                <a:spcPct val="9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Increases </a:t>
            </a:r>
            <a:r>
              <a:rPr lang="en-US" sz="1600" b="1" dirty="0">
                <a:solidFill>
                  <a:schemeClr val="tx1"/>
                </a:solidFill>
              </a:rPr>
              <a:t>pit emptying time </a:t>
            </a:r>
            <a:r>
              <a:rPr lang="en-US" sz="1600" dirty="0">
                <a:solidFill>
                  <a:schemeClr val="tx1"/>
                </a:solidFill>
              </a:rPr>
              <a:t>more than two times due to:</a:t>
            </a:r>
          </a:p>
          <a:p>
            <a:pPr marL="1062900" lvl="2" indent="-342900">
              <a:lnSpc>
                <a:spcPct val="90000"/>
              </a:lnSpc>
              <a:buClr>
                <a:schemeClr val="accent5"/>
              </a:buClr>
            </a:pPr>
            <a:r>
              <a:rPr lang="en-US" sz="1600" dirty="0">
                <a:solidFill>
                  <a:srgbClr val="000000"/>
                </a:solidFill>
              </a:rPr>
              <a:t>Need for sludge dilution and pit latrine puncturing  </a:t>
            </a:r>
          </a:p>
          <a:p>
            <a:pPr marL="342900" indent="-342900">
              <a:lnSpc>
                <a:spcPct val="9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Increases </a:t>
            </a:r>
            <a:r>
              <a:rPr lang="en-US" sz="1600" b="1" dirty="0">
                <a:solidFill>
                  <a:schemeClr val="tx1"/>
                </a:solidFill>
              </a:rPr>
              <a:t>failure</a:t>
            </a:r>
            <a:r>
              <a:rPr lang="en-US" sz="1600" dirty="0">
                <a:solidFill>
                  <a:schemeClr val="tx1"/>
                </a:solidFill>
              </a:rPr>
              <a:t> of innovative sludge </a:t>
            </a:r>
            <a:r>
              <a:rPr lang="en-US" sz="1600" b="1" dirty="0">
                <a:solidFill>
                  <a:schemeClr val="tx1"/>
                </a:solidFill>
              </a:rPr>
              <a:t>emptying technologies</a:t>
            </a:r>
            <a:r>
              <a:rPr lang="en-US" sz="1600" dirty="0">
                <a:solidFill>
                  <a:schemeClr val="tx1"/>
                </a:solidFill>
              </a:rPr>
              <a:t>: </a:t>
            </a:r>
          </a:p>
          <a:p>
            <a:pPr marL="1062900" lvl="2" indent="-342900">
              <a:lnSpc>
                <a:spcPct val="90000"/>
              </a:lnSpc>
              <a:buClr>
                <a:schemeClr val="accent5"/>
              </a:buClr>
            </a:pPr>
            <a:r>
              <a:rPr lang="en-US" sz="1600" dirty="0">
                <a:solidFill>
                  <a:schemeClr val="tx1"/>
                </a:solidFill>
              </a:rPr>
              <a:t>Due to solid waste clogging (all pumping technologies need high suction power)</a:t>
            </a:r>
          </a:p>
          <a:p>
            <a:pPr marL="342900" indent="-342900">
              <a:lnSpc>
                <a:spcPct val="9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chemeClr val="tx1"/>
                </a:solidFill>
              </a:rPr>
              <a:t>Increases </a:t>
            </a:r>
            <a:r>
              <a:rPr lang="en-US" altLang="en-US" sz="1600" b="1" dirty="0">
                <a:solidFill>
                  <a:schemeClr val="tx1"/>
                </a:solidFill>
              </a:rPr>
              <a:t>cost of treatment </a:t>
            </a:r>
            <a:r>
              <a:rPr lang="en-US" altLang="en-US" sz="1600" dirty="0">
                <a:solidFill>
                  <a:schemeClr val="tx1"/>
                </a:solidFill>
              </a:rPr>
              <a:t>of sludge </a:t>
            </a:r>
          </a:p>
          <a:p>
            <a:pPr marL="1062900" lvl="2" indent="-342900">
              <a:lnSpc>
                <a:spcPct val="90000"/>
              </a:lnSpc>
              <a:buClr>
                <a:schemeClr val="accent5"/>
              </a:buClr>
            </a:pPr>
            <a:r>
              <a:rPr lang="en-US" altLang="en-US" sz="1600" dirty="0">
                <a:solidFill>
                  <a:schemeClr val="tx1"/>
                </a:solidFill>
              </a:rPr>
              <a:t>Extra personnel and longer operation times </a:t>
            </a:r>
          </a:p>
          <a:p>
            <a:pPr marL="1062900" lvl="2" indent="-342900">
              <a:lnSpc>
                <a:spcPct val="90000"/>
              </a:lnSpc>
              <a:buClr>
                <a:schemeClr val="accent5"/>
              </a:buClr>
            </a:pPr>
            <a:r>
              <a:rPr lang="en-US" altLang="en-US" sz="1600" dirty="0">
                <a:solidFill>
                  <a:schemeClr val="tx1"/>
                </a:solidFill>
              </a:rPr>
              <a:t>About 5% of income is used in disposing solid waste at the treatment plant (</a:t>
            </a:r>
            <a:r>
              <a:rPr lang="en-US" sz="1600" dirty="0">
                <a:solidFill>
                  <a:schemeClr val="tx1"/>
                </a:solidFill>
              </a:rPr>
              <a:t>$140 is spent monthly in transporting solid waste to the dumpsite)</a:t>
            </a:r>
            <a:endParaRPr lang="en-US" altLang="en-US" sz="16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9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Increases </a:t>
            </a:r>
            <a:r>
              <a:rPr lang="en-US" sz="1600" b="1" dirty="0">
                <a:solidFill>
                  <a:schemeClr val="tx1"/>
                </a:solidFill>
              </a:rPr>
              <a:t>risk to public health </a:t>
            </a:r>
            <a:r>
              <a:rPr lang="en-US" sz="1600" dirty="0">
                <a:solidFill>
                  <a:schemeClr val="tx1"/>
                </a:solidFill>
              </a:rPr>
              <a:t>after dumping the solid waste at the disposal site </a:t>
            </a:r>
          </a:p>
          <a:p>
            <a:pPr marL="342900" indent="-342900">
              <a:lnSpc>
                <a:spcPct val="9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Affects the use of dry sludge as a soil conditioner 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29" y="1952300"/>
            <a:ext cx="3140342" cy="209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65" y="4126892"/>
            <a:ext cx="3137806" cy="209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94320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E14F9-7E20-498B-B6B9-87F1D510E0B4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590719" y="1500922"/>
            <a:ext cx="6319532" cy="41123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57150">
              <a:lnSpc>
                <a:spcPct val="90000"/>
              </a:lnSpc>
              <a:buClr>
                <a:schemeClr val="accent5"/>
              </a:buClr>
            </a:pPr>
            <a:endParaRPr lang="en-US" sz="1600" dirty="0"/>
          </a:p>
          <a:p>
            <a:pPr marL="285750" indent="-285750" algn="just">
              <a:lnSpc>
                <a:spcPct val="95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0000"/>
                </a:solidFill>
              </a:rPr>
              <a:t>Solid Waste is disposed mostly by HH </a:t>
            </a:r>
            <a:r>
              <a:rPr lang="en-US" altLang="en-US" sz="1600" b="1" dirty="0">
                <a:solidFill>
                  <a:srgbClr val="000000"/>
                </a:solidFill>
              </a:rPr>
              <a:t>lacking solid waste management</a:t>
            </a:r>
            <a:r>
              <a:rPr lang="en-US" altLang="en-US" sz="1600" dirty="0">
                <a:solidFill>
                  <a:srgbClr val="000000"/>
                </a:solidFill>
              </a:rPr>
              <a:t> options </a:t>
            </a:r>
          </a:p>
          <a:p>
            <a:pPr marL="285750" indent="-285750" algn="just">
              <a:lnSpc>
                <a:spcPct val="95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0000"/>
                </a:solidFill>
              </a:rPr>
              <a:t>High amounts </a:t>
            </a:r>
            <a:r>
              <a:rPr lang="en-US" altLang="en-US" sz="1600" dirty="0">
                <a:solidFill>
                  <a:srgbClr val="000000"/>
                </a:solidFill>
              </a:rPr>
              <a:t>of waste are prevalent in </a:t>
            </a:r>
            <a:r>
              <a:rPr lang="en-US" altLang="en-US" sz="1600" b="1" dirty="0">
                <a:solidFill>
                  <a:srgbClr val="000000"/>
                </a:solidFill>
              </a:rPr>
              <a:t>pit latrines</a:t>
            </a:r>
            <a:r>
              <a:rPr lang="en-US" altLang="en-US" sz="1600" dirty="0">
                <a:solidFill>
                  <a:srgbClr val="000000"/>
                </a:solidFill>
              </a:rPr>
              <a:t> as compared to flush systems </a:t>
            </a:r>
          </a:p>
          <a:p>
            <a:pPr marL="285750" indent="-285750" algn="just">
              <a:lnSpc>
                <a:spcPct val="95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0000"/>
                </a:solidFill>
              </a:rPr>
              <a:t>MHH products </a:t>
            </a:r>
            <a:r>
              <a:rPr lang="en-US" altLang="en-US" sz="1600" dirty="0">
                <a:solidFill>
                  <a:srgbClr val="000000"/>
                </a:solidFill>
              </a:rPr>
              <a:t>are the </a:t>
            </a:r>
            <a:r>
              <a:rPr lang="en-US" altLang="en-US" sz="1600" b="1" dirty="0">
                <a:solidFill>
                  <a:srgbClr val="000000"/>
                </a:solidFill>
              </a:rPr>
              <a:t>prevalent solid waste </a:t>
            </a:r>
            <a:r>
              <a:rPr lang="en-US" altLang="en-US" sz="1600" dirty="0">
                <a:solidFill>
                  <a:srgbClr val="000000"/>
                </a:solidFill>
              </a:rPr>
              <a:t>found in latrines </a:t>
            </a:r>
          </a:p>
          <a:p>
            <a:pPr marL="285750" indent="-285750" algn="just">
              <a:lnSpc>
                <a:spcPct val="95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0000"/>
                </a:solidFill>
              </a:rPr>
              <a:t>High need of O&amp;M </a:t>
            </a:r>
            <a:r>
              <a:rPr lang="en-US" altLang="en-US" sz="1600" dirty="0">
                <a:solidFill>
                  <a:srgbClr val="000000"/>
                </a:solidFill>
              </a:rPr>
              <a:t>of OSS facilities (an average containment unit fills up every three years)</a:t>
            </a:r>
          </a:p>
          <a:p>
            <a:pPr marL="285750" indent="-285750" algn="just">
              <a:lnSpc>
                <a:spcPct val="95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0000"/>
                </a:solidFill>
              </a:rPr>
              <a:t>High risk of </a:t>
            </a:r>
            <a:r>
              <a:rPr lang="en-US" altLang="en-US" sz="1600" b="1" dirty="0">
                <a:solidFill>
                  <a:srgbClr val="000000"/>
                </a:solidFill>
              </a:rPr>
              <a:t>contamination</a:t>
            </a:r>
            <a:r>
              <a:rPr lang="en-US" altLang="en-US" sz="1600" dirty="0">
                <a:solidFill>
                  <a:srgbClr val="000000"/>
                </a:solidFill>
              </a:rPr>
              <a:t> of the operators </a:t>
            </a:r>
            <a:r>
              <a:rPr lang="en-US" sz="1600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69CE11-6677-48A9-89E6-929E1FDC98C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1865" y="1605568"/>
            <a:ext cx="4560584" cy="664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Lessons </a:t>
            </a:r>
          </a:p>
        </p:txBody>
      </p:sp>
      <p:pic>
        <p:nvPicPr>
          <p:cNvPr id="7" name="Picture 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3" t="6517" b="10033"/>
          <a:stretch>
            <a:fillRect/>
          </a:stretch>
        </p:blipFill>
        <p:spPr bwMode="auto">
          <a:xfrm>
            <a:off x="7241891" y="1500922"/>
            <a:ext cx="4678648" cy="411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813817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8030F-18D9-4C30-8CF5-05D1B727E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074" y="1508208"/>
            <a:ext cx="3826293" cy="516857"/>
          </a:xfrm>
        </p:spPr>
        <p:txBody>
          <a:bodyPr anchor="b">
            <a:normAutofit fontScale="90000"/>
          </a:bodyPr>
          <a:lstStyle/>
          <a:p>
            <a:r>
              <a:rPr lang="en-US" sz="3100" dirty="0">
                <a:solidFill>
                  <a:schemeClr val="tx1"/>
                </a:solidFill>
              </a:rPr>
              <a:t>Recommendations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586" y="2025065"/>
            <a:ext cx="5454174" cy="3943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3464" lvl="0" indent="-285750" algn="just">
              <a:lnSpc>
                <a:spcPct val="150000"/>
              </a:lnSpc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00000"/>
                </a:solidFill>
              </a:rPr>
              <a:t>Countries need </a:t>
            </a:r>
            <a:r>
              <a:rPr lang="en-US" altLang="en-US" sz="1600" b="1" dirty="0">
                <a:solidFill>
                  <a:srgbClr val="000000"/>
                </a:solidFill>
              </a:rPr>
              <a:t>laws and standards</a:t>
            </a:r>
            <a:r>
              <a:rPr lang="en-US" altLang="en-US" sz="1600" dirty="0">
                <a:solidFill>
                  <a:srgbClr val="000000"/>
                </a:solidFill>
              </a:rPr>
              <a:t> for sanitation systems and they must be adequately enforced </a:t>
            </a:r>
          </a:p>
          <a:p>
            <a:pPr marL="283464" indent="-285750" algn="just">
              <a:lnSpc>
                <a:spcPct val="150000"/>
              </a:lnSpc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0000"/>
                </a:solidFill>
              </a:rPr>
              <a:t>Community awareness </a:t>
            </a:r>
            <a:r>
              <a:rPr lang="en-US" altLang="en-US" sz="1600" dirty="0">
                <a:solidFill>
                  <a:srgbClr val="000000"/>
                </a:solidFill>
              </a:rPr>
              <a:t>on SWM must be enhanced and coupled with waste collection services  </a:t>
            </a:r>
          </a:p>
          <a:p>
            <a:pPr marL="283464" indent="-285750" algn="just">
              <a:lnSpc>
                <a:spcPct val="150000"/>
              </a:lnSpc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0000"/>
                </a:solidFill>
              </a:rPr>
              <a:t>SWM</a:t>
            </a:r>
            <a:r>
              <a:rPr lang="en-US" altLang="en-US" sz="1600" dirty="0">
                <a:solidFill>
                  <a:srgbClr val="000000"/>
                </a:solidFill>
              </a:rPr>
              <a:t> must be </a:t>
            </a:r>
            <a:r>
              <a:rPr lang="en-US" altLang="en-US" sz="1600" b="1" dirty="0">
                <a:solidFill>
                  <a:srgbClr val="000000"/>
                </a:solidFill>
              </a:rPr>
              <a:t>planned for </a:t>
            </a:r>
            <a:r>
              <a:rPr lang="en-US" altLang="en-US" sz="1600" dirty="0">
                <a:solidFill>
                  <a:srgbClr val="000000"/>
                </a:solidFill>
              </a:rPr>
              <a:t>in future FSM projects</a:t>
            </a:r>
          </a:p>
          <a:p>
            <a:pPr marL="283464" indent="-285750" algn="just">
              <a:lnSpc>
                <a:spcPct val="150000"/>
              </a:lnSpc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0000"/>
                </a:solidFill>
              </a:rPr>
              <a:t>Monitoring mechanisms </a:t>
            </a:r>
            <a:r>
              <a:rPr lang="en-US" altLang="en-US" sz="1600" dirty="0">
                <a:solidFill>
                  <a:srgbClr val="000000"/>
                </a:solidFill>
              </a:rPr>
              <a:t>of solid waste service providers </a:t>
            </a:r>
          </a:p>
          <a:p>
            <a:pPr marL="283464" lvl="0" indent="-285750" algn="just">
              <a:lnSpc>
                <a:spcPct val="150000"/>
              </a:lnSpc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000000"/>
                </a:solidFill>
              </a:rPr>
              <a:t>Small bore interface units </a:t>
            </a:r>
            <a:r>
              <a:rPr lang="en-US" altLang="en-US" sz="1600" dirty="0">
                <a:solidFill>
                  <a:srgbClr val="000000"/>
                </a:solidFill>
              </a:rPr>
              <a:t>should be promoted and encouraged </a:t>
            </a:r>
          </a:p>
          <a:p>
            <a:pPr marL="285750" indent="-285750" algn="just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altLang="en-US" sz="15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" name="Picture 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3" t="6517" b="10033"/>
          <a:stretch>
            <a:fillRect/>
          </a:stretch>
        </p:blipFill>
        <p:spPr bwMode="auto">
          <a:xfrm>
            <a:off x="6466114" y="1333297"/>
            <a:ext cx="5206230" cy="457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2544861"/>
      </p:ext>
    </p:extLst>
  </p:cSld>
  <p:clrMapOvr>
    <a:masterClrMapping/>
  </p:clrMapOvr>
</p:sld>
</file>

<file path=ppt/theme/theme1.xml><?xml version="1.0" encoding="utf-8"?>
<a:theme xmlns:a="http://schemas.openxmlformats.org/drawingml/2006/main" name="giz-powerpoint-20141103-v3">
  <a:themeElements>
    <a:clrScheme name="GIZ Farbtabelle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D0CBC1"/>
      </a:accent2>
      <a:accent3>
        <a:srgbClr val="7C7563"/>
      </a:accent3>
      <a:accent4>
        <a:srgbClr val="660000"/>
      </a:accent4>
      <a:accent5>
        <a:srgbClr val="CC0000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Narrow</vt:lpstr>
      <vt:lpstr>Calibri</vt:lpstr>
      <vt:lpstr>Calibri Light</vt:lpstr>
      <vt:lpstr>Times New Roman</vt:lpstr>
      <vt:lpstr>giz-powerpoint-20141103-v3</vt:lpstr>
      <vt:lpstr>Office Theme</vt:lpstr>
      <vt:lpstr>Chart</vt:lpstr>
      <vt:lpstr>Solid Waste in Pit Latrines:  The Case of Lusaka, Zambia</vt:lpstr>
      <vt:lpstr>Findings  </vt:lpstr>
      <vt:lpstr>Effects of Solid Waste on Faecal Sludge Emptying, Treatment and Disposal  </vt:lpstr>
      <vt:lpstr>Lessons </vt:lpstr>
      <vt:lpstr>Recommendations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 Waste in Pit latrines: Case of Kampala</dc:title>
  <dc:creator>Faithful Atusinguza</dc:creator>
  <cp:lastModifiedBy>Hinrichs, Nora GIZ</cp:lastModifiedBy>
  <cp:revision>43</cp:revision>
  <dcterms:created xsi:type="dcterms:W3CDTF">2020-03-05T13:45:04Z</dcterms:created>
  <dcterms:modified xsi:type="dcterms:W3CDTF">2020-03-10T14:57:24Z</dcterms:modified>
</cp:coreProperties>
</file>