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477" r:id="rId4"/>
    <p:sldId id="478" r:id="rId5"/>
    <p:sldId id="479" r:id="rId6"/>
    <p:sldId id="48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D5F7E-D279-482B-AF30-09183EDFDED3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B6DC1-049B-48B6-A067-35D78E60D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01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D881CEA-AF05-47AD-BE5A-245552DEE33F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7058309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FA68D64-7C72-47C8-88A1-698B4FA5A695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73743283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ABCBF39-54B7-4B73-AA1F-ECBAA4D720BC}" type="datetime1">
              <a:rPr lang="en-US" noProof="0" smtClean="0"/>
              <a:t>3/10/2020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25288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30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56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54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95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05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07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31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4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FA68D64-7C72-47C8-88A1-698B4FA5A695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0045134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04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59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27C57F8-18C7-47C4-A13C-B6C507B6B591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76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9048000" y="2448001"/>
            <a:ext cx="3144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3116299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FB3C7ED-4E33-4985-B426-E69B5D184C30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76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9048000" y="2448001"/>
            <a:ext cx="3144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1904793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ABCBF39-54B7-4B73-AA1F-ECBAA4D720BC}" type="datetime1">
              <a:rPr lang="en-US" noProof="0" smtClean="0"/>
              <a:t>3/10/2020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394368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2000" y="1483200"/>
            <a:ext cx="10368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AEFB5A8-0213-47F0-92D7-1D7FDBD68279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911999" y="2448000"/>
            <a:ext cx="504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4367978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7DFBD8-FB27-4772-BA77-3E1F67F26279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113094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5196-1D14-407D-80FD-D21D97A9842C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801FD-CED8-49F6-9A0F-E4D3EDAE8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2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24000" y="1600201"/>
            <a:ext cx="9682016" cy="4440642"/>
          </a:xfrm>
        </p:spPr>
        <p:txBody>
          <a:bodyPr/>
          <a:lstStyle>
            <a:lvl1pPr indent="0">
              <a:buFontTx/>
              <a:buNone/>
              <a:defRPr sz="2000"/>
            </a:lvl1pPr>
            <a:lvl2pPr marL="0">
              <a:defRPr sz="2000"/>
            </a:lvl2pPr>
            <a:lvl3pPr marL="0">
              <a:defRPr sz="2000"/>
            </a:lvl3pPr>
            <a:lvl4pPr marL="0">
              <a:defRPr sz="2000"/>
            </a:lvl4pPr>
            <a:lvl5pPr marL="0"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BC53-844D-0948-A63D-8A8792ECD9F4}" type="datetime1">
              <a:rPr lang="de-DE" smtClean="0"/>
              <a:pPr/>
              <a:t>10.03.2020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anchor="ctr" anchorCtr="0"/>
          <a:lstStyle/>
          <a:p>
            <a:r>
              <a:rPr lang="de-DE"/>
              <a:t>www.fitforschool.international  //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514666" y="6471039"/>
            <a:ext cx="677335" cy="442800"/>
          </a:xfrm>
          <a:prstGeom prst="rect">
            <a:avLst/>
          </a:prstGeom>
        </p:spPr>
        <p:txBody>
          <a:bodyPr/>
          <a:lstStyle/>
          <a:p>
            <a:fld id="{593901FD-FFF7-844B-BA6B-7D020505C5CF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3216" y="1401900"/>
            <a:ext cx="9702800" cy="38100"/>
          </a:xfrm>
          <a:prstGeom prst="rect">
            <a:avLst/>
          </a:prstGeom>
        </p:spPr>
      </p:pic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1824000" y="477140"/>
            <a:ext cx="9445032" cy="74377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900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912000" y="1483200"/>
            <a:ext cx="10368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51525"/>
            <a:ext cx="12192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000" y="2447999"/>
            <a:ext cx="10368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10271583" y="6581002"/>
            <a:ext cx="12361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 err="1">
                <a:solidFill>
                  <a:srgbClr val="6E6452"/>
                </a:solidFill>
                <a:latin typeface="Arial Narrow" pitchFamily="34" charset="0"/>
              </a:rPr>
              <a:t>page</a:t>
            </a:r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7035" y="6581002"/>
            <a:ext cx="4557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US"/>
              <a:t>WASH+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5540" y="6581002"/>
            <a:ext cx="172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2899998D-C4DC-4D87-89C5-ED40FC9EF4DB}" type="datetime1">
              <a:rPr lang="en-US" noProof="0" smtClean="0"/>
              <a:t>3/10/2020</a:t>
            </a:fld>
            <a:endParaRPr lang="de-DE" noProof="0"/>
          </a:p>
        </p:txBody>
      </p:sp>
      <p:pic>
        <p:nvPicPr>
          <p:cNvPr id="17" name="Grafik 7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24384" y="304800"/>
            <a:ext cx="2808816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d 11" descr="weltkugel-2-Asien-Pazifik.jpg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34"/>
          <a:stretch/>
        </p:blipFill>
        <p:spPr>
          <a:xfrm>
            <a:off x="1" y="0"/>
            <a:ext cx="8618680" cy="117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0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96" r:id="rId10"/>
    <p:sldLayoutId id="2147483697" r:id="rId1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3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F5D7-307D-4460-A085-341CAA739F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Solid Waste in Pit latrines: Case of Kampala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53D2F-BC35-4BA2-89A4-E77DAC1045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Faithful Atusinguza</a:t>
            </a:r>
          </a:p>
          <a:p>
            <a:r>
              <a:rPr lang="en-US" dirty="0"/>
              <a:t>Technical Advisor, GIZ Enhanced Water Security and Sanitation </a:t>
            </a:r>
            <a:r>
              <a:rPr lang="en-US" dirty="0" err="1"/>
              <a:t>programme</a:t>
            </a:r>
            <a:r>
              <a:rPr lang="en-US" dirty="0"/>
              <a:t> (ENWASS)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80C536-626C-48EF-AEA9-33D8F337F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351" y="4722839"/>
            <a:ext cx="2899081" cy="17029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4B8920-A780-4B50-BD61-146F8B2AE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8031" y="5009848"/>
            <a:ext cx="3029377" cy="145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8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69251-A40C-4777-8E4E-09A22FCE54D1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5297762" y="1910862"/>
            <a:ext cx="5747187" cy="4052615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90% of Kampala’s population uses Onsite Sanitation (OSS) facilities 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900,000 people dwell in informal settlements, characterized by:</a:t>
            </a:r>
          </a:p>
          <a:p>
            <a:pPr lvl="2" indent="-228600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Shared toilets between many households</a:t>
            </a:r>
          </a:p>
          <a:p>
            <a:pPr lvl="2" indent="-228600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Deficient solid waste management</a:t>
            </a:r>
          </a:p>
          <a:p>
            <a:pPr lvl="2" indent="-228600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Poor </a:t>
            </a:r>
            <a:r>
              <a:rPr lang="en-US" sz="1500" dirty="0" err="1">
                <a:solidFill>
                  <a:schemeClr val="tx1"/>
                </a:solidFill>
              </a:rPr>
              <a:t>faecal</a:t>
            </a:r>
            <a:r>
              <a:rPr lang="en-US" sz="1500" dirty="0">
                <a:solidFill>
                  <a:schemeClr val="tx1"/>
                </a:solidFill>
              </a:rPr>
              <a:t> sludge management (FSM) 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GIZ partnership with KCCA, MWE and other key stakeholders, since 2015 has been aimed at improving FSM 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Solid waste in pits is one of the challenges encountered in FSM, especially during</a:t>
            </a:r>
          </a:p>
          <a:p>
            <a:pPr lvl="2" indent="-228600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Emptying process</a:t>
            </a:r>
          </a:p>
          <a:p>
            <a:pPr lvl="2" indent="-228600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Treatment</a:t>
            </a:r>
          </a:p>
          <a:p>
            <a:pPr lvl="2" indent="-228600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Disposal</a:t>
            </a:r>
            <a:r>
              <a:rPr lang="en-US" sz="1500" dirty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79DB5E-D4C5-43B4-B469-43C06A3781F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297762" y="1053711"/>
            <a:ext cx="5638994" cy="8571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Brief Background</a:t>
            </a:r>
          </a:p>
        </p:txBody>
      </p:sp>
      <p:pic>
        <p:nvPicPr>
          <p:cNvPr id="11" name="Picture 2" descr="Image result for sanitation in Kampala lubigi bugoloobi">
            <a:extLst>
              <a:ext uri="{FF2B5EF4-FFF2-40B4-BE49-F238E27FC236}">
                <a16:creationId xmlns:a16="http://schemas.microsoft.com/office/drawing/2014/main" id="{B6B67399-3166-4E3A-BAAA-0CFE52F7B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9773" y="1053711"/>
            <a:ext cx="3237105" cy="229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90C55DCC-EDF6-4231-AF06-68DD7DB54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" t="4585" b="3493"/>
          <a:stretch>
            <a:fillRect/>
          </a:stretch>
        </p:blipFill>
        <p:spPr bwMode="auto">
          <a:xfrm>
            <a:off x="481885" y="3351158"/>
            <a:ext cx="3972883" cy="302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97884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3026A-126E-42EC-9E86-9EE42AF98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5179" y="1776175"/>
            <a:ext cx="9124282" cy="425547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> 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SWM practices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Collection of SW at a fee </a:t>
            </a:r>
            <a:r>
              <a:rPr lang="en-US" sz="1400" dirty="0">
                <a:solidFill>
                  <a:schemeClr val="tx1"/>
                </a:solidFill>
              </a:rPr>
              <a:t>by private companies subcontracted by authorities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Underserved areas, especially informal settlements, due to </a:t>
            </a:r>
            <a:r>
              <a:rPr lang="en-US" sz="1400" b="1" dirty="0">
                <a:solidFill>
                  <a:schemeClr val="tx1"/>
                </a:solidFill>
              </a:rPr>
              <a:t>accessibility issues</a:t>
            </a:r>
          </a:p>
          <a:p>
            <a:pPr marL="1005750" lvl="2" indent="-228600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</a:rPr>
              <a:t>Alternatives: Open burning, burying, dumping…</a:t>
            </a:r>
          </a:p>
          <a:p>
            <a:pPr marL="57150">
              <a:lnSpc>
                <a:spcPct val="90000"/>
              </a:lnSpc>
            </a:pPr>
            <a:endParaRPr lang="en-US" sz="1400" dirty="0">
              <a:solidFill>
                <a:schemeClr val="tx1"/>
              </a:solidFill>
            </a:endParaRP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Toilet User behavior 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 direct </a:t>
            </a:r>
            <a:r>
              <a:rPr lang="en-US" sz="1400" b="1" dirty="0">
                <a:solidFill>
                  <a:schemeClr val="tx1"/>
                </a:solidFill>
              </a:rPr>
              <a:t>costs</a:t>
            </a:r>
            <a:r>
              <a:rPr lang="en-US" sz="1400" dirty="0">
                <a:solidFill>
                  <a:schemeClr val="tx1"/>
                </a:solidFill>
              </a:rPr>
              <a:t> involved in disposing the waste in latrines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Limited awareness </a:t>
            </a:r>
            <a:r>
              <a:rPr lang="en-US" sz="1400" dirty="0">
                <a:solidFill>
                  <a:schemeClr val="tx1"/>
                </a:solidFill>
              </a:rPr>
              <a:t>of the impact of the practice (e.g. effects on environment and treatment processes)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Majority of latrines being shared and pit emptying is the </a:t>
            </a:r>
            <a:r>
              <a:rPr lang="en-US" sz="1400" b="1" dirty="0">
                <a:solidFill>
                  <a:schemeClr val="tx1"/>
                </a:solidFill>
              </a:rPr>
              <a:t>landlord’s responsibility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Taboos</a:t>
            </a:r>
            <a:r>
              <a:rPr lang="en-US" sz="1400" dirty="0">
                <a:solidFill>
                  <a:schemeClr val="tx1"/>
                </a:solidFill>
              </a:rPr>
              <a:t> and fear for witchcraft (menstrual pads and diapers) </a:t>
            </a:r>
          </a:p>
          <a:p>
            <a:pPr marL="57150">
              <a:lnSpc>
                <a:spcPct val="90000"/>
              </a:lnSpc>
            </a:pPr>
            <a:endParaRPr lang="en-US" sz="1700" dirty="0"/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ACA12D9-E474-4897-A656-DEFA9306791F}"/>
              </a:ext>
            </a:extLst>
          </p:cNvPr>
          <p:cNvSpPr txBox="1">
            <a:spLocks/>
          </p:cNvSpPr>
          <p:nvPr/>
        </p:nvSpPr>
        <p:spPr bwMode="auto">
          <a:xfrm>
            <a:off x="606493" y="919024"/>
            <a:ext cx="5638994" cy="85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25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4000" kern="0" dirty="0">
                <a:solidFill>
                  <a:schemeClr val="tx1"/>
                </a:solidFill>
              </a:rPr>
              <a:t>W</a:t>
            </a:r>
            <a:r>
              <a:rPr lang="en-US" sz="4000" kern="0" dirty="0" err="1">
                <a:solidFill>
                  <a:schemeClr val="tx1"/>
                </a:solidFill>
              </a:rPr>
              <a:t>hy</a:t>
            </a:r>
            <a:r>
              <a:rPr lang="en-US" sz="4000" kern="0" dirty="0">
                <a:solidFill>
                  <a:schemeClr val="tx1"/>
                </a:solidFill>
              </a:rPr>
              <a:t> Solid Waste in toilets</a:t>
            </a:r>
          </a:p>
        </p:txBody>
      </p:sp>
    </p:spTree>
    <p:extLst>
      <p:ext uri="{BB962C8B-B14F-4D97-AF65-F5344CB8AC3E}">
        <p14:creationId xmlns:p14="http://schemas.microsoft.com/office/powerpoint/2010/main" val="195094320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E14F9-7E20-498B-B6B9-87F1D510E0B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590719" y="1887415"/>
            <a:ext cx="4559425" cy="4422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shortens the </a:t>
            </a:r>
            <a:r>
              <a:rPr lang="en-US" sz="1500" b="1" dirty="0">
                <a:solidFill>
                  <a:schemeClr val="tx1"/>
                </a:solidFill>
              </a:rPr>
              <a:t>latrine</a:t>
            </a:r>
            <a:r>
              <a:rPr lang="en-US" sz="1500" dirty="0">
                <a:solidFill>
                  <a:schemeClr val="tx1"/>
                </a:solidFill>
              </a:rPr>
              <a:t> </a:t>
            </a:r>
            <a:r>
              <a:rPr lang="en-US" sz="1500" b="1" dirty="0">
                <a:solidFill>
                  <a:schemeClr val="tx1"/>
                </a:solidFill>
              </a:rPr>
              <a:t>lifespan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Makes pit emptying difficult and </a:t>
            </a:r>
            <a:r>
              <a:rPr lang="en-US" sz="1500" b="1" dirty="0">
                <a:solidFill>
                  <a:schemeClr val="tx1"/>
                </a:solidFill>
              </a:rPr>
              <a:t>time</a:t>
            </a:r>
            <a:r>
              <a:rPr lang="en-US" sz="1500" dirty="0">
                <a:solidFill>
                  <a:schemeClr val="tx1"/>
                </a:solidFill>
              </a:rPr>
              <a:t> consuming for the emptier (Increases </a:t>
            </a:r>
            <a:r>
              <a:rPr lang="en-US" sz="1500" b="1" dirty="0">
                <a:solidFill>
                  <a:schemeClr val="tx1"/>
                </a:solidFill>
              </a:rPr>
              <a:t>exposure risks</a:t>
            </a:r>
            <a:r>
              <a:rPr lang="en-US" sz="1500" dirty="0">
                <a:solidFill>
                  <a:schemeClr val="tx1"/>
                </a:solidFill>
              </a:rPr>
              <a:t>)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Increases </a:t>
            </a:r>
            <a:r>
              <a:rPr lang="en-US" sz="1500" b="1" dirty="0">
                <a:solidFill>
                  <a:schemeClr val="tx1"/>
                </a:solidFill>
              </a:rPr>
              <a:t>costs of emptying </a:t>
            </a:r>
            <a:r>
              <a:rPr lang="en-US" sz="1500" dirty="0">
                <a:solidFill>
                  <a:schemeClr val="tx1"/>
                </a:solidFill>
              </a:rPr>
              <a:t>(New Sewage and FSM Ordinance 2019) an extra charge for SW waste in OSS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tx1"/>
                </a:solidFill>
              </a:rPr>
              <a:t>Contaminates the solid waste- </a:t>
            </a:r>
            <a:r>
              <a:rPr lang="en-US" sz="1500" dirty="0">
                <a:solidFill>
                  <a:schemeClr val="tx1"/>
                </a:solidFill>
              </a:rPr>
              <a:t>making it hazardous- requiring special treatment prior disposal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The SW is either buried or taken to the treatment plant where its kept &amp; later incinerated / taken away by a private company 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69CE11-6677-48A9-89E6-929E1FDC98C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Implications</a:t>
            </a:r>
          </a:p>
        </p:txBody>
      </p:sp>
      <p:pic>
        <p:nvPicPr>
          <p:cNvPr id="5" name="Picture 4" descr="A sign on a dirt road&#10;&#10;Description automatically generated">
            <a:extLst>
              <a:ext uri="{FF2B5EF4-FFF2-40B4-BE49-F238E27FC236}">
                <a16:creationId xmlns:a16="http://schemas.microsoft.com/office/drawing/2014/main" id="{DE10653E-7C9B-41F4-828A-E2EF17360D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1" r="14508" b="3"/>
          <a:stretch/>
        </p:blipFill>
        <p:spPr>
          <a:xfrm>
            <a:off x="5977788" y="1652954"/>
            <a:ext cx="5425410" cy="3856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813817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8030F-18D9-4C30-8CF5-05D1B727E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223" y="1126434"/>
            <a:ext cx="3608896" cy="844273"/>
          </a:xfrm>
        </p:spPr>
        <p:txBody>
          <a:bodyPr anchor="b"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4DE10-EB3E-42FB-85D7-662D5E988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264" y="2054408"/>
            <a:ext cx="4517033" cy="4028340"/>
          </a:xfrm>
        </p:spPr>
        <p:txBody>
          <a:bodyPr anchor="t">
            <a:norm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Minimization of amount of SW entering pits</a:t>
            </a:r>
          </a:p>
          <a:p>
            <a:pPr marL="800100" lvl="1" indent="-3429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Strengthening and improving SWM at community level (waste minimization, segregation, collection)</a:t>
            </a:r>
          </a:p>
          <a:p>
            <a:pPr marL="800100" lvl="1" indent="-3429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Conducting Behavior change campaigns (Awareness on implications, Improve Menstrual Hygiene Management)</a:t>
            </a:r>
          </a:p>
          <a:p>
            <a:pPr marL="800100" lvl="1" indent="-3429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Promote innovative technologies (Sato pans at capture)</a:t>
            </a:r>
          </a:p>
          <a:p>
            <a:pPr marL="800100" lvl="1" indent="-3429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Enforcement (fines for solid waste found in pits) KCCA Sewage FSM Ordinance</a:t>
            </a:r>
          </a:p>
          <a:p>
            <a:r>
              <a:rPr lang="en-US" sz="1400" dirty="0">
                <a:solidFill>
                  <a:schemeClr val="tx1"/>
                </a:solidFill>
              </a:rPr>
              <a:t>Control measures at treatment plant</a:t>
            </a:r>
          </a:p>
          <a:p>
            <a:pPr marL="457200" lvl="1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1. Incineration of SW at treatment plant </a:t>
            </a:r>
          </a:p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35FEDA-0078-4608-A0A6-F589A9E3A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944" y="870081"/>
            <a:ext cx="1853873" cy="1853873"/>
          </a:xfrm>
          <a:prstGeom prst="rect">
            <a:avLst/>
          </a:prstGeom>
        </p:spPr>
      </p:pic>
      <p:pic>
        <p:nvPicPr>
          <p:cNvPr id="5" name="Picture 4" descr="A picture containing indoor, table, blue, pair&#10;&#10;Description automatically generated">
            <a:extLst>
              <a:ext uri="{FF2B5EF4-FFF2-40B4-BE49-F238E27FC236}">
                <a16:creationId xmlns:a16="http://schemas.microsoft.com/office/drawing/2014/main" id="{1A244400-3696-461F-9E47-D981F75AE5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236" y="2723954"/>
            <a:ext cx="1850097" cy="1850097"/>
          </a:xfrm>
          <a:prstGeom prst="rect">
            <a:avLst/>
          </a:prstGeom>
        </p:spPr>
      </p:pic>
      <p:pic>
        <p:nvPicPr>
          <p:cNvPr id="6" name="Picture 5" descr="A blue and white tiled floor&#10;&#10;Description automatically generated">
            <a:extLst>
              <a:ext uri="{FF2B5EF4-FFF2-40B4-BE49-F238E27FC236}">
                <a16:creationId xmlns:a16="http://schemas.microsoft.com/office/drawing/2014/main" id="{A6E2AD3D-EB3D-44D9-A5D7-BB625C57D0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625" y="1305930"/>
            <a:ext cx="3977187" cy="2654772"/>
          </a:xfrm>
          <a:prstGeom prst="rect">
            <a:avLst/>
          </a:prstGeom>
        </p:spPr>
      </p:pic>
      <p:pic>
        <p:nvPicPr>
          <p:cNvPr id="17" name="Picture 16" descr="A close up of a sign&#10;&#10;Description automatically generated">
            <a:extLst>
              <a:ext uri="{FF2B5EF4-FFF2-40B4-BE49-F238E27FC236}">
                <a16:creationId xmlns:a16="http://schemas.microsoft.com/office/drawing/2014/main" id="{6B1D47D4-1CFC-4CD0-99EF-7202DF058B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172" y="4574051"/>
            <a:ext cx="1328223" cy="1869351"/>
          </a:xfrm>
          <a:prstGeom prst="rect">
            <a:avLst/>
          </a:prstGeom>
        </p:spPr>
      </p:pic>
      <p:pic>
        <p:nvPicPr>
          <p:cNvPr id="9" name="Picture 8" descr="A picture containing hammer, indoor, sitting, table&#10;&#10;Description automatically generated">
            <a:extLst>
              <a:ext uri="{FF2B5EF4-FFF2-40B4-BE49-F238E27FC236}">
                <a16:creationId xmlns:a16="http://schemas.microsoft.com/office/drawing/2014/main" id="{E7E62CBC-CC2A-45B4-B1D6-7B7B4D6434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486" y="4416190"/>
            <a:ext cx="2197129" cy="143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544861"/>
      </p:ext>
    </p:extLst>
  </p:cSld>
  <p:clrMapOvr>
    <a:masterClrMapping/>
  </p:clrMapOvr>
</p:sld>
</file>

<file path=ppt/theme/theme1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giz-powerpoint-20141103-v3</vt:lpstr>
      <vt:lpstr>Office Theme</vt:lpstr>
      <vt:lpstr>Solid Waste in Pit latrines: Case of Kampala</vt:lpstr>
      <vt:lpstr>Brief Background</vt:lpstr>
      <vt:lpstr>PowerPoint Presentation</vt:lpstr>
      <vt:lpstr>Implications</vt:lpstr>
      <vt:lpstr>Interventions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 Waste in Pit latrines: Case of Kampala</dc:title>
  <dc:creator>Faithful Atusinguza</dc:creator>
  <cp:lastModifiedBy>Hinrichs, Nora GIZ</cp:lastModifiedBy>
  <cp:revision>10</cp:revision>
  <dcterms:created xsi:type="dcterms:W3CDTF">2020-03-05T13:45:04Z</dcterms:created>
  <dcterms:modified xsi:type="dcterms:W3CDTF">2020-03-10T13:22:18Z</dcterms:modified>
</cp:coreProperties>
</file>