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7" r:id="rId2"/>
  </p:sldMasterIdLst>
  <p:notesMasterIdLst>
    <p:notesMasterId r:id="rId8"/>
  </p:notesMasterIdLst>
  <p:sldIdLst>
    <p:sldId id="590" r:id="rId3"/>
    <p:sldId id="589" r:id="rId4"/>
    <p:sldId id="588" r:id="rId5"/>
    <p:sldId id="592" r:id="rId6"/>
    <p:sldId id="593" r:id="rId7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ttner, Friederike GIZ" initials="GFG" lastIdx="7" clrIdx="0"/>
  <p:cmAuthor id="1" name="Huber, Magdalena GIZ" initials="HMG" lastIdx="4" clrIdx="1">
    <p:extLst>
      <p:ext uri="{19B8F6BF-5375-455C-9EA6-DF929625EA0E}">
        <p15:presenceInfo xmlns:p15="http://schemas.microsoft.com/office/powerpoint/2012/main" userId="S-1-5-21-3211005450-2565063988-1429816208-1608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A6AD38-F503-4C7D-9E9E-3469E39D1D03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de-DE"/>
        </a:p>
      </dgm:t>
    </dgm:pt>
    <dgm:pt modelId="{2C203776-EFBE-4018-A985-EDADC6813AAE}">
      <dgm:prSet phldrT="[Text]"/>
      <dgm:spPr/>
      <dgm:t>
        <a:bodyPr/>
        <a:lstStyle/>
        <a:p>
          <a:r>
            <a:rPr lang="en-US" dirty="0" smtClean="0"/>
            <a:t>A </a:t>
          </a:r>
          <a:r>
            <a:rPr lang="en-US" b="1" dirty="0" smtClean="0"/>
            <a:t>graphic</a:t>
          </a:r>
          <a:r>
            <a:rPr lang="en-US" dirty="0" smtClean="0"/>
            <a:t> that shows the pathways from defecation to final fate</a:t>
          </a:r>
          <a:endParaRPr lang="de-DE" dirty="0"/>
        </a:p>
      </dgm:t>
    </dgm:pt>
    <dgm:pt modelId="{BB3E7EE3-3347-4D12-BC39-92B0DF7F3DF4}" type="parTrans" cxnId="{4F296AA8-07FA-4C88-879E-9A8E70E7BE5B}">
      <dgm:prSet/>
      <dgm:spPr/>
      <dgm:t>
        <a:bodyPr/>
        <a:lstStyle/>
        <a:p>
          <a:endParaRPr lang="de-DE"/>
        </a:p>
      </dgm:t>
    </dgm:pt>
    <dgm:pt modelId="{7DDFA66A-C9A5-42C0-B7AC-77765E32AFDC}" type="sibTrans" cxnId="{4F296AA8-07FA-4C88-879E-9A8E70E7BE5B}">
      <dgm:prSet/>
      <dgm:spPr/>
      <dgm:t>
        <a:bodyPr/>
        <a:lstStyle/>
        <a:p>
          <a:endParaRPr lang="de-DE"/>
        </a:p>
      </dgm:t>
    </dgm:pt>
    <dgm:pt modelId="{3004AB73-24F6-4531-8AFD-0A8C9151529A}">
      <dgm:prSet phldrT="[Text]"/>
      <dgm:spPr/>
      <dgm:t>
        <a:bodyPr/>
        <a:lstStyle/>
        <a:p>
          <a:r>
            <a:rPr lang="de-DE" dirty="0" smtClean="0"/>
            <a:t>A </a:t>
          </a:r>
          <a:r>
            <a:rPr lang="de-DE" dirty="0" err="1" smtClean="0"/>
            <a:t>concise</a:t>
          </a:r>
          <a:r>
            <a:rPr lang="de-DE" dirty="0" smtClean="0"/>
            <a:t> </a:t>
          </a:r>
          <a:r>
            <a:rPr lang="de-DE" b="1" dirty="0" smtClean="0"/>
            <a:t>narrative </a:t>
          </a:r>
          <a:r>
            <a:rPr lang="de-DE" b="1" dirty="0" err="1" smtClean="0"/>
            <a:t>report</a:t>
          </a:r>
          <a:r>
            <a:rPr lang="de-DE" b="1" dirty="0" smtClean="0"/>
            <a:t> </a:t>
          </a:r>
          <a:r>
            <a:rPr lang="de-DE" b="0" dirty="0" smtClean="0"/>
            <a:t>on</a:t>
          </a:r>
          <a:r>
            <a:rPr lang="de-DE" b="1" dirty="0" smtClean="0"/>
            <a:t> </a:t>
          </a:r>
          <a:r>
            <a:rPr lang="en-US" dirty="0" smtClean="0"/>
            <a:t>the service delivery context</a:t>
          </a:r>
          <a:endParaRPr lang="de-DE" dirty="0"/>
        </a:p>
      </dgm:t>
    </dgm:pt>
    <dgm:pt modelId="{0F788758-DFD9-4946-8674-8867F4F46682}" type="parTrans" cxnId="{2732BE05-392E-42CC-88DD-A6018EEF036E}">
      <dgm:prSet/>
      <dgm:spPr/>
      <dgm:t>
        <a:bodyPr/>
        <a:lstStyle/>
        <a:p>
          <a:endParaRPr lang="de-DE"/>
        </a:p>
      </dgm:t>
    </dgm:pt>
    <dgm:pt modelId="{775580C7-5110-4005-A344-3DCFDEB1254B}" type="sibTrans" cxnId="{2732BE05-392E-42CC-88DD-A6018EEF036E}">
      <dgm:prSet/>
      <dgm:spPr/>
      <dgm:t>
        <a:bodyPr/>
        <a:lstStyle/>
        <a:p>
          <a:endParaRPr lang="de-DE"/>
        </a:p>
      </dgm:t>
    </dgm:pt>
    <dgm:pt modelId="{C1B06DAD-23B6-4696-8334-3F9CF1FDB86D}">
      <dgm:prSet phldrT="[Text]"/>
      <dgm:spPr/>
      <dgm:t>
        <a:bodyPr/>
        <a:lstStyle/>
        <a:p>
          <a:r>
            <a:rPr lang="en-US" dirty="0" smtClean="0"/>
            <a:t>A complete </a:t>
          </a:r>
          <a:r>
            <a:rPr lang="en-US" b="1" dirty="0" smtClean="0"/>
            <a:t>record</a:t>
          </a:r>
          <a:r>
            <a:rPr lang="en-US" dirty="0" smtClean="0"/>
            <a:t> of all the data sources</a:t>
          </a:r>
          <a:endParaRPr lang="de-DE" dirty="0"/>
        </a:p>
      </dgm:t>
    </dgm:pt>
    <dgm:pt modelId="{9674D80A-346F-4156-ADBB-73452CB7D763}" type="sibTrans" cxnId="{CCBC04DA-2036-4B34-9574-B193013D4414}">
      <dgm:prSet/>
      <dgm:spPr/>
      <dgm:t>
        <a:bodyPr/>
        <a:lstStyle/>
        <a:p>
          <a:endParaRPr lang="de-DE"/>
        </a:p>
      </dgm:t>
    </dgm:pt>
    <dgm:pt modelId="{D931D35A-7BAC-4270-A801-C4B51E239D74}" type="parTrans" cxnId="{CCBC04DA-2036-4B34-9574-B193013D4414}">
      <dgm:prSet/>
      <dgm:spPr/>
      <dgm:t>
        <a:bodyPr/>
        <a:lstStyle/>
        <a:p>
          <a:endParaRPr lang="de-DE"/>
        </a:p>
      </dgm:t>
    </dgm:pt>
    <dgm:pt modelId="{4EE2835D-0BB3-4E41-8F85-E4750303B6E9}" type="pres">
      <dgm:prSet presAssocID="{76A6AD38-F503-4C7D-9E9E-3469E39D1D0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720CE0-BA39-4BB8-86F1-206512FA682B}" type="pres">
      <dgm:prSet presAssocID="{2C203776-EFBE-4018-A985-EDADC6813AAE}" presName="node" presStyleLbl="node1" presStyleIdx="0" presStyleCnt="3" custScaleX="110000" custScaleY="110000" custRadScaleRad="78814" custRadScaleInc="-196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1DDB5F4-DBB9-4CFB-A312-D87D12201553}" type="pres">
      <dgm:prSet presAssocID="{2C203776-EFBE-4018-A985-EDADC6813AAE}" presName="spNode" presStyleCnt="0"/>
      <dgm:spPr/>
    </dgm:pt>
    <dgm:pt modelId="{A20B79B8-0B6B-4744-8C7A-70CCEEB10791}" type="pres">
      <dgm:prSet presAssocID="{7DDFA66A-C9A5-42C0-B7AC-77765E32AFDC}" presName="sibTrans" presStyleLbl="sibTrans1D1" presStyleIdx="0" presStyleCnt="3"/>
      <dgm:spPr/>
      <dgm:t>
        <a:bodyPr/>
        <a:lstStyle/>
        <a:p>
          <a:endParaRPr lang="en-US"/>
        </a:p>
      </dgm:t>
    </dgm:pt>
    <dgm:pt modelId="{B4A6909A-708F-4CA8-B5B4-9A108FAA66EC}" type="pres">
      <dgm:prSet presAssocID="{C1B06DAD-23B6-4696-8334-3F9CF1FDB86D}" presName="node" presStyleLbl="node1" presStyleIdx="1" presStyleCnt="3" custScaleX="110000" custScaleY="110000" custRadScaleRad="97050" custRadScaleInc="-100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B488588-C97B-4C84-9C57-E4C106D50F0D}" type="pres">
      <dgm:prSet presAssocID="{C1B06DAD-23B6-4696-8334-3F9CF1FDB86D}" presName="spNode" presStyleCnt="0"/>
      <dgm:spPr/>
    </dgm:pt>
    <dgm:pt modelId="{BA39EE76-C3E3-4D4D-B98D-047CCF0903E0}" type="pres">
      <dgm:prSet presAssocID="{9674D80A-346F-4156-ADBB-73452CB7D763}" presName="sibTrans" presStyleLbl="sibTrans1D1" presStyleIdx="1" presStyleCnt="3"/>
      <dgm:spPr/>
      <dgm:t>
        <a:bodyPr/>
        <a:lstStyle/>
        <a:p>
          <a:endParaRPr lang="en-US"/>
        </a:p>
      </dgm:t>
    </dgm:pt>
    <dgm:pt modelId="{2440CFD3-3308-4747-B25B-B19B7EDCCE5B}" type="pres">
      <dgm:prSet presAssocID="{3004AB73-24F6-4531-8AFD-0A8C9151529A}" presName="node" presStyleLbl="node1" presStyleIdx="2" presStyleCnt="3" custScaleX="110000" custScaleY="11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DF53077-5181-409D-AE98-3CE8A705DCF9}" type="pres">
      <dgm:prSet presAssocID="{3004AB73-24F6-4531-8AFD-0A8C9151529A}" presName="spNode" presStyleCnt="0"/>
      <dgm:spPr/>
    </dgm:pt>
    <dgm:pt modelId="{AD0AC20C-B87B-4CE9-BCEF-A1637165A27F}" type="pres">
      <dgm:prSet presAssocID="{775580C7-5110-4005-A344-3DCFDEB1254B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B886CF94-BAAB-4894-AAF2-BCF17527F16B}" type="presOf" srcId="{76A6AD38-F503-4C7D-9E9E-3469E39D1D03}" destId="{4EE2835D-0BB3-4E41-8F85-E4750303B6E9}" srcOrd="0" destOrd="0" presId="urn:microsoft.com/office/officeart/2005/8/layout/cycle6"/>
    <dgm:cxn modelId="{4F296AA8-07FA-4C88-879E-9A8E70E7BE5B}" srcId="{76A6AD38-F503-4C7D-9E9E-3469E39D1D03}" destId="{2C203776-EFBE-4018-A985-EDADC6813AAE}" srcOrd="0" destOrd="0" parTransId="{BB3E7EE3-3347-4D12-BC39-92B0DF7F3DF4}" sibTransId="{7DDFA66A-C9A5-42C0-B7AC-77765E32AFDC}"/>
    <dgm:cxn modelId="{776C469E-C130-4C3E-82AD-382FBD3852FF}" type="presOf" srcId="{2C203776-EFBE-4018-A985-EDADC6813AAE}" destId="{70720CE0-BA39-4BB8-86F1-206512FA682B}" srcOrd="0" destOrd="0" presId="urn:microsoft.com/office/officeart/2005/8/layout/cycle6"/>
    <dgm:cxn modelId="{CCBC04DA-2036-4B34-9574-B193013D4414}" srcId="{76A6AD38-F503-4C7D-9E9E-3469E39D1D03}" destId="{C1B06DAD-23B6-4696-8334-3F9CF1FDB86D}" srcOrd="1" destOrd="0" parTransId="{D931D35A-7BAC-4270-A801-C4B51E239D74}" sibTransId="{9674D80A-346F-4156-ADBB-73452CB7D763}"/>
    <dgm:cxn modelId="{4F5BC958-C870-4943-960F-E37B99409A0F}" type="presOf" srcId="{7DDFA66A-C9A5-42C0-B7AC-77765E32AFDC}" destId="{A20B79B8-0B6B-4744-8C7A-70CCEEB10791}" srcOrd="0" destOrd="0" presId="urn:microsoft.com/office/officeart/2005/8/layout/cycle6"/>
    <dgm:cxn modelId="{37DE002D-94F2-4727-A2C1-85DF6DDBD26C}" type="presOf" srcId="{C1B06DAD-23B6-4696-8334-3F9CF1FDB86D}" destId="{B4A6909A-708F-4CA8-B5B4-9A108FAA66EC}" srcOrd="0" destOrd="0" presId="urn:microsoft.com/office/officeart/2005/8/layout/cycle6"/>
    <dgm:cxn modelId="{1050E06B-5CC6-426F-8EA0-57CFA7DAD777}" type="presOf" srcId="{3004AB73-24F6-4531-8AFD-0A8C9151529A}" destId="{2440CFD3-3308-4747-B25B-B19B7EDCCE5B}" srcOrd="0" destOrd="0" presId="urn:microsoft.com/office/officeart/2005/8/layout/cycle6"/>
    <dgm:cxn modelId="{FA9FDFC7-3230-4EDB-B134-9573078D96D2}" type="presOf" srcId="{9674D80A-346F-4156-ADBB-73452CB7D763}" destId="{BA39EE76-C3E3-4D4D-B98D-047CCF0903E0}" srcOrd="0" destOrd="0" presId="urn:microsoft.com/office/officeart/2005/8/layout/cycle6"/>
    <dgm:cxn modelId="{2732BE05-392E-42CC-88DD-A6018EEF036E}" srcId="{76A6AD38-F503-4C7D-9E9E-3469E39D1D03}" destId="{3004AB73-24F6-4531-8AFD-0A8C9151529A}" srcOrd="2" destOrd="0" parTransId="{0F788758-DFD9-4946-8674-8867F4F46682}" sibTransId="{775580C7-5110-4005-A344-3DCFDEB1254B}"/>
    <dgm:cxn modelId="{6F11251E-7193-4B6C-8308-E8E745C37236}" type="presOf" srcId="{775580C7-5110-4005-A344-3DCFDEB1254B}" destId="{AD0AC20C-B87B-4CE9-BCEF-A1637165A27F}" srcOrd="0" destOrd="0" presId="urn:microsoft.com/office/officeart/2005/8/layout/cycle6"/>
    <dgm:cxn modelId="{38524CC3-E2A1-45D2-A866-5A4FD5BBAD56}" type="presParOf" srcId="{4EE2835D-0BB3-4E41-8F85-E4750303B6E9}" destId="{70720CE0-BA39-4BB8-86F1-206512FA682B}" srcOrd="0" destOrd="0" presId="urn:microsoft.com/office/officeart/2005/8/layout/cycle6"/>
    <dgm:cxn modelId="{0A268032-4BCD-4211-9FA3-324CB2C2D04D}" type="presParOf" srcId="{4EE2835D-0BB3-4E41-8F85-E4750303B6E9}" destId="{71DDB5F4-DBB9-4CFB-A312-D87D12201553}" srcOrd="1" destOrd="0" presId="urn:microsoft.com/office/officeart/2005/8/layout/cycle6"/>
    <dgm:cxn modelId="{6C5F3071-9D44-4541-95AE-9A5D8C1EE123}" type="presParOf" srcId="{4EE2835D-0BB3-4E41-8F85-E4750303B6E9}" destId="{A20B79B8-0B6B-4744-8C7A-70CCEEB10791}" srcOrd="2" destOrd="0" presId="urn:microsoft.com/office/officeart/2005/8/layout/cycle6"/>
    <dgm:cxn modelId="{84EECBC5-E953-4C00-9A60-AB648AFFD0E5}" type="presParOf" srcId="{4EE2835D-0BB3-4E41-8F85-E4750303B6E9}" destId="{B4A6909A-708F-4CA8-B5B4-9A108FAA66EC}" srcOrd="3" destOrd="0" presId="urn:microsoft.com/office/officeart/2005/8/layout/cycle6"/>
    <dgm:cxn modelId="{5D84049C-79F4-4893-BF87-CCDE36A2C2F5}" type="presParOf" srcId="{4EE2835D-0BB3-4E41-8F85-E4750303B6E9}" destId="{BB488588-C97B-4C84-9C57-E4C106D50F0D}" srcOrd="4" destOrd="0" presId="urn:microsoft.com/office/officeart/2005/8/layout/cycle6"/>
    <dgm:cxn modelId="{12FA042A-CFF8-41E6-87AA-6B252D80502B}" type="presParOf" srcId="{4EE2835D-0BB3-4E41-8F85-E4750303B6E9}" destId="{BA39EE76-C3E3-4D4D-B98D-047CCF0903E0}" srcOrd="5" destOrd="0" presId="urn:microsoft.com/office/officeart/2005/8/layout/cycle6"/>
    <dgm:cxn modelId="{C073B680-F569-4430-831F-FB1345F0CD0F}" type="presParOf" srcId="{4EE2835D-0BB3-4E41-8F85-E4750303B6E9}" destId="{2440CFD3-3308-4747-B25B-B19B7EDCCE5B}" srcOrd="6" destOrd="0" presId="urn:microsoft.com/office/officeart/2005/8/layout/cycle6"/>
    <dgm:cxn modelId="{604BBD27-1DB6-4815-B0A7-2D992486AAF2}" type="presParOf" srcId="{4EE2835D-0BB3-4E41-8F85-E4750303B6E9}" destId="{3DF53077-5181-409D-AE98-3CE8A705DCF9}" srcOrd="7" destOrd="0" presId="urn:microsoft.com/office/officeart/2005/8/layout/cycle6"/>
    <dgm:cxn modelId="{6B6D4427-0F2E-4211-9099-5840A15763DD}" type="presParOf" srcId="{4EE2835D-0BB3-4E41-8F85-E4750303B6E9}" destId="{AD0AC20C-B87B-4CE9-BCEF-A1637165A27F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20CE0-BA39-4BB8-86F1-206512FA682B}">
      <dsp:nvSpPr>
        <dsp:cNvPr id="0" name=""/>
        <dsp:cNvSpPr/>
      </dsp:nvSpPr>
      <dsp:spPr>
        <a:xfrm>
          <a:off x="2612133" y="304815"/>
          <a:ext cx="1989074" cy="12928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</a:t>
          </a:r>
          <a:r>
            <a:rPr lang="en-US" sz="1600" b="1" kern="1200" dirty="0" smtClean="0"/>
            <a:t>graphic</a:t>
          </a:r>
          <a:r>
            <a:rPr lang="en-US" sz="1600" kern="1200" dirty="0" smtClean="0"/>
            <a:t> that shows the pathways from defecation to final fate</a:t>
          </a:r>
          <a:endParaRPr lang="de-DE" sz="1600" kern="1200" dirty="0"/>
        </a:p>
      </dsp:txBody>
      <dsp:txXfrm>
        <a:off x="2675247" y="367929"/>
        <a:ext cx="1862846" cy="1166670"/>
      </dsp:txXfrm>
    </dsp:sp>
    <dsp:sp modelId="{A20B79B8-0B6B-4744-8C7A-70CCEEB10791}">
      <dsp:nvSpPr>
        <dsp:cNvPr id="0" name=""/>
        <dsp:cNvSpPr/>
      </dsp:nvSpPr>
      <dsp:spPr>
        <a:xfrm>
          <a:off x="2048512" y="1082585"/>
          <a:ext cx="3133735" cy="3133735"/>
        </a:xfrm>
        <a:custGeom>
          <a:avLst/>
          <a:gdLst/>
          <a:ahLst/>
          <a:cxnLst/>
          <a:rect l="0" t="0" r="0" b="0"/>
          <a:pathLst>
            <a:path>
              <a:moveTo>
                <a:pt x="2560559" y="355401"/>
              </a:moveTo>
              <a:arcTo wR="1566867" hR="1566867" stAng="18561595" swAng="2221934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A6909A-708F-4CA8-B5B4-9A108FAA66EC}">
      <dsp:nvSpPr>
        <dsp:cNvPr id="0" name=""/>
        <dsp:cNvSpPr/>
      </dsp:nvSpPr>
      <dsp:spPr>
        <a:xfrm>
          <a:off x="3951258" y="2290675"/>
          <a:ext cx="1989074" cy="12928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complete </a:t>
          </a:r>
          <a:r>
            <a:rPr lang="en-US" sz="1600" b="1" kern="1200" dirty="0" smtClean="0"/>
            <a:t>record</a:t>
          </a:r>
          <a:r>
            <a:rPr lang="en-US" sz="1600" kern="1200" dirty="0" smtClean="0"/>
            <a:t> of all the data sources</a:t>
          </a:r>
          <a:endParaRPr lang="de-DE" sz="1600" kern="1200" dirty="0"/>
        </a:p>
      </dsp:txBody>
      <dsp:txXfrm>
        <a:off x="4014372" y="2353789"/>
        <a:ext cx="1862846" cy="1166670"/>
      </dsp:txXfrm>
    </dsp:sp>
    <dsp:sp modelId="{BA39EE76-C3E3-4D4D-B98D-047CCF0903E0}">
      <dsp:nvSpPr>
        <dsp:cNvPr id="0" name=""/>
        <dsp:cNvSpPr/>
      </dsp:nvSpPr>
      <dsp:spPr>
        <a:xfrm>
          <a:off x="1998525" y="594518"/>
          <a:ext cx="3133735" cy="3133735"/>
        </a:xfrm>
        <a:custGeom>
          <a:avLst/>
          <a:gdLst/>
          <a:ahLst/>
          <a:cxnLst/>
          <a:rect l="0" t="0" r="0" b="0"/>
          <a:pathLst>
            <a:path>
              <a:moveTo>
                <a:pt x="2213201" y="2994217"/>
              </a:moveTo>
              <a:arcTo wR="1566867" hR="1566867" stAng="3938279" swAng="2744021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40CFD3-3308-4747-B25B-B19B7EDCCE5B}">
      <dsp:nvSpPr>
        <dsp:cNvPr id="0" name=""/>
        <dsp:cNvSpPr/>
      </dsp:nvSpPr>
      <dsp:spPr>
        <a:xfrm>
          <a:off x="1272091" y="2323044"/>
          <a:ext cx="1989074" cy="12928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A </a:t>
          </a:r>
          <a:r>
            <a:rPr lang="de-DE" sz="1600" kern="1200" dirty="0" err="1" smtClean="0"/>
            <a:t>concise</a:t>
          </a:r>
          <a:r>
            <a:rPr lang="de-DE" sz="1600" kern="1200" dirty="0" smtClean="0"/>
            <a:t> </a:t>
          </a:r>
          <a:r>
            <a:rPr lang="de-DE" sz="1600" b="1" kern="1200" dirty="0" smtClean="0"/>
            <a:t>narrative </a:t>
          </a:r>
          <a:r>
            <a:rPr lang="de-DE" sz="1600" b="1" kern="1200" dirty="0" err="1" smtClean="0"/>
            <a:t>report</a:t>
          </a:r>
          <a:r>
            <a:rPr lang="de-DE" sz="1600" b="1" kern="1200" dirty="0" smtClean="0"/>
            <a:t> </a:t>
          </a:r>
          <a:r>
            <a:rPr lang="de-DE" sz="1600" b="0" kern="1200" dirty="0" smtClean="0"/>
            <a:t>on</a:t>
          </a:r>
          <a:r>
            <a:rPr lang="de-DE" sz="1600" b="1" kern="1200" dirty="0" smtClean="0"/>
            <a:t> </a:t>
          </a:r>
          <a:r>
            <a:rPr lang="en-US" sz="1600" kern="1200" dirty="0" smtClean="0"/>
            <a:t>the service delivery context</a:t>
          </a:r>
          <a:endParaRPr lang="de-DE" sz="1600" kern="1200" dirty="0"/>
        </a:p>
      </dsp:txBody>
      <dsp:txXfrm>
        <a:off x="1335205" y="2386158"/>
        <a:ext cx="1862846" cy="1166670"/>
      </dsp:txXfrm>
    </dsp:sp>
    <dsp:sp modelId="{AD0AC20C-B87B-4CE9-BCEF-A1637165A27F}">
      <dsp:nvSpPr>
        <dsp:cNvPr id="0" name=""/>
        <dsp:cNvSpPr/>
      </dsp:nvSpPr>
      <dsp:spPr>
        <a:xfrm>
          <a:off x="2014516" y="1141788"/>
          <a:ext cx="3133735" cy="3133735"/>
        </a:xfrm>
        <a:custGeom>
          <a:avLst/>
          <a:gdLst/>
          <a:ahLst/>
          <a:cxnLst/>
          <a:rect l="0" t="0" r="0" b="0"/>
          <a:pathLst>
            <a:path>
              <a:moveTo>
                <a:pt x="50704" y="1171490"/>
              </a:moveTo>
              <a:arcTo wR="1566867" hR="1566867" stAng="11676947" swAng="2208129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B716-D55C-4C1A-8ABB-84FA7DD271DA}" type="datetimeFigureOut">
              <a:rPr lang="en-GB" smtClean="0"/>
              <a:t>16/12/2019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7863" y="4711700"/>
            <a:ext cx="5426075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857A7-6DD6-46A8-8E3C-BD4094740B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00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76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15247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394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65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266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6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56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2152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196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747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99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5274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0987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83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48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30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438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22610"/>
            <a:ext cx="8295258" cy="850206"/>
          </a:xfrm>
        </p:spPr>
        <p:txBody>
          <a:bodyPr/>
          <a:lstStyle>
            <a:lvl1pPr>
              <a:defRPr b="1"/>
            </a:lvl1pPr>
          </a:lstStyle>
          <a:p>
            <a:r>
              <a:rPr lang="fr-CH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5"/>
            <a:ext cx="8284914" cy="4351759"/>
          </a:xfrm>
        </p:spPr>
        <p:txBody>
          <a:bodyPr/>
          <a:lstStyle>
            <a:lvl1pPr>
              <a:buFont typeface="Arial"/>
              <a:buChar char="•"/>
              <a:defRPr sz="2000"/>
            </a:lvl1pPr>
            <a:lvl2pPr>
              <a:buFont typeface="Arial"/>
              <a:buChar char="•"/>
              <a:defRPr sz="1800"/>
            </a:lvl2pPr>
            <a:lvl3pPr marL="1257300" indent="-342900">
              <a:buFont typeface="Arial"/>
              <a:buChar char="•"/>
              <a:defRPr/>
            </a:lvl3pPr>
          </a:lstStyle>
          <a:p>
            <a:pPr lvl="0"/>
            <a:r>
              <a:rPr lang="fr-CH" dirty="0" smtClean="0"/>
              <a:t>Click to edit Master text styles</a:t>
            </a:r>
          </a:p>
          <a:p>
            <a:pPr lvl="1"/>
            <a:r>
              <a:rPr lang="fr-CH" dirty="0" smtClean="0"/>
              <a:t>Second level</a:t>
            </a:r>
          </a:p>
          <a:p>
            <a:pPr lvl="2"/>
            <a:r>
              <a:rPr lang="fr-CH" dirty="0" smtClean="0"/>
              <a:t>Third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187450" y="116632"/>
            <a:ext cx="6624638" cy="575518"/>
          </a:xfrm>
        </p:spPr>
        <p:txBody>
          <a:bodyPr anchor="ctr"/>
          <a:lstStyle>
            <a:lvl1pPr algn="ctr">
              <a:spcAft>
                <a:spcPts val="0"/>
              </a:spcAft>
              <a:defRPr sz="2400" b="1"/>
            </a:lvl1pPr>
            <a:lvl2pPr algn="ctr">
              <a:defRPr sz="2400"/>
            </a:lvl2pPr>
            <a:lvl3pPr algn="ctr">
              <a:defRPr sz="2400"/>
            </a:lvl3pPr>
            <a:lvl4pPr algn="ctr">
              <a:defRPr sz="2400"/>
            </a:lvl4pPr>
            <a:lvl5pPr algn="ctr">
              <a:defRPr sz="2400"/>
            </a:lvl5pPr>
          </a:lstStyle>
          <a:p>
            <a:pPr lvl="0"/>
            <a:r>
              <a:rPr lang="fr-CH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7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51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39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57" r:id="rId7"/>
    <p:sldLayoutId id="2147483661" r:id="rId8"/>
    <p:sldLayoutId id="2147483674" r:id="rId9"/>
    <p:sldLayoutId id="2147483675" r:id="rId10"/>
    <p:sldLayoutId id="2147483676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20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7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sfd.susana.org/data-to-graphic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sfd.susana.org/about/sfd-data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63104" y="1573089"/>
            <a:ext cx="7632700" cy="576262"/>
          </a:xfrm>
        </p:spPr>
        <p:txBody>
          <a:bodyPr/>
          <a:lstStyle/>
          <a:p>
            <a:pPr algn="ctr">
              <a:buFont typeface="Times" charset="0"/>
              <a:buNone/>
            </a:pPr>
            <a:r>
              <a:rPr lang="de-DE" altLang="en-US" dirty="0"/>
              <a:t>9</a:t>
            </a:r>
            <a:r>
              <a:rPr lang="de-DE" altLang="en-US" dirty="0" smtClean="0"/>
              <a:t>. Shit Flow </a:t>
            </a:r>
            <a:r>
              <a:rPr lang="de-DE" altLang="en-US" dirty="0" err="1" smtClean="0"/>
              <a:t>Diagrams</a:t>
            </a:r>
            <a:r>
              <a:rPr lang="de-DE" altLang="en-US" dirty="0" smtClean="0"/>
              <a:t> (SFDs)</a:t>
            </a: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507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Shit Flow </a:t>
            </a:r>
            <a:r>
              <a:rPr lang="de-DE" dirty="0" err="1" smtClean="0"/>
              <a:t>Diagram</a:t>
            </a:r>
            <a:r>
              <a:rPr lang="de-DE" dirty="0" smtClean="0"/>
              <a:t> (SFD) –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?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761" y="1634222"/>
            <a:ext cx="3133711" cy="2216810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010289" y="1814993"/>
            <a:ext cx="4420886" cy="487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An effective communications and advocacy tool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A tool for engineers, planners and decision-makers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Based on contributing populations and an indication of where their excreta goes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A representation of public health </a:t>
            </a:r>
            <a:r>
              <a:rPr lang="en-US" sz="2000" b="1" i="1" dirty="0" smtClean="0"/>
              <a:t>hazard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An overview from which to develop sanitation priorities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0791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614" y="1626059"/>
            <a:ext cx="3712634" cy="2626345"/>
          </a:xfrm>
          <a:prstGeom prst="rect">
            <a:avLst/>
          </a:prstGeom>
          <a:blipFill dpi="0" rotWithShape="1">
            <a:blip r:embed="rId3">
              <a:alphaModFix amt="59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xtLst/>
        </p:spPr>
      </p:pic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Shit Flow </a:t>
            </a:r>
            <a:r>
              <a:rPr lang="de-DE" dirty="0" err="1" smtClean="0"/>
              <a:t>Diagrams</a:t>
            </a:r>
            <a:r>
              <a:rPr lang="de-DE" dirty="0" smtClean="0"/>
              <a:t> (SFDs) –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?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540" y="4393679"/>
            <a:ext cx="1398533" cy="1978928"/>
          </a:xfrm>
          <a:prstGeom prst="rect">
            <a:avLst/>
          </a:prstGeom>
        </p:spPr>
      </p:pic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633950253"/>
              </p:ext>
            </p:extLst>
          </p:nvPr>
        </p:nvGraphicFramePr>
        <p:xfrm>
          <a:off x="2802371" y="2201662"/>
          <a:ext cx="7247152" cy="3942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589994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/>
              <a:t>Shit Flow </a:t>
            </a:r>
            <a:r>
              <a:rPr lang="de-DE" dirty="0" err="1" smtClean="0"/>
              <a:t>Diagrams</a:t>
            </a:r>
            <a:r>
              <a:rPr lang="de-DE" dirty="0" smtClean="0"/>
              <a:t> (SFDs) – The </a:t>
            </a:r>
            <a:r>
              <a:rPr lang="de-DE" dirty="0" err="1" smtClean="0"/>
              <a:t>Graphic</a:t>
            </a:r>
            <a:r>
              <a:rPr lang="de-DE" dirty="0" smtClean="0"/>
              <a:t> Generator 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33046" y="1700753"/>
            <a:ext cx="78691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tool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produce</a:t>
            </a:r>
            <a:r>
              <a:rPr lang="de-DE" dirty="0" smtClean="0"/>
              <a:t> an SFD </a:t>
            </a:r>
            <a:r>
              <a:rPr lang="de-DE" dirty="0" err="1" smtClean="0"/>
              <a:t>Graphic</a:t>
            </a:r>
            <a:r>
              <a:rPr lang="de-DE" dirty="0" smtClean="0"/>
              <a:t> in just </a:t>
            </a:r>
            <a:r>
              <a:rPr lang="de-DE" dirty="0" err="1" smtClean="0"/>
              <a:t>three</a:t>
            </a:r>
            <a:r>
              <a:rPr lang="de-DE" dirty="0" smtClean="0"/>
              <a:t> </a:t>
            </a:r>
            <a:r>
              <a:rPr lang="de-DE" dirty="0" err="1" smtClean="0"/>
              <a:t>steps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Input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relevant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city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create</a:t>
            </a:r>
            <a:r>
              <a:rPr lang="de-DE" dirty="0" smtClean="0"/>
              <a:t> an SFD </a:t>
            </a:r>
            <a:r>
              <a:rPr lang="de-DE" dirty="0" err="1" smtClean="0"/>
              <a:t>Graphic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in </a:t>
            </a:r>
            <a:r>
              <a:rPr lang="de-DE" dirty="0" err="1" smtClean="0"/>
              <a:t>reports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publications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Can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online </a:t>
            </a:r>
            <a:r>
              <a:rPr lang="de-DE" dirty="0" err="1" smtClean="0"/>
              <a:t>and</a:t>
            </a:r>
            <a:r>
              <a:rPr lang="de-DE" dirty="0" smtClean="0"/>
              <a:t> offline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sfd.susana.org/data-to-graphic</a:t>
            </a:r>
            <a:r>
              <a:rPr lang="de-DE" dirty="0" smtClean="0"/>
              <a:t> </a:t>
            </a:r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1974" y="3394050"/>
            <a:ext cx="4971259" cy="3011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411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Shit Flow </a:t>
            </a:r>
            <a:r>
              <a:rPr lang="de-DE" dirty="0" err="1" smtClean="0"/>
              <a:t>Diagrams</a:t>
            </a:r>
            <a:r>
              <a:rPr lang="de-DE" dirty="0" smtClean="0"/>
              <a:t> (SFDs) – SFD Data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585582" y="1488622"/>
            <a:ext cx="78691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View </a:t>
            </a:r>
            <a:r>
              <a:rPr lang="de-DE" dirty="0" err="1" smtClean="0"/>
              <a:t>graphs</a:t>
            </a:r>
            <a:r>
              <a:rPr lang="de-DE" dirty="0" smtClean="0"/>
              <a:t> </a:t>
            </a:r>
            <a:r>
              <a:rPr lang="de-DE" dirty="0" err="1" smtClean="0"/>
              <a:t>showing</a:t>
            </a:r>
            <a:r>
              <a:rPr lang="de-DE" dirty="0" smtClean="0"/>
              <a:t> </a:t>
            </a:r>
            <a:r>
              <a:rPr lang="de-DE" dirty="0" err="1" smtClean="0"/>
              <a:t>compiled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all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cities</a:t>
            </a:r>
            <a:r>
              <a:rPr lang="de-DE" dirty="0" smtClean="0"/>
              <a:t> </a:t>
            </a:r>
            <a:r>
              <a:rPr lang="de-DE" dirty="0" err="1" smtClean="0"/>
              <a:t>where</a:t>
            </a:r>
            <a:r>
              <a:rPr lang="de-DE" dirty="0" smtClean="0"/>
              <a:t> an SFD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produced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reviewed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See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status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SFD </a:t>
            </a:r>
            <a:r>
              <a:rPr lang="de-DE" dirty="0" err="1" smtClean="0"/>
              <a:t>production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region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Find SFD Reports </a:t>
            </a:r>
            <a:r>
              <a:rPr lang="de-DE" dirty="0" err="1" smtClean="0"/>
              <a:t>and</a:t>
            </a:r>
            <a:r>
              <a:rPr lang="de-DE" dirty="0" smtClean="0"/>
              <a:t> SFD Graphics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</a:t>
            </a:r>
            <a:r>
              <a:rPr lang="de-DE" dirty="0" err="1" smtClean="0"/>
              <a:t>city</a:t>
            </a:r>
            <a:r>
              <a:rPr lang="de-DE" dirty="0" smtClean="0"/>
              <a:t> </a:t>
            </a:r>
            <a:r>
              <a:rPr lang="de-DE" dirty="0" err="1" smtClean="0"/>
              <a:t>where</a:t>
            </a:r>
            <a:r>
              <a:rPr lang="de-DE" dirty="0" smtClean="0"/>
              <a:t> an SFD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produced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reviewed</a:t>
            </a:r>
            <a:r>
              <a:rPr lang="de-DE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sfd.susana.org/about/sfd-data</a:t>
            </a:r>
            <a:r>
              <a:rPr lang="de-DE" dirty="0" smtClean="0"/>
              <a:t> 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0923" y="3327868"/>
            <a:ext cx="6578434" cy="315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662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Bildschirmpräsentation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</vt:lpstr>
      <vt:lpstr>Wingdings</vt:lpstr>
      <vt:lpstr>Office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Huber, Magdalena GIZ</dc:creator>
  <cp:lastModifiedBy>Dworak, Hans Christian GIZ</cp:lastModifiedBy>
  <cp:revision>128</cp:revision>
  <dcterms:modified xsi:type="dcterms:W3CDTF">2019-12-16T09:27:05Z</dcterms:modified>
</cp:coreProperties>
</file>