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87" r:id="rId2"/>
  </p:sldMasterIdLst>
  <p:notesMasterIdLst>
    <p:notesMasterId r:id="rId110"/>
  </p:notesMasterIdLst>
  <p:sldIdLst>
    <p:sldId id="391" r:id="rId3"/>
    <p:sldId id="392" r:id="rId4"/>
    <p:sldId id="393" r:id="rId5"/>
    <p:sldId id="394" r:id="rId6"/>
    <p:sldId id="395" r:id="rId7"/>
    <p:sldId id="397" r:id="rId8"/>
    <p:sldId id="398" r:id="rId9"/>
    <p:sldId id="399" r:id="rId10"/>
    <p:sldId id="400" r:id="rId11"/>
    <p:sldId id="401" r:id="rId12"/>
    <p:sldId id="403" r:id="rId13"/>
    <p:sldId id="404" r:id="rId14"/>
    <p:sldId id="405" r:id="rId15"/>
    <p:sldId id="410" r:id="rId16"/>
    <p:sldId id="411" r:id="rId17"/>
    <p:sldId id="412" r:id="rId18"/>
    <p:sldId id="413" r:id="rId19"/>
    <p:sldId id="414" r:id="rId20"/>
    <p:sldId id="415" r:id="rId21"/>
    <p:sldId id="416" r:id="rId22"/>
    <p:sldId id="417" r:id="rId23"/>
    <p:sldId id="418" r:id="rId24"/>
    <p:sldId id="594" r:id="rId25"/>
    <p:sldId id="420" r:id="rId26"/>
    <p:sldId id="406" r:id="rId27"/>
    <p:sldId id="409" r:id="rId28"/>
    <p:sldId id="421" r:id="rId29"/>
    <p:sldId id="422" r:id="rId30"/>
    <p:sldId id="567" r:id="rId31"/>
    <p:sldId id="423" r:id="rId32"/>
    <p:sldId id="569" r:id="rId33"/>
    <p:sldId id="424" r:id="rId34"/>
    <p:sldId id="425" r:id="rId35"/>
    <p:sldId id="427" r:id="rId36"/>
    <p:sldId id="533" r:id="rId37"/>
    <p:sldId id="428" r:id="rId38"/>
    <p:sldId id="582" r:id="rId39"/>
    <p:sldId id="583" r:id="rId40"/>
    <p:sldId id="429" r:id="rId41"/>
    <p:sldId id="591" r:id="rId42"/>
    <p:sldId id="430" r:id="rId43"/>
    <p:sldId id="431" r:id="rId44"/>
    <p:sldId id="432" r:id="rId45"/>
    <p:sldId id="433" r:id="rId46"/>
    <p:sldId id="572" r:id="rId47"/>
    <p:sldId id="571" r:id="rId48"/>
    <p:sldId id="573" r:id="rId49"/>
    <p:sldId id="576" r:id="rId50"/>
    <p:sldId id="434" r:id="rId51"/>
    <p:sldId id="435" r:id="rId52"/>
    <p:sldId id="585" r:id="rId53"/>
    <p:sldId id="584" r:id="rId54"/>
    <p:sldId id="444" r:id="rId55"/>
    <p:sldId id="445" r:id="rId56"/>
    <p:sldId id="446" r:id="rId57"/>
    <p:sldId id="449" r:id="rId58"/>
    <p:sldId id="450" r:id="rId59"/>
    <p:sldId id="451" r:id="rId60"/>
    <p:sldId id="452" r:id="rId61"/>
    <p:sldId id="453" r:id="rId62"/>
    <p:sldId id="454" r:id="rId63"/>
    <p:sldId id="455" r:id="rId64"/>
    <p:sldId id="456" r:id="rId65"/>
    <p:sldId id="457" r:id="rId66"/>
    <p:sldId id="586" r:id="rId67"/>
    <p:sldId id="461" r:id="rId68"/>
    <p:sldId id="462" r:id="rId69"/>
    <p:sldId id="472" r:id="rId70"/>
    <p:sldId id="463" r:id="rId71"/>
    <p:sldId id="464" r:id="rId72"/>
    <p:sldId id="528" r:id="rId73"/>
    <p:sldId id="465" r:id="rId74"/>
    <p:sldId id="466" r:id="rId75"/>
    <p:sldId id="467" r:id="rId76"/>
    <p:sldId id="590" r:id="rId77"/>
    <p:sldId id="589" r:id="rId78"/>
    <p:sldId id="588" r:id="rId79"/>
    <p:sldId id="592" r:id="rId80"/>
    <p:sldId id="593" r:id="rId81"/>
    <p:sldId id="492" r:id="rId82"/>
    <p:sldId id="493" r:id="rId83"/>
    <p:sldId id="570" r:id="rId84"/>
    <p:sldId id="497" r:id="rId85"/>
    <p:sldId id="498" r:id="rId86"/>
    <p:sldId id="504" r:id="rId87"/>
    <p:sldId id="505" r:id="rId88"/>
    <p:sldId id="506" r:id="rId89"/>
    <p:sldId id="516" r:id="rId90"/>
    <p:sldId id="507" r:id="rId91"/>
    <p:sldId id="564" r:id="rId92"/>
    <p:sldId id="515" r:id="rId93"/>
    <p:sldId id="508" r:id="rId94"/>
    <p:sldId id="509" r:id="rId95"/>
    <p:sldId id="510" r:id="rId96"/>
    <p:sldId id="512" r:id="rId97"/>
    <p:sldId id="513" r:id="rId98"/>
    <p:sldId id="514" r:id="rId99"/>
    <p:sldId id="563" r:id="rId100"/>
    <p:sldId id="565" r:id="rId101"/>
    <p:sldId id="566" r:id="rId102"/>
    <p:sldId id="574" r:id="rId103"/>
    <p:sldId id="575" r:id="rId104"/>
    <p:sldId id="577" r:id="rId105"/>
    <p:sldId id="578" r:id="rId106"/>
    <p:sldId id="579" r:id="rId107"/>
    <p:sldId id="580" r:id="rId108"/>
    <p:sldId id="587" r:id="rId109"/>
  </p:sldIdLst>
  <p:sldSz cx="9144000" cy="6858000" type="screen4x3"/>
  <p:notesSz cx="6781800" cy="9918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uettner, Friederike GIZ" initials="GFG" lastIdx="7" clrIdx="0"/>
  <p:cmAuthor id="1" name="Huber, Magdalena GIZ" initials="HMG" lastIdx="4" clrIdx="1">
    <p:extLst>
      <p:ext uri="{19B8F6BF-5375-455C-9EA6-DF929625EA0E}">
        <p15:presenceInfo xmlns:p15="http://schemas.microsoft.com/office/powerpoint/2012/main" userId="S-1-5-21-3211005450-2565063988-1429816208-1608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25" autoAdjust="0"/>
    <p:restoredTop sz="94660"/>
  </p:normalViewPr>
  <p:slideViewPr>
    <p:cSldViewPr snapToGrid="0">
      <p:cViewPr varScale="1">
        <p:scale>
          <a:sx n="73" d="100"/>
          <a:sy n="73" d="100"/>
        </p:scale>
        <p:origin x="1650"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Elli\Documents\2%20-%20Work%20in%202019\GIZ%20consultancy\Outputs\Member%20chart.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schnei_max2\Desktop\Daten%20Member-Partner%20Overall%20Pr&#228;sentation.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1" Type="http://schemas.openxmlformats.org/officeDocument/2006/relationships/oleObject" Target="Mappe1"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C:\Users\huber_mag\Desktop\SuSanA_presentation\General-presentation\Charts_Presentation.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a:t>SuSanA case studies by region</a:t>
            </a:r>
          </a:p>
        </c:rich>
      </c:tx>
      <c:layout>
        <c:manualLayout>
          <c:xMode val="edge"/>
          <c:yMode val="edge"/>
          <c:x val="0.1468265428895468"/>
          <c:y val="5.0630181523141957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de-DE"/>
        </a:p>
      </c:txPr>
    </c:title>
    <c:autoTitleDeleted val="0"/>
    <c:plotArea>
      <c:layout/>
      <c:pieChart>
        <c:varyColors val="1"/>
        <c:ser>
          <c:idx val="0"/>
          <c:order val="0"/>
          <c:tx>
            <c:strRef>
              <c:f>Tabelle1!$B$1</c:f>
              <c:strCache>
                <c:ptCount val="1"/>
                <c:pt idx="0">
                  <c:v>Verkauf</c:v>
                </c:pt>
              </c:strCache>
            </c:strRef>
          </c:tx>
          <c:dPt>
            <c:idx val="0"/>
            <c:bubble3D val="0"/>
            <c:spPr>
              <a:solidFill>
                <a:schemeClr val="accent6"/>
              </a:solidFill>
              <a:ln w="6350" cap="flat" cmpd="sng" algn="ctr">
                <a:solidFill>
                  <a:schemeClr val="lt1"/>
                </a:solidFill>
                <a:prstDash val="solid"/>
                <a:round/>
              </a:ln>
              <a:effectLst/>
            </c:spPr>
            <c:extLst>
              <c:ext xmlns:c16="http://schemas.microsoft.com/office/drawing/2014/chart" uri="{C3380CC4-5D6E-409C-BE32-E72D297353CC}">
                <c16:uniqueId val="{00000000-7332-4378-84A2-E280F36551E2}"/>
              </c:ext>
            </c:extLst>
          </c:dPt>
          <c:dPt>
            <c:idx val="1"/>
            <c:bubble3D val="0"/>
            <c:spPr>
              <a:solidFill>
                <a:schemeClr val="accent5"/>
              </a:solidFill>
              <a:ln w="6350" cap="flat" cmpd="sng" algn="ctr">
                <a:solidFill>
                  <a:schemeClr val="lt1"/>
                </a:solidFill>
                <a:prstDash val="solid"/>
                <a:round/>
              </a:ln>
              <a:effectLst/>
            </c:spPr>
            <c:extLst>
              <c:ext xmlns:c16="http://schemas.microsoft.com/office/drawing/2014/chart" uri="{C3380CC4-5D6E-409C-BE32-E72D297353CC}">
                <c16:uniqueId val="{00000001-7332-4378-84A2-E280F36551E2}"/>
              </c:ext>
            </c:extLst>
          </c:dPt>
          <c:dPt>
            <c:idx val="2"/>
            <c:bubble3D val="0"/>
            <c:spPr>
              <a:solidFill>
                <a:schemeClr val="accent4"/>
              </a:solidFill>
              <a:ln w="6350" cap="flat" cmpd="sng" algn="ctr">
                <a:solidFill>
                  <a:schemeClr val="lt1"/>
                </a:solidFill>
                <a:prstDash val="solid"/>
                <a:round/>
              </a:ln>
              <a:effectLst/>
            </c:spPr>
            <c:extLst>
              <c:ext xmlns:c16="http://schemas.microsoft.com/office/drawing/2014/chart" uri="{C3380CC4-5D6E-409C-BE32-E72D297353CC}">
                <c16:uniqueId val="{00000002-7332-4378-84A2-E280F36551E2}"/>
              </c:ext>
            </c:extLst>
          </c:dPt>
          <c:dPt>
            <c:idx val="3"/>
            <c:bubble3D val="0"/>
            <c:spPr>
              <a:solidFill>
                <a:schemeClr val="accent6">
                  <a:lumMod val="60000"/>
                </a:schemeClr>
              </a:solidFill>
              <a:ln w="6350" cap="flat" cmpd="sng" algn="ctr">
                <a:solidFill>
                  <a:schemeClr val="lt1"/>
                </a:solidFill>
                <a:prstDash val="solid"/>
                <a:round/>
              </a:ln>
              <a:effectLst/>
            </c:spPr>
            <c:extLst>
              <c:ext xmlns:c16="http://schemas.microsoft.com/office/drawing/2014/chart" uri="{C3380CC4-5D6E-409C-BE32-E72D297353CC}">
                <c16:uniqueId val="{00000003-7332-4378-84A2-E280F36551E2}"/>
              </c:ext>
            </c:extLst>
          </c:dPt>
          <c:dPt>
            <c:idx val="4"/>
            <c:bubble3D val="0"/>
            <c:spPr>
              <a:solidFill>
                <a:schemeClr val="accent5">
                  <a:lumMod val="60000"/>
                </a:schemeClr>
              </a:solidFill>
              <a:ln w="6350" cap="flat" cmpd="sng" algn="ctr">
                <a:solidFill>
                  <a:schemeClr val="lt1"/>
                </a:solidFill>
                <a:prstDash val="solid"/>
                <a:round/>
              </a:ln>
              <a:effectLst/>
            </c:spPr>
            <c:extLst>
              <c:ext xmlns:c16="http://schemas.microsoft.com/office/drawing/2014/chart" uri="{C3380CC4-5D6E-409C-BE32-E72D297353CC}">
                <c16:uniqueId val="{00000004-7332-4378-84A2-E280F36551E2}"/>
              </c:ext>
            </c:extLst>
          </c:dPt>
          <c:cat>
            <c:strRef>
              <c:f>Tabelle1!$A$2:$A$6</c:f>
              <c:strCache>
                <c:ptCount val="5"/>
                <c:pt idx="0">
                  <c:v>Sub-Saharan Africa</c:v>
                </c:pt>
                <c:pt idx="1">
                  <c:v>Asia and Pacific</c:v>
                </c:pt>
                <c:pt idx="2">
                  <c:v>Europe, Caucasus and Central Asia</c:v>
                </c:pt>
                <c:pt idx="3">
                  <c:v>Latin America and Carribean</c:v>
                </c:pt>
                <c:pt idx="4">
                  <c:v>Middle East and North Africa</c:v>
                </c:pt>
              </c:strCache>
            </c:strRef>
          </c:cat>
          <c:val>
            <c:numRef>
              <c:f>Tabelle1!$B$2:$B$6</c:f>
              <c:numCache>
                <c:formatCode>General</c:formatCode>
                <c:ptCount val="5"/>
                <c:pt idx="0">
                  <c:v>39</c:v>
                </c:pt>
                <c:pt idx="1">
                  <c:v>26</c:v>
                </c:pt>
                <c:pt idx="2">
                  <c:v>9</c:v>
                </c:pt>
                <c:pt idx="3">
                  <c:v>12</c:v>
                </c:pt>
                <c:pt idx="4">
                  <c:v>7</c:v>
                </c:pt>
              </c:numCache>
            </c:numRef>
          </c:val>
          <c:extLst>
            <c:ext xmlns:c16="http://schemas.microsoft.com/office/drawing/2014/chart" uri="{C3380CC4-5D6E-409C-BE32-E72D297353CC}">
              <c16:uniqueId val="{00000005-7332-4378-84A2-E280F36551E2}"/>
            </c:ext>
          </c:extLst>
        </c:ser>
        <c:dLbls>
          <c:showLegendKey val="0"/>
          <c:showVal val="0"/>
          <c:showCatName val="0"/>
          <c:showSerName val="0"/>
          <c:showPercent val="0"/>
          <c:showBubbleSize val="0"/>
          <c:showLeaderLines val="1"/>
        </c:dLbls>
        <c:firstSliceAng val="0"/>
      </c:pieChart>
      <c:spPr>
        <a:noFill/>
        <a:ln w="25483">
          <a:noFill/>
        </a:ln>
        <a:effectLst/>
      </c:spPr>
    </c:plotArea>
    <c:legend>
      <c:legendPos val="r"/>
      <c:layout>
        <c:manualLayout>
          <c:xMode val="edge"/>
          <c:yMode val="edge"/>
          <c:x val="0.66480091989044476"/>
          <c:y val="0.1887707446632618"/>
          <c:w val="0.32163238364156799"/>
          <c:h val="0.63685786733671335"/>
        </c:manualLayout>
      </c:layout>
      <c:overlay val="0"/>
      <c:spPr>
        <a:noFill/>
        <a:ln>
          <a:noFill/>
        </a:ln>
        <a:effectLst/>
      </c:spPr>
      <c:txPr>
        <a:bodyPr rot="0" spcFirstLastPara="1" vertOverflow="ellipsis" vert="horz" wrap="square" anchor="ctr" anchorCtr="1"/>
        <a:lstStyle/>
        <a:p>
          <a:pPr>
            <a:defRPr sz="1605" b="0" i="0" u="none" strike="noStrike" kern="1200" baseline="0">
              <a:solidFill>
                <a:schemeClr val="tx1"/>
              </a:solidFill>
              <a:latin typeface="+mn-lt"/>
              <a:ea typeface="+mn-ea"/>
              <a:cs typeface="+mn-cs"/>
            </a:defRPr>
          </a:pPr>
          <a:endParaRPr lang="de-DE"/>
        </a:p>
      </c:txPr>
    </c:legend>
    <c:plotVisOnly val="1"/>
    <c:dispBlanksAs val="gap"/>
    <c:showDLblsOverMax val="0"/>
  </c:chart>
  <c:spPr>
    <a:noFill/>
    <a:ln w="6350" cap="flat" cmpd="sng" algn="ctr">
      <a:noFill/>
      <a:prstDash val="solid"/>
      <a:miter lim="800000"/>
    </a:ln>
    <a:effectLst/>
  </c:spPr>
  <c:txPr>
    <a:bodyPr/>
    <a:lstStyle/>
    <a:p>
      <a:pPr>
        <a:defRPr/>
      </a:pPr>
      <a:endParaRPr lang="de-DE"/>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Tabelle1!$B$2</c:f>
              <c:strCache>
                <c:ptCount val="1"/>
                <c:pt idx="0">
                  <c:v>Sep 12</c:v>
                </c:pt>
              </c:strCache>
            </c:strRef>
          </c:tx>
          <c:spPr>
            <a:solidFill>
              <a:schemeClr val="accent1"/>
            </a:solidFill>
            <a:ln>
              <a:noFill/>
            </a:ln>
            <a:effectLst/>
          </c:spPr>
          <c:invertIfNegative val="0"/>
          <c:cat>
            <c:strRef>
              <c:f>Tabelle1!$A$3:$A$18</c:f>
              <c:strCache>
                <c:ptCount val="16"/>
                <c:pt idx="0">
                  <c:v>WG1</c:v>
                </c:pt>
                <c:pt idx="1">
                  <c:v>WG2</c:v>
                </c:pt>
                <c:pt idx="2">
                  <c:v>WG3</c:v>
                </c:pt>
                <c:pt idx="3">
                  <c:v>WG4</c:v>
                </c:pt>
                <c:pt idx="4">
                  <c:v>WG5</c:v>
                </c:pt>
                <c:pt idx="5">
                  <c:v>WG6</c:v>
                </c:pt>
                <c:pt idx="6">
                  <c:v>WG7</c:v>
                </c:pt>
                <c:pt idx="7">
                  <c:v>WG8</c:v>
                </c:pt>
                <c:pt idx="8">
                  <c:v>WG9</c:v>
                </c:pt>
                <c:pt idx="9">
                  <c:v>WG10</c:v>
                </c:pt>
                <c:pt idx="10">
                  <c:v>WG11</c:v>
                </c:pt>
                <c:pt idx="11">
                  <c:v>WG12</c:v>
                </c:pt>
                <c:pt idx="12">
                  <c:v>WG13</c:v>
                </c:pt>
                <c:pt idx="13">
                  <c:v>India</c:v>
                </c:pt>
                <c:pt idx="14">
                  <c:v>WANA region</c:v>
                </c:pt>
                <c:pt idx="15">
                  <c:v>Latin America</c:v>
                </c:pt>
              </c:strCache>
            </c:strRef>
          </c:cat>
          <c:val>
            <c:numRef>
              <c:f>Tabelle1!$B$3:$B$18</c:f>
              <c:numCache>
                <c:formatCode>General</c:formatCode>
                <c:ptCount val="16"/>
                <c:pt idx="0">
                  <c:v>674</c:v>
                </c:pt>
                <c:pt idx="1">
                  <c:v>348</c:v>
                </c:pt>
                <c:pt idx="2">
                  <c:v>538</c:v>
                </c:pt>
                <c:pt idx="3">
                  <c:v>801</c:v>
                </c:pt>
                <c:pt idx="4">
                  <c:v>432</c:v>
                </c:pt>
                <c:pt idx="5">
                  <c:v>439</c:v>
                </c:pt>
                <c:pt idx="6">
                  <c:v>737</c:v>
                </c:pt>
                <c:pt idx="7">
                  <c:v>430</c:v>
                </c:pt>
                <c:pt idx="8">
                  <c:v>793</c:v>
                </c:pt>
                <c:pt idx="9">
                  <c:v>455</c:v>
                </c:pt>
                <c:pt idx="10">
                  <c:v>318</c:v>
                </c:pt>
                <c:pt idx="11">
                  <c:v>0</c:v>
                </c:pt>
                <c:pt idx="12">
                  <c:v>0</c:v>
                </c:pt>
                <c:pt idx="13">
                  <c:v>0</c:v>
                </c:pt>
                <c:pt idx="14">
                  <c:v>0</c:v>
                </c:pt>
                <c:pt idx="15">
                  <c:v>0</c:v>
                </c:pt>
              </c:numCache>
            </c:numRef>
          </c:val>
          <c:extLst>
            <c:ext xmlns:c16="http://schemas.microsoft.com/office/drawing/2014/chart" uri="{C3380CC4-5D6E-409C-BE32-E72D297353CC}">
              <c16:uniqueId val="{00000000-9003-4A0E-A06B-2237C70A13F9}"/>
            </c:ext>
          </c:extLst>
        </c:ser>
        <c:ser>
          <c:idx val="1"/>
          <c:order val="1"/>
          <c:tx>
            <c:strRef>
              <c:f>Tabelle1!$C$2</c:f>
              <c:strCache>
                <c:ptCount val="1"/>
                <c:pt idx="0">
                  <c:v>Jul 14</c:v>
                </c:pt>
              </c:strCache>
            </c:strRef>
          </c:tx>
          <c:spPr>
            <a:solidFill>
              <a:schemeClr val="accent2"/>
            </a:solidFill>
            <a:ln>
              <a:noFill/>
            </a:ln>
            <a:effectLst/>
          </c:spPr>
          <c:invertIfNegative val="0"/>
          <c:cat>
            <c:strRef>
              <c:f>Tabelle1!$A$3:$A$18</c:f>
              <c:strCache>
                <c:ptCount val="16"/>
                <c:pt idx="0">
                  <c:v>WG1</c:v>
                </c:pt>
                <c:pt idx="1">
                  <c:v>WG2</c:v>
                </c:pt>
                <c:pt idx="2">
                  <c:v>WG3</c:v>
                </c:pt>
                <c:pt idx="3">
                  <c:v>WG4</c:v>
                </c:pt>
                <c:pt idx="4">
                  <c:v>WG5</c:v>
                </c:pt>
                <c:pt idx="5">
                  <c:v>WG6</c:v>
                </c:pt>
                <c:pt idx="6">
                  <c:v>WG7</c:v>
                </c:pt>
                <c:pt idx="7">
                  <c:v>WG8</c:v>
                </c:pt>
                <c:pt idx="8">
                  <c:v>WG9</c:v>
                </c:pt>
                <c:pt idx="9">
                  <c:v>WG10</c:v>
                </c:pt>
                <c:pt idx="10">
                  <c:v>WG11</c:v>
                </c:pt>
                <c:pt idx="11">
                  <c:v>WG12</c:v>
                </c:pt>
                <c:pt idx="12">
                  <c:v>WG13</c:v>
                </c:pt>
                <c:pt idx="13">
                  <c:v>India</c:v>
                </c:pt>
                <c:pt idx="14">
                  <c:v>WANA region</c:v>
                </c:pt>
                <c:pt idx="15">
                  <c:v>Latin America</c:v>
                </c:pt>
              </c:strCache>
            </c:strRef>
          </c:cat>
          <c:val>
            <c:numRef>
              <c:f>Tabelle1!$C$3:$C$18</c:f>
              <c:numCache>
                <c:formatCode>General</c:formatCode>
                <c:ptCount val="16"/>
                <c:pt idx="0">
                  <c:v>1389</c:v>
                </c:pt>
                <c:pt idx="1">
                  <c:v>735</c:v>
                </c:pt>
                <c:pt idx="2">
                  <c:v>1210</c:v>
                </c:pt>
                <c:pt idx="3">
                  <c:v>1824</c:v>
                </c:pt>
                <c:pt idx="4">
                  <c:v>889</c:v>
                </c:pt>
                <c:pt idx="5">
                  <c:v>946</c:v>
                </c:pt>
                <c:pt idx="6">
                  <c:v>1383</c:v>
                </c:pt>
                <c:pt idx="7">
                  <c:v>842</c:v>
                </c:pt>
                <c:pt idx="8">
                  <c:v>1953</c:v>
                </c:pt>
                <c:pt idx="9">
                  <c:v>965</c:v>
                </c:pt>
                <c:pt idx="10">
                  <c:v>895</c:v>
                </c:pt>
                <c:pt idx="11">
                  <c:v>625</c:v>
                </c:pt>
                <c:pt idx="12">
                  <c:v>0</c:v>
                </c:pt>
                <c:pt idx="13">
                  <c:v>0</c:v>
                </c:pt>
                <c:pt idx="14">
                  <c:v>0</c:v>
                </c:pt>
                <c:pt idx="15">
                  <c:v>0</c:v>
                </c:pt>
              </c:numCache>
            </c:numRef>
          </c:val>
          <c:extLst>
            <c:ext xmlns:c16="http://schemas.microsoft.com/office/drawing/2014/chart" uri="{C3380CC4-5D6E-409C-BE32-E72D297353CC}">
              <c16:uniqueId val="{00000001-9003-4A0E-A06B-2237C70A13F9}"/>
            </c:ext>
          </c:extLst>
        </c:ser>
        <c:ser>
          <c:idx val="2"/>
          <c:order val="2"/>
          <c:tx>
            <c:strRef>
              <c:f>Tabelle1!$D$2</c:f>
              <c:strCache>
                <c:ptCount val="1"/>
                <c:pt idx="0">
                  <c:v>Jan 19</c:v>
                </c:pt>
              </c:strCache>
            </c:strRef>
          </c:tx>
          <c:spPr>
            <a:solidFill>
              <a:schemeClr val="accent3"/>
            </a:solidFill>
            <a:ln>
              <a:noFill/>
            </a:ln>
            <a:effectLst/>
          </c:spPr>
          <c:invertIfNegative val="0"/>
          <c:cat>
            <c:strRef>
              <c:f>Tabelle1!$A$3:$A$18</c:f>
              <c:strCache>
                <c:ptCount val="16"/>
                <c:pt idx="0">
                  <c:v>WG1</c:v>
                </c:pt>
                <c:pt idx="1">
                  <c:v>WG2</c:v>
                </c:pt>
                <c:pt idx="2">
                  <c:v>WG3</c:v>
                </c:pt>
                <c:pt idx="3">
                  <c:v>WG4</c:v>
                </c:pt>
                <c:pt idx="4">
                  <c:v>WG5</c:v>
                </c:pt>
                <c:pt idx="5">
                  <c:v>WG6</c:v>
                </c:pt>
                <c:pt idx="6">
                  <c:v>WG7</c:v>
                </c:pt>
                <c:pt idx="7">
                  <c:v>WG8</c:v>
                </c:pt>
                <c:pt idx="8">
                  <c:v>WG9</c:v>
                </c:pt>
                <c:pt idx="9">
                  <c:v>WG10</c:v>
                </c:pt>
                <c:pt idx="10">
                  <c:v>WG11</c:v>
                </c:pt>
                <c:pt idx="11">
                  <c:v>WG12</c:v>
                </c:pt>
                <c:pt idx="12">
                  <c:v>WG13</c:v>
                </c:pt>
                <c:pt idx="13">
                  <c:v>India</c:v>
                </c:pt>
                <c:pt idx="14">
                  <c:v>WANA region</c:v>
                </c:pt>
                <c:pt idx="15">
                  <c:v>Latin America</c:v>
                </c:pt>
              </c:strCache>
            </c:strRef>
          </c:cat>
          <c:val>
            <c:numRef>
              <c:f>Tabelle1!$D$3:$D$18</c:f>
              <c:numCache>
                <c:formatCode>General</c:formatCode>
                <c:ptCount val="16"/>
                <c:pt idx="0">
                  <c:v>4295</c:v>
                </c:pt>
                <c:pt idx="1">
                  <c:v>2472</c:v>
                </c:pt>
                <c:pt idx="2">
                  <c:v>3707</c:v>
                </c:pt>
                <c:pt idx="3">
                  <c:v>6917</c:v>
                </c:pt>
                <c:pt idx="4">
                  <c:v>3337</c:v>
                </c:pt>
                <c:pt idx="5">
                  <c:v>2932</c:v>
                </c:pt>
                <c:pt idx="6">
                  <c:v>4000</c:v>
                </c:pt>
                <c:pt idx="7">
                  <c:v>2411</c:v>
                </c:pt>
                <c:pt idx="8">
                  <c:v>4517</c:v>
                </c:pt>
                <c:pt idx="9">
                  <c:v>2984</c:v>
                </c:pt>
                <c:pt idx="10">
                  <c:v>3239</c:v>
                </c:pt>
                <c:pt idx="11">
                  <c:v>4213</c:v>
                </c:pt>
                <c:pt idx="12">
                  <c:v>1127</c:v>
                </c:pt>
                <c:pt idx="13">
                  <c:v>0</c:v>
                </c:pt>
                <c:pt idx="14">
                  <c:v>0</c:v>
                </c:pt>
                <c:pt idx="15">
                  <c:v>0</c:v>
                </c:pt>
              </c:numCache>
            </c:numRef>
          </c:val>
          <c:extLst>
            <c:ext xmlns:c16="http://schemas.microsoft.com/office/drawing/2014/chart" uri="{C3380CC4-5D6E-409C-BE32-E72D297353CC}">
              <c16:uniqueId val="{00000002-9003-4A0E-A06B-2237C70A13F9}"/>
            </c:ext>
          </c:extLst>
        </c:ser>
        <c:ser>
          <c:idx val="3"/>
          <c:order val="3"/>
          <c:tx>
            <c:strRef>
              <c:f>Tabelle1!$E$2</c:f>
              <c:strCache>
                <c:ptCount val="1"/>
                <c:pt idx="0">
                  <c:v>Oct 19</c:v>
                </c:pt>
              </c:strCache>
            </c:strRef>
          </c:tx>
          <c:spPr>
            <a:solidFill>
              <a:schemeClr val="accent4"/>
            </a:solidFill>
            <a:ln>
              <a:noFill/>
            </a:ln>
            <a:effectLst/>
          </c:spPr>
          <c:invertIfNegative val="0"/>
          <c:cat>
            <c:strRef>
              <c:f>Tabelle1!$A$3:$A$18</c:f>
              <c:strCache>
                <c:ptCount val="16"/>
                <c:pt idx="0">
                  <c:v>WG1</c:v>
                </c:pt>
                <c:pt idx="1">
                  <c:v>WG2</c:v>
                </c:pt>
                <c:pt idx="2">
                  <c:v>WG3</c:v>
                </c:pt>
                <c:pt idx="3">
                  <c:v>WG4</c:v>
                </c:pt>
                <c:pt idx="4">
                  <c:v>WG5</c:v>
                </c:pt>
                <c:pt idx="5">
                  <c:v>WG6</c:v>
                </c:pt>
                <c:pt idx="6">
                  <c:v>WG7</c:v>
                </c:pt>
                <c:pt idx="7">
                  <c:v>WG8</c:v>
                </c:pt>
                <c:pt idx="8">
                  <c:v>WG9</c:v>
                </c:pt>
                <c:pt idx="9">
                  <c:v>WG10</c:v>
                </c:pt>
                <c:pt idx="10">
                  <c:v>WG11</c:v>
                </c:pt>
                <c:pt idx="11">
                  <c:v>WG12</c:v>
                </c:pt>
                <c:pt idx="12">
                  <c:v>WG13</c:v>
                </c:pt>
                <c:pt idx="13">
                  <c:v>India</c:v>
                </c:pt>
                <c:pt idx="14">
                  <c:v>WANA region</c:v>
                </c:pt>
                <c:pt idx="15">
                  <c:v>Latin America</c:v>
                </c:pt>
              </c:strCache>
            </c:strRef>
          </c:cat>
          <c:val>
            <c:numRef>
              <c:f>Tabelle1!$E$3:$E$18</c:f>
              <c:numCache>
                <c:formatCode>General</c:formatCode>
                <c:ptCount val="16"/>
                <c:pt idx="0">
                  <c:v>4710</c:v>
                </c:pt>
                <c:pt idx="1">
                  <c:v>2764</c:v>
                </c:pt>
                <c:pt idx="2">
                  <c:v>4117</c:v>
                </c:pt>
                <c:pt idx="3">
                  <c:v>7586</c:v>
                </c:pt>
                <c:pt idx="4">
                  <c:v>3660</c:v>
                </c:pt>
                <c:pt idx="5">
                  <c:v>3223</c:v>
                </c:pt>
                <c:pt idx="6">
                  <c:v>4508</c:v>
                </c:pt>
                <c:pt idx="7">
                  <c:v>2677</c:v>
                </c:pt>
                <c:pt idx="8">
                  <c:v>4885</c:v>
                </c:pt>
                <c:pt idx="9">
                  <c:v>3358</c:v>
                </c:pt>
                <c:pt idx="10">
                  <c:v>3584</c:v>
                </c:pt>
                <c:pt idx="11">
                  <c:v>4640</c:v>
                </c:pt>
                <c:pt idx="12">
                  <c:v>1419</c:v>
                </c:pt>
                <c:pt idx="13">
                  <c:v>2104</c:v>
                </c:pt>
                <c:pt idx="14">
                  <c:v>2125</c:v>
                </c:pt>
                <c:pt idx="15">
                  <c:v>473</c:v>
                </c:pt>
              </c:numCache>
            </c:numRef>
          </c:val>
          <c:extLst>
            <c:ext xmlns:c16="http://schemas.microsoft.com/office/drawing/2014/chart" uri="{C3380CC4-5D6E-409C-BE32-E72D297353CC}">
              <c16:uniqueId val="{00000003-9003-4A0E-A06B-2237C70A13F9}"/>
            </c:ext>
          </c:extLst>
        </c:ser>
        <c:dLbls>
          <c:showLegendKey val="0"/>
          <c:showVal val="0"/>
          <c:showCatName val="0"/>
          <c:showSerName val="0"/>
          <c:showPercent val="0"/>
          <c:showBubbleSize val="0"/>
        </c:dLbls>
        <c:gapWidth val="219"/>
        <c:overlap val="-27"/>
        <c:axId val="436697472"/>
        <c:axId val="436700424"/>
      </c:barChart>
      <c:catAx>
        <c:axId val="436697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36700424"/>
        <c:crosses val="autoZero"/>
        <c:auto val="1"/>
        <c:lblAlgn val="ctr"/>
        <c:lblOffset val="100"/>
        <c:noMultiLvlLbl val="0"/>
      </c:catAx>
      <c:valAx>
        <c:axId val="4367004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36697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38100"/>
          </c:spPr>
          <c:marker>
            <c:symbol val="none"/>
          </c:marker>
          <c:xVal>
            <c:numRef>
              <c:f>Tabelle1!$P$2:$P$11</c:f>
              <c:numCache>
                <c:formatCode>d\-mmm\-yy</c:formatCode>
                <c:ptCount val="10"/>
                <c:pt idx="0">
                  <c:v>39630</c:v>
                </c:pt>
                <c:pt idx="1">
                  <c:v>40725</c:v>
                </c:pt>
                <c:pt idx="2">
                  <c:v>41091</c:v>
                </c:pt>
                <c:pt idx="3">
                  <c:v>41456</c:v>
                </c:pt>
                <c:pt idx="4">
                  <c:v>41821</c:v>
                </c:pt>
                <c:pt idx="5">
                  <c:v>42186</c:v>
                </c:pt>
                <c:pt idx="6">
                  <c:v>42552</c:v>
                </c:pt>
                <c:pt idx="7">
                  <c:v>42917</c:v>
                </c:pt>
                <c:pt idx="8">
                  <c:v>43282</c:v>
                </c:pt>
                <c:pt idx="9">
                  <c:v>43586</c:v>
                </c:pt>
              </c:numCache>
            </c:numRef>
          </c:xVal>
          <c:yVal>
            <c:numRef>
              <c:f>Tabelle1!$Q$2:$Q$11</c:f>
              <c:numCache>
                <c:formatCode>General</c:formatCode>
                <c:ptCount val="10"/>
                <c:pt idx="0">
                  <c:v>0</c:v>
                </c:pt>
                <c:pt idx="1">
                  <c:v>655</c:v>
                </c:pt>
                <c:pt idx="2">
                  <c:v>1315</c:v>
                </c:pt>
                <c:pt idx="3">
                  <c:v>2351</c:v>
                </c:pt>
                <c:pt idx="4">
                  <c:v>3420</c:v>
                </c:pt>
                <c:pt idx="5">
                  <c:v>4755</c:v>
                </c:pt>
                <c:pt idx="6">
                  <c:v>6405</c:v>
                </c:pt>
                <c:pt idx="7">
                  <c:v>8035</c:v>
                </c:pt>
                <c:pt idx="8">
                  <c:v>9688</c:v>
                </c:pt>
                <c:pt idx="9">
                  <c:v>10862</c:v>
                </c:pt>
              </c:numCache>
            </c:numRef>
          </c:yVal>
          <c:smooth val="0"/>
          <c:extLst>
            <c:ext xmlns:c16="http://schemas.microsoft.com/office/drawing/2014/chart" uri="{C3380CC4-5D6E-409C-BE32-E72D297353CC}">
              <c16:uniqueId val="{00000000-9F29-4DF2-93F9-7214AF714A23}"/>
            </c:ext>
          </c:extLst>
        </c:ser>
        <c:dLbls>
          <c:showLegendKey val="0"/>
          <c:showVal val="0"/>
          <c:showCatName val="0"/>
          <c:showSerName val="0"/>
          <c:showPercent val="0"/>
          <c:showBubbleSize val="0"/>
        </c:dLbls>
        <c:axId val="123959168"/>
        <c:axId val="123960704"/>
      </c:scatterChart>
      <c:valAx>
        <c:axId val="123959168"/>
        <c:scaling>
          <c:orientation val="minMax"/>
          <c:min val="39630"/>
        </c:scaling>
        <c:delete val="0"/>
        <c:axPos val="b"/>
        <c:numFmt formatCode="mmm/yy;@" sourceLinked="0"/>
        <c:majorTickMark val="out"/>
        <c:minorTickMark val="none"/>
        <c:tickLblPos val="nextTo"/>
        <c:crossAx val="123960704"/>
        <c:crosses val="autoZero"/>
        <c:crossBetween val="midCat"/>
        <c:majorUnit val="732"/>
      </c:valAx>
      <c:valAx>
        <c:axId val="123960704"/>
        <c:scaling>
          <c:orientation val="minMax"/>
        </c:scaling>
        <c:delete val="0"/>
        <c:axPos val="l"/>
        <c:majorGridlines/>
        <c:numFmt formatCode="General" sourceLinked="1"/>
        <c:majorTickMark val="out"/>
        <c:minorTickMark val="none"/>
        <c:tickLblPos val="nextTo"/>
        <c:crossAx val="123959168"/>
        <c:crosses val="autoZero"/>
        <c:crossBetween val="midCat"/>
      </c:valAx>
      <c:spPr>
        <a:ln>
          <a:solidFill>
            <a:schemeClr val="tx1"/>
          </a:solidFill>
        </a:ln>
      </c:spPr>
    </c:plotArea>
    <c:plotVisOnly val="1"/>
    <c:dispBlanksAs val="gap"/>
    <c:showDLblsOverMax val="0"/>
  </c:chart>
  <c:txPr>
    <a:bodyPr/>
    <a:lstStyle/>
    <a:p>
      <a:pPr>
        <a:defRPr sz="1200" baseline="0"/>
      </a:pPr>
      <a:endParaRPr lang="de-DE"/>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44725738396624E-2"/>
          <c:y val="6.9963007748265388E-2"/>
          <c:w val="0.57615987242101074"/>
          <c:h val="0.91860009572770129"/>
        </c:manualLayout>
      </c:layout>
      <c:pieChart>
        <c:varyColors val="1"/>
        <c:ser>
          <c:idx val="0"/>
          <c:order val="0"/>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26E1-4506-84D2-C311A72ED5C7}"/>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26E1-4506-84D2-C311A72ED5C7}"/>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26E1-4506-84D2-C311A72ED5C7}"/>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26E1-4506-84D2-C311A72ED5C7}"/>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26E1-4506-84D2-C311A72ED5C7}"/>
              </c:ext>
            </c:extLst>
          </c:dPt>
          <c:dPt>
            <c:idx val="5"/>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26E1-4506-84D2-C311A72ED5C7}"/>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de-D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Tabelle1!$A$32:$A$37</c:f>
              <c:strCache>
                <c:ptCount val="6"/>
                <c:pt idx="0">
                  <c:v>Asia and Pacific</c:v>
                </c:pt>
                <c:pt idx="1">
                  <c:v>Europe, Caucasus and Central Asia</c:v>
                </c:pt>
                <c:pt idx="2">
                  <c:v>Latin America and Caribbean</c:v>
                </c:pt>
                <c:pt idx="3">
                  <c:v>North America</c:v>
                </c:pt>
                <c:pt idx="4">
                  <c:v>Sub-Saharan Africa</c:v>
                </c:pt>
                <c:pt idx="5">
                  <c:v>West Asia and North Africa</c:v>
                </c:pt>
              </c:strCache>
            </c:strRef>
          </c:cat>
          <c:val>
            <c:numRef>
              <c:f>Tabelle1!$B$32:$B$37</c:f>
              <c:numCache>
                <c:formatCode>General</c:formatCode>
                <c:ptCount val="6"/>
                <c:pt idx="0">
                  <c:v>138</c:v>
                </c:pt>
                <c:pt idx="1">
                  <c:v>91</c:v>
                </c:pt>
                <c:pt idx="2">
                  <c:v>68</c:v>
                </c:pt>
                <c:pt idx="3">
                  <c:v>20</c:v>
                </c:pt>
                <c:pt idx="4">
                  <c:v>123</c:v>
                </c:pt>
                <c:pt idx="5">
                  <c:v>41</c:v>
                </c:pt>
              </c:numCache>
            </c:numRef>
          </c:val>
          <c:extLst>
            <c:ext xmlns:c16="http://schemas.microsoft.com/office/drawing/2014/chart" uri="{C3380CC4-5D6E-409C-BE32-E72D297353CC}">
              <c16:uniqueId val="{0000000C-26E1-4506-84D2-C311A72ED5C7}"/>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64068201601382102"/>
          <c:y val="0.11671639153604396"/>
          <c:w val="0.35763022027309882"/>
          <c:h val="0.79179352140853221"/>
        </c:manualLayout>
      </c:layout>
      <c:overlay val="0"/>
      <c:spPr>
        <a:solidFill>
          <a:schemeClr val="lt1">
            <a:alpha val="78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de-DE"/>
        </a:p>
      </c:txPr>
    </c:legend>
    <c:plotVisOnly val="1"/>
    <c:dispBlanksAs val="gap"/>
    <c:showDLblsOverMax val="0"/>
  </c:chart>
  <c:spPr>
    <a:noFill/>
    <a:ln w="9525" cap="flat" cmpd="sng" algn="ctr">
      <a:noFill/>
      <a:round/>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748764776837308E-3"/>
          <c:y val="4.4115618720931699E-2"/>
          <c:w val="0.60084132797306511"/>
          <c:h val="0.8582198556007713"/>
        </c:manualLayout>
      </c:layout>
      <c:pieChart>
        <c:varyColors val="1"/>
        <c:ser>
          <c:idx val="0"/>
          <c:order val="0"/>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F1CA-4FDA-A268-F75ADA7065CD}"/>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F1CA-4FDA-A268-F75ADA7065CD}"/>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F1CA-4FDA-A268-F75ADA7065CD}"/>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F1CA-4FDA-A268-F75ADA7065CD}"/>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F1CA-4FDA-A268-F75ADA7065CD}"/>
              </c:ext>
            </c:extLst>
          </c:dPt>
          <c:dPt>
            <c:idx val="5"/>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F1CA-4FDA-A268-F75ADA7065CD}"/>
              </c:ext>
            </c:extLst>
          </c:dPt>
          <c:dPt>
            <c:idx val="6"/>
            <c:bubble3D val="0"/>
            <c:spPr>
              <a:solidFill>
                <a:schemeClr val="accent1">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D-F1CA-4FDA-A268-F75ADA7065CD}"/>
              </c:ext>
            </c:extLst>
          </c:dPt>
          <c:dPt>
            <c:idx val="7"/>
            <c:bubble3D val="0"/>
            <c:spPr>
              <a:solidFill>
                <a:schemeClr val="accent2">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F-F1CA-4FDA-A268-F75ADA7065CD}"/>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de-D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Tabelle1!$A$23:$A$30</c:f>
              <c:strCache>
                <c:ptCount val="8"/>
                <c:pt idx="0">
                  <c:v>Local NGO </c:v>
                </c:pt>
                <c:pt idx="1">
                  <c:v>International NGO</c:v>
                </c:pt>
                <c:pt idx="2">
                  <c:v>Private Sector</c:v>
                </c:pt>
                <c:pt idx="3">
                  <c:v>Education / Rersearch </c:v>
                </c:pt>
                <c:pt idx="4">
                  <c:v>Network / Association</c:v>
                </c:pt>
                <c:pt idx="5">
                  <c:v>Governmental / State-owned organisation</c:v>
                </c:pt>
                <c:pt idx="6">
                  <c:v>Multilateral organisation</c:v>
                </c:pt>
                <c:pt idx="7">
                  <c:v>Other</c:v>
                </c:pt>
              </c:strCache>
            </c:strRef>
          </c:cat>
          <c:val>
            <c:numRef>
              <c:f>Tabelle1!$B$23:$B$30</c:f>
              <c:numCache>
                <c:formatCode>General</c:formatCode>
                <c:ptCount val="8"/>
                <c:pt idx="0">
                  <c:v>101</c:v>
                </c:pt>
                <c:pt idx="1">
                  <c:v>75</c:v>
                </c:pt>
                <c:pt idx="2">
                  <c:v>73</c:v>
                </c:pt>
                <c:pt idx="3">
                  <c:v>52</c:v>
                </c:pt>
                <c:pt idx="4">
                  <c:v>20</c:v>
                </c:pt>
                <c:pt idx="5">
                  <c:v>15</c:v>
                </c:pt>
                <c:pt idx="6">
                  <c:v>4</c:v>
                </c:pt>
                <c:pt idx="7">
                  <c:v>10</c:v>
                </c:pt>
              </c:numCache>
            </c:numRef>
          </c:val>
          <c:extLst>
            <c:ext xmlns:c16="http://schemas.microsoft.com/office/drawing/2014/chart" uri="{C3380CC4-5D6E-409C-BE32-E72D297353CC}">
              <c16:uniqueId val="{00000010-F1CA-4FDA-A268-F75ADA7065CD}"/>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60854951103980492"/>
          <c:y val="0.1095871857051106"/>
          <c:w val="0.38980691291641595"/>
          <c:h val="0.68691531474668621"/>
        </c:manualLayout>
      </c:layout>
      <c:overlay val="0"/>
      <c:spPr>
        <a:solidFill>
          <a:schemeClr val="lt1">
            <a:alpha val="78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de-DE"/>
        </a:p>
      </c:txPr>
    </c:legend>
    <c:plotVisOnly val="1"/>
    <c:dispBlanksAs val="gap"/>
    <c:showDLblsOverMax val="0"/>
  </c:chart>
  <c:spPr>
    <a:noFill/>
    <a:ln w="9525" cap="flat" cmpd="sng" algn="ctr">
      <a:noFill/>
      <a:round/>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372988234628962E-2"/>
          <c:y val="4.8368872254653555E-2"/>
          <c:w val="0.91725979307531613"/>
          <c:h val="0.80951725214487302"/>
        </c:manualLayout>
      </c:layout>
      <c:barChart>
        <c:barDir val="col"/>
        <c:grouping val="stacked"/>
        <c:varyColors val="0"/>
        <c:ser>
          <c:idx val="0"/>
          <c:order val="0"/>
          <c:tx>
            <c:strRef>
              <c:f>Tabelle1!$G$57</c:f>
              <c:strCache>
                <c:ptCount val="1"/>
                <c:pt idx="0">
                  <c:v>number of partner organisations at beginning of year (cumulative)</c:v>
                </c:pt>
              </c:strCache>
            </c:strRef>
          </c:tx>
          <c:spPr>
            <a:solidFill>
              <a:schemeClr val="accent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CC13-41F8-99C3-73D84E61545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Tabelle1!$F$58:$F$68</c:f>
              <c:strCache>
                <c:ptCount val="11"/>
                <c:pt idx="0">
                  <c:v>2007</c:v>
                </c:pt>
                <c:pt idx="1">
                  <c:v>2008</c:v>
                </c:pt>
                <c:pt idx="2">
                  <c:v>2009</c:v>
                </c:pt>
                <c:pt idx="3">
                  <c:v>2010</c:v>
                </c:pt>
                <c:pt idx="4">
                  <c:v>2011</c:v>
                </c:pt>
                <c:pt idx="5">
                  <c:v>2012</c:v>
                </c:pt>
                <c:pt idx="6">
                  <c:v>2013</c:v>
                </c:pt>
                <c:pt idx="7">
                  <c:v>2014</c:v>
                </c:pt>
                <c:pt idx="8">
                  <c:v>2015-2017</c:v>
                </c:pt>
                <c:pt idx="9">
                  <c:v>2018</c:v>
                </c:pt>
                <c:pt idx="10">
                  <c:v>2019</c:v>
                </c:pt>
              </c:strCache>
            </c:strRef>
          </c:cat>
          <c:val>
            <c:numRef>
              <c:f>Tabelle1!$G$58:$G$68</c:f>
              <c:numCache>
                <c:formatCode>General</c:formatCode>
                <c:ptCount val="11"/>
                <c:pt idx="0">
                  <c:v>0</c:v>
                </c:pt>
                <c:pt idx="1">
                  <c:v>38</c:v>
                </c:pt>
                <c:pt idx="2">
                  <c:v>90</c:v>
                </c:pt>
                <c:pt idx="3">
                  <c:v>108</c:v>
                </c:pt>
                <c:pt idx="4">
                  <c:v>132</c:v>
                </c:pt>
                <c:pt idx="5">
                  <c:v>170</c:v>
                </c:pt>
                <c:pt idx="6">
                  <c:v>192</c:v>
                </c:pt>
                <c:pt idx="7">
                  <c:v>219</c:v>
                </c:pt>
                <c:pt idx="8">
                  <c:v>232</c:v>
                </c:pt>
                <c:pt idx="9">
                  <c:v>303</c:v>
                </c:pt>
                <c:pt idx="10">
                  <c:v>330</c:v>
                </c:pt>
              </c:numCache>
            </c:numRef>
          </c:val>
          <c:extLst>
            <c:ext xmlns:c16="http://schemas.microsoft.com/office/drawing/2014/chart" uri="{C3380CC4-5D6E-409C-BE32-E72D297353CC}">
              <c16:uniqueId val="{00000001-CC13-41F8-99C3-73D84E615453}"/>
            </c:ext>
          </c:extLst>
        </c:ser>
        <c:ser>
          <c:idx val="1"/>
          <c:order val="1"/>
          <c:tx>
            <c:strRef>
              <c:f>Tabelle1!$H$57</c:f>
              <c:strCache>
                <c:ptCount val="1"/>
                <c:pt idx="0">
                  <c:v>new partner organisations in given year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Tabelle1!$F$58:$F$68</c:f>
              <c:strCache>
                <c:ptCount val="11"/>
                <c:pt idx="0">
                  <c:v>2007</c:v>
                </c:pt>
                <c:pt idx="1">
                  <c:v>2008</c:v>
                </c:pt>
                <c:pt idx="2">
                  <c:v>2009</c:v>
                </c:pt>
                <c:pt idx="3">
                  <c:v>2010</c:v>
                </c:pt>
                <c:pt idx="4">
                  <c:v>2011</c:v>
                </c:pt>
                <c:pt idx="5">
                  <c:v>2012</c:v>
                </c:pt>
                <c:pt idx="6">
                  <c:v>2013</c:v>
                </c:pt>
                <c:pt idx="7">
                  <c:v>2014</c:v>
                </c:pt>
                <c:pt idx="8">
                  <c:v>2015-2017</c:v>
                </c:pt>
                <c:pt idx="9">
                  <c:v>2018</c:v>
                </c:pt>
                <c:pt idx="10">
                  <c:v>2019</c:v>
                </c:pt>
              </c:strCache>
            </c:strRef>
          </c:cat>
          <c:val>
            <c:numRef>
              <c:f>Tabelle1!$H$58:$H$68</c:f>
              <c:numCache>
                <c:formatCode>General</c:formatCode>
                <c:ptCount val="11"/>
                <c:pt idx="0">
                  <c:v>38</c:v>
                </c:pt>
                <c:pt idx="1">
                  <c:v>52</c:v>
                </c:pt>
                <c:pt idx="2">
                  <c:v>18</c:v>
                </c:pt>
                <c:pt idx="3">
                  <c:v>24</c:v>
                </c:pt>
                <c:pt idx="4">
                  <c:v>38</c:v>
                </c:pt>
                <c:pt idx="5">
                  <c:v>22</c:v>
                </c:pt>
                <c:pt idx="6">
                  <c:v>27</c:v>
                </c:pt>
                <c:pt idx="7">
                  <c:v>13</c:v>
                </c:pt>
                <c:pt idx="8">
                  <c:v>71</c:v>
                </c:pt>
                <c:pt idx="9">
                  <c:v>27</c:v>
                </c:pt>
                <c:pt idx="10">
                  <c:v>22</c:v>
                </c:pt>
              </c:numCache>
            </c:numRef>
          </c:val>
          <c:extLst>
            <c:ext xmlns:c16="http://schemas.microsoft.com/office/drawing/2014/chart" uri="{C3380CC4-5D6E-409C-BE32-E72D297353CC}">
              <c16:uniqueId val="{00000002-CC13-41F8-99C3-73D84E615453}"/>
            </c:ext>
          </c:extLst>
        </c:ser>
        <c:dLbls>
          <c:dLblPos val="ctr"/>
          <c:showLegendKey val="0"/>
          <c:showVal val="1"/>
          <c:showCatName val="0"/>
          <c:showSerName val="0"/>
          <c:showPercent val="0"/>
          <c:showBubbleSize val="0"/>
        </c:dLbls>
        <c:gapWidth val="150"/>
        <c:overlap val="100"/>
        <c:axId val="397378144"/>
        <c:axId val="397379456"/>
      </c:barChart>
      <c:catAx>
        <c:axId val="397378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97379456"/>
        <c:crosses val="autoZero"/>
        <c:auto val="1"/>
        <c:lblAlgn val="ctr"/>
        <c:lblOffset val="100"/>
        <c:noMultiLvlLbl val="0"/>
      </c:catAx>
      <c:valAx>
        <c:axId val="397379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97378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893177986897978"/>
          <c:y val="0.1821539353035416"/>
          <c:w val="0.6240089196167552"/>
          <c:h val="0.70939734805876542"/>
        </c:manualLayout>
      </c:layout>
      <c:barChart>
        <c:barDir val="col"/>
        <c:grouping val="stacked"/>
        <c:varyColors val="0"/>
        <c:dLbls>
          <c:showLegendKey val="0"/>
          <c:showVal val="0"/>
          <c:showCatName val="0"/>
          <c:showSerName val="0"/>
          <c:showPercent val="0"/>
          <c:showBubbleSize val="0"/>
        </c:dLbls>
        <c:gapWidth val="150"/>
        <c:overlap val="100"/>
        <c:axId val="79220736"/>
        <c:axId val="79222272"/>
      </c:barChart>
      <c:catAx>
        <c:axId val="79220736"/>
        <c:scaling>
          <c:orientation val="minMax"/>
        </c:scaling>
        <c:delete val="0"/>
        <c:axPos val="b"/>
        <c:numFmt formatCode="General" sourceLinked="1"/>
        <c:majorTickMark val="out"/>
        <c:minorTickMark val="none"/>
        <c:tickLblPos val="nextTo"/>
        <c:crossAx val="79222272"/>
        <c:crosses val="autoZero"/>
        <c:auto val="1"/>
        <c:lblAlgn val="ctr"/>
        <c:lblOffset val="100"/>
        <c:noMultiLvlLbl val="0"/>
      </c:catAx>
      <c:valAx>
        <c:axId val="79222272"/>
        <c:scaling>
          <c:orientation val="minMax"/>
        </c:scaling>
        <c:delete val="0"/>
        <c:axPos val="l"/>
        <c:majorGridlines/>
        <c:numFmt formatCode="General" sourceLinked="1"/>
        <c:majorTickMark val="out"/>
        <c:minorTickMark val="none"/>
        <c:tickLblPos val="nextTo"/>
        <c:crossAx val="79220736"/>
        <c:crosses val="autoZero"/>
        <c:crossBetween val="between"/>
      </c:valAx>
    </c:plotArea>
    <c:legend>
      <c:legendPos val="r"/>
      <c:layout>
        <c:manualLayout>
          <c:xMode val="edge"/>
          <c:yMode val="edge"/>
          <c:x val="0.8198512685914261"/>
          <c:y val="0.40669291338582675"/>
          <c:w val="0.16388856880694791"/>
          <c:h val="0.23412516617241028"/>
        </c:manualLayout>
      </c:layout>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solidFill>
                  <a:schemeClr val="tx1"/>
                </a:solidFill>
              </a:rPr>
              <a:t>Views</a:t>
            </a:r>
            <a:r>
              <a:rPr lang="en-US" sz="1600" b="1" baseline="0">
                <a:solidFill>
                  <a:schemeClr val="tx1"/>
                </a:solidFill>
              </a:rPr>
              <a:t> i</a:t>
            </a:r>
            <a:r>
              <a:rPr lang="en-US" sz="1600" b="1">
                <a:solidFill>
                  <a:schemeClr val="tx1"/>
                </a:solidFill>
              </a:rPr>
              <a:t>n total to date</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de-DE"/>
        </a:p>
      </c:txPr>
    </c:title>
    <c:autoTitleDeleted val="0"/>
    <c:plotArea>
      <c:layout>
        <c:manualLayout>
          <c:layoutTarget val="inner"/>
          <c:xMode val="edge"/>
          <c:yMode val="edge"/>
          <c:x val="0.19017073570029097"/>
          <c:y val="0.17171296296296296"/>
          <c:w val="0.78123924650263799"/>
          <c:h val="0.70797863808690575"/>
        </c:manualLayout>
      </c:layout>
      <c:barChart>
        <c:barDir val="col"/>
        <c:grouping val="clustered"/>
        <c:varyColors val="0"/>
        <c:ser>
          <c:idx val="0"/>
          <c:order val="0"/>
          <c:tx>
            <c:strRef>
              <c:f>'Flickr views'!$A$3</c:f>
              <c:strCache>
                <c:ptCount val="1"/>
                <c:pt idx="0">
                  <c:v>In total to date</c:v>
                </c:pt>
              </c:strCache>
            </c:strRef>
          </c:tx>
          <c:spPr>
            <a:solidFill>
              <a:schemeClr val="accent1">
                <a:lumMod val="50000"/>
              </a:schemeClr>
            </a:solidFill>
            <a:ln>
              <a:noFill/>
            </a:ln>
            <a:effectLst/>
          </c:spPr>
          <c:invertIfNegative val="0"/>
          <c:cat>
            <c:numRef>
              <c:f>'Flickr views'!$B$2:$D$2</c:f>
              <c:numCache>
                <c:formatCode>General</c:formatCode>
                <c:ptCount val="3"/>
                <c:pt idx="0">
                  <c:v>2012</c:v>
                </c:pt>
                <c:pt idx="1">
                  <c:v>2014</c:v>
                </c:pt>
                <c:pt idx="2">
                  <c:v>2019</c:v>
                </c:pt>
              </c:numCache>
            </c:numRef>
          </c:cat>
          <c:val>
            <c:numRef>
              <c:f>'Flickr views'!$B$3:$D$3</c:f>
              <c:numCache>
                <c:formatCode>General</c:formatCode>
                <c:ptCount val="3"/>
                <c:pt idx="0">
                  <c:v>870000</c:v>
                </c:pt>
                <c:pt idx="1">
                  <c:v>3620000</c:v>
                </c:pt>
                <c:pt idx="2">
                  <c:v>10195505</c:v>
                </c:pt>
              </c:numCache>
            </c:numRef>
          </c:val>
          <c:extLst>
            <c:ext xmlns:c16="http://schemas.microsoft.com/office/drawing/2014/chart" uri="{C3380CC4-5D6E-409C-BE32-E72D297353CC}">
              <c16:uniqueId val="{00000000-0C8C-4B5F-A36C-C4981C119BE3}"/>
            </c:ext>
          </c:extLst>
        </c:ser>
        <c:dLbls>
          <c:showLegendKey val="0"/>
          <c:showVal val="0"/>
          <c:showCatName val="0"/>
          <c:showSerName val="0"/>
          <c:showPercent val="0"/>
          <c:showBubbleSize val="0"/>
        </c:dLbls>
        <c:gapWidth val="219"/>
        <c:overlap val="-27"/>
        <c:axId val="364225408"/>
        <c:axId val="364225736"/>
      </c:barChart>
      <c:catAx>
        <c:axId val="364225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de-DE"/>
          </a:p>
        </c:txPr>
        <c:crossAx val="364225736"/>
        <c:crosses val="autoZero"/>
        <c:auto val="1"/>
        <c:lblAlgn val="ctr"/>
        <c:lblOffset val="100"/>
        <c:noMultiLvlLbl val="0"/>
      </c:catAx>
      <c:valAx>
        <c:axId val="364225736"/>
        <c:scaling>
          <c:orientation val="minMax"/>
        </c:scaling>
        <c:delete val="0"/>
        <c:axPos val="l"/>
        <c:majorGridlines>
          <c:spPr>
            <a:ln w="9525" cap="flat" cmpd="sng" algn="ctr">
              <a:solidFill>
                <a:schemeClr val="bg2">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36422540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65000"/>
          <a:lumOff val="35000"/>
        </a:schemeClr>
      </a:solidFill>
      <a:round/>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10">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a:schemeClr val="lt1"/>
    </cs:lnRef>
    <cs:fillRef idx="1">
      <cs:styleClr val="auto"/>
    </cs:fillRef>
    <cs:effectRef idx="1">
      <a:schemeClr val="dk1"/>
    </cs:effectRef>
    <cs:fontRef idx="minor">
      <a:schemeClr val="tx1"/>
    </cs:fontRef>
    <cs:spPr>
      <a:ln>
        <a:round/>
      </a:ln>
    </cs:spPr>
  </cs:dataPoint>
  <cs:dataPoint3D>
    <cs:lnRef idx="1">
      <a:schemeClr val="lt1"/>
    </cs:lnRef>
    <cs:fillRef idx="1">
      <cs:styleClr val="auto"/>
    </cs:fillRef>
    <cs:effectRef idx="1">
      <a:schemeClr val="dk1"/>
    </cs:effectRef>
    <cs:fontRef idx="minor">
      <a:schemeClr val="tx1"/>
    </cs:fontRef>
    <cs:spPr>
      <a:ln>
        <a:round/>
      </a:ln>
    </cs:spPr>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1">
      <cs:styleClr val="auto"/>
    </cs:fillRef>
    <cs:effectRef idx="1">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1">
      <a:schemeClr val="dk1"/>
    </cs:effectRef>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1">
      <a:schemeClr val="dk1"/>
    </cs:effectRef>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3592F4-E608-4A45-851C-61FA497B71E7}" type="doc">
      <dgm:prSet loTypeId="urn:microsoft.com/office/officeart/2005/8/layout/cycle6" loCatId="relationship" qsTypeId="urn:microsoft.com/office/officeart/2005/8/quickstyle/simple4" qsCatId="simple" csTypeId="urn:microsoft.com/office/officeart/2005/8/colors/accent0_3" csCatId="mainScheme" phldr="1"/>
      <dgm:spPr/>
      <dgm:t>
        <a:bodyPr/>
        <a:lstStyle/>
        <a:p>
          <a:endParaRPr lang="en-GB"/>
        </a:p>
      </dgm:t>
    </dgm:pt>
    <dgm:pt modelId="{3F36F12F-FF98-465C-9336-E653F27789BC}">
      <dgm:prSet phldrT="[Text]"/>
      <dgm:spPr/>
      <dgm:t>
        <a:bodyPr/>
        <a:lstStyle/>
        <a:p>
          <a:r>
            <a:rPr lang="de-DE" dirty="0" smtClean="0"/>
            <a:t>Homepage</a:t>
          </a:r>
          <a:endParaRPr lang="en-GB" dirty="0"/>
        </a:p>
      </dgm:t>
    </dgm:pt>
    <dgm:pt modelId="{DBF271E5-D10F-40FE-94EA-7A7DDDE9EE0C}" type="parTrans" cxnId="{AF1C0B59-DDCF-47CA-8682-CC50B98C5F5F}">
      <dgm:prSet/>
      <dgm:spPr/>
      <dgm:t>
        <a:bodyPr/>
        <a:lstStyle/>
        <a:p>
          <a:endParaRPr lang="en-GB"/>
        </a:p>
      </dgm:t>
    </dgm:pt>
    <dgm:pt modelId="{4C7E9807-BEA8-42A9-9C50-B438FF910D72}" type="sibTrans" cxnId="{AF1C0B59-DDCF-47CA-8682-CC50B98C5F5F}">
      <dgm:prSet/>
      <dgm:spPr/>
      <dgm:t>
        <a:bodyPr/>
        <a:lstStyle/>
        <a:p>
          <a:endParaRPr lang="en-GB"/>
        </a:p>
      </dgm:t>
    </dgm:pt>
    <dgm:pt modelId="{19F7637D-4108-4049-8FB4-EC83000767AF}">
      <dgm:prSet phldrT="[Text]"/>
      <dgm:spPr/>
      <dgm:t>
        <a:bodyPr/>
        <a:lstStyle/>
        <a:p>
          <a:r>
            <a:rPr lang="de-DE" dirty="0" smtClean="0"/>
            <a:t>Working Groups</a:t>
          </a:r>
          <a:endParaRPr lang="en-GB" dirty="0"/>
        </a:p>
      </dgm:t>
    </dgm:pt>
    <dgm:pt modelId="{2BFD8770-6879-42DF-8D78-668411A3F325}" type="parTrans" cxnId="{13A8E6CA-D3D2-4B1A-B35E-599A78703BAD}">
      <dgm:prSet/>
      <dgm:spPr/>
      <dgm:t>
        <a:bodyPr/>
        <a:lstStyle/>
        <a:p>
          <a:endParaRPr lang="en-GB"/>
        </a:p>
      </dgm:t>
    </dgm:pt>
    <dgm:pt modelId="{B0ED783E-FD27-4877-BBB2-FB03640055B6}" type="sibTrans" cxnId="{13A8E6CA-D3D2-4B1A-B35E-599A78703BAD}">
      <dgm:prSet/>
      <dgm:spPr/>
      <dgm:t>
        <a:bodyPr/>
        <a:lstStyle/>
        <a:p>
          <a:endParaRPr lang="en-GB"/>
        </a:p>
      </dgm:t>
    </dgm:pt>
    <dgm:pt modelId="{2FABB9CE-C066-45E1-8403-ABA097E4C613}">
      <dgm:prSet phldrT="[Text]"/>
      <dgm:spPr/>
      <dgm:t>
        <a:bodyPr/>
        <a:lstStyle/>
        <a:p>
          <a:r>
            <a:rPr lang="de-DE" dirty="0" smtClean="0"/>
            <a:t>Meetings</a:t>
          </a:r>
          <a:endParaRPr lang="en-GB" dirty="0"/>
        </a:p>
      </dgm:t>
    </dgm:pt>
    <dgm:pt modelId="{87A37390-3173-41CD-8EFB-BFFEE152881A}" type="parTrans" cxnId="{720B4E5C-DABE-4084-AB1D-3F8037805D62}">
      <dgm:prSet/>
      <dgm:spPr/>
      <dgm:t>
        <a:bodyPr/>
        <a:lstStyle/>
        <a:p>
          <a:endParaRPr lang="en-GB"/>
        </a:p>
      </dgm:t>
    </dgm:pt>
    <dgm:pt modelId="{6BA3CCB7-2BCC-4F58-B626-6657CD60AA37}" type="sibTrans" cxnId="{720B4E5C-DABE-4084-AB1D-3F8037805D62}">
      <dgm:prSet/>
      <dgm:spPr/>
      <dgm:t>
        <a:bodyPr/>
        <a:lstStyle/>
        <a:p>
          <a:endParaRPr lang="en-GB"/>
        </a:p>
      </dgm:t>
    </dgm:pt>
    <dgm:pt modelId="{A1F849A3-7063-4F58-82ED-CFC713FFECF2}">
      <dgm:prSet phldrT="[Text]"/>
      <dgm:spPr/>
      <dgm:t>
        <a:bodyPr/>
        <a:lstStyle/>
        <a:p>
          <a:r>
            <a:rPr lang="de-DE" dirty="0" err="1" smtClean="0"/>
            <a:t>Discussion</a:t>
          </a:r>
          <a:r>
            <a:rPr lang="de-DE" dirty="0" smtClean="0"/>
            <a:t> Forum</a:t>
          </a:r>
          <a:endParaRPr lang="en-GB" dirty="0"/>
        </a:p>
      </dgm:t>
    </dgm:pt>
    <dgm:pt modelId="{D44D9D3C-FB21-4E80-8B43-CF8BC0EAA790}" type="parTrans" cxnId="{78BA4074-86F1-432E-96C4-8E45F49A3F13}">
      <dgm:prSet/>
      <dgm:spPr/>
      <dgm:t>
        <a:bodyPr/>
        <a:lstStyle/>
        <a:p>
          <a:endParaRPr lang="en-GB"/>
        </a:p>
      </dgm:t>
    </dgm:pt>
    <dgm:pt modelId="{4F37EBBB-93B0-4318-B427-7617F69333CA}" type="sibTrans" cxnId="{78BA4074-86F1-432E-96C4-8E45F49A3F13}">
      <dgm:prSet/>
      <dgm:spPr/>
      <dgm:t>
        <a:bodyPr/>
        <a:lstStyle/>
        <a:p>
          <a:endParaRPr lang="en-GB"/>
        </a:p>
      </dgm:t>
    </dgm:pt>
    <dgm:pt modelId="{D08D59F0-F305-437A-BD44-CA3D9CB89D6B}">
      <dgm:prSet phldrT="[Text]" custT="1"/>
      <dgm:spPr/>
      <dgm:t>
        <a:bodyPr/>
        <a:lstStyle/>
        <a:p>
          <a:r>
            <a:rPr lang="de-DE" sz="1100" dirty="0" smtClean="0"/>
            <a:t>Project </a:t>
          </a:r>
          <a:r>
            <a:rPr lang="de-DE" sz="1100" dirty="0" err="1" smtClean="0"/>
            <a:t>and</a:t>
          </a:r>
          <a:r>
            <a:rPr lang="de-DE" sz="1100" dirty="0" smtClean="0"/>
            <a:t> Partner Database</a:t>
          </a:r>
        </a:p>
      </dgm:t>
    </dgm:pt>
    <dgm:pt modelId="{0CDC4FFB-B09D-4A44-A164-4FD1D0EC4C4E}" type="parTrans" cxnId="{809F4AF3-0425-4CDE-BA31-333161F4D01A}">
      <dgm:prSet/>
      <dgm:spPr/>
      <dgm:t>
        <a:bodyPr/>
        <a:lstStyle/>
        <a:p>
          <a:endParaRPr lang="en-GB"/>
        </a:p>
      </dgm:t>
    </dgm:pt>
    <dgm:pt modelId="{36F22F5B-FA54-4F45-A915-58EA14CFE0B4}" type="sibTrans" cxnId="{809F4AF3-0425-4CDE-BA31-333161F4D01A}">
      <dgm:prSet/>
      <dgm:spPr/>
      <dgm:t>
        <a:bodyPr/>
        <a:lstStyle/>
        <a:p>
          <a:endParaRPr lang="en-GB"/>
        </a:p>
      </dgm:t>
    </dgm:pt>
    <dgm:pt modelId="{115E3275-C464-4FF2-8AA2-0118B529E106}">
      <dgm:prSet custT="1"/>
      <dgm:spPr/>
      <dgm:t>
        <a:bodyPr/>
        <a:lstStyle/>
        <a:p>
          <a:r>
            <a:rPr lang="de-DE" sz="1100" dirty="0" smtClean="0"/>
            <a:t>Video </a:t>
          </a:r>
          <a:r>
            <a:rPr lang="de-DE" sz="1100" dirty="0" err="1" smtClean="0"/>
            <a:t>and</a:t>
          </a:r>
          <a:r>
            <a:rPr lang="de-DE" sz="1100" dirty="0" smtClean="0"/>
            <a:t> </a:t>
          </a:r>
          <a:r>
            <a:rPr lang="de-DE" sz="1100" dirty="0" err="1" smtClean="0"/>
            <a:t>Photo</a:t>
          </a:r>
          <a:r>
            <a:rPr lang="de-DE" sz="1100" dirty="0" smtClean="0"/>
            <a:t> Database</a:t>
          </a:r>
        </a:p>
        <a:p>
          <a:r>
            <a:rPr lang="de-DE" sz="900" dirty="0" smtClean="0"/>
            <a:t>YouTube, Flickr</a:t>
          </a:r>
          <a:endParaRPr lang="en-GB" sz="900" dirty="0"/>
        </a:p>
      </dgm:t>
    </dgm:pt>
    <dgm:pt modelId="{C5382F88-7AC3-48CA-A288-AA8BEA8164CF}" type="parTrans" cxnId="{B989B123-582D-4713-AFDF-3A45363BC9D0}">
      <dgm:prSet/>
      <dgm:spPr/>
      <dgm:t>
        <a:bodyPr/>
        <a:lstStyle/>
        <a:p>
          <a:endParaRPr lang="en-GB"/>
        </a:p>
      </dgm:t>
    </dgm:pt>
    <dgm:pt modelId="{95CDD66B-6757-4EEC-BE0D-779F9BC7B866}" type="sibTrans" cxnId="{B989B123-582D-4713-AFDF-3A45363BC9D0}">
      <dgm:prSet/>
      <dgm:spPr/>
      <dgm:t>
        <a:bodyPr/>
        <a:lstStyle/>
        <a:p>
          <a:endParaRPr lang="en-GB"/>
        </a:p>
      </dgm:t>
    </dgm:pt>
    <dgm:pt modelId="{DF0D327A-DE3B-4BD8-A90E-412D41C01CAE}">
      <dgm:prSet custT="1"/>
      <dgm:spPr/>
      <dgm:t>
        <a:bodyPr/>
        <a:lstStyle/>
        <a:p>
          <a:r>
            <a:rPr lang="de-DE" sz="1200" dirty="0" err="1" smtClean="0"/>
            <a:t>Social</a:t>
          </a:r>
          <a:r>
            <a:rPr lang="de-DE" sz="1200" dirty="0" smtClean="0"/>
            <a:t> Media</a:t>
          </a:r>
        </a:p>
        <a:p>
          <a:r>
            <a:rPr lang="de-DE" sz="900" dirty="0" smtClean="0"/>
            <a:t>Facebook, Twitter</a:t>
          </a:r>
          <a:endParaRPr lang="en-GB" sz="900" dirty="0"/>
        </a:p>
      </dgm:t>
    </dgm:pt>
    <dgm:pt modelId="{D3FEB60C-3BE2-4436-896C-E487519CAFF1}" type="parTrans" cxnId="{203C3E77-D8E1-4BF0-86FA-96BE42AF3F54}">
      <dgm:prSet/>
      <dgm:spPr/>
      <dgm:t>
        <a:bodyPr/>
        <a:lstStyle/>
        <a:p>
          <a:endParaRPr lang="en-GB"/>
        </a:p>
      </dgm:t>
    </dgm:pt>
    <dgm:pt modelId="{552D9953-B112-4D8E-9AD9-8D30779D2496}" type="sibTrans" cxnId="{203C3E77-D8E1-4BF0-86FA-96BE42AF3F54}">
      <dgm:prSet/>
      <dgm:spPr/>
      <dgm:t>
        <a:bodyPr/>
        <a:lstStyle/>
        <a:p>
          <a:endParaRPr lang="en-GB">
            <a:solidFill>
              <a:schemeClr val="accent5">
                <a:lumMod val="25000"/>
              </a:schemeClr>
            </a:solidFill>
          </a:endParaRPr>
        </a:p>
      </dgm:t>
    </dgm:pt>
    <dgm:pt modelId="{2E68213B-4200-4A00-84DC-3A0E3B16B7B5}">
      <dgm:prSet/>
      <dgm:spPr/>
      <dgm:t>
        <a:bodyPr/>
        <a:lstStyle/>
        <a:p>
          <a:r>
            <a:rPr lang="de-DE" dirty="0" smtClean="0"/>
            <a:t>Regional </a:t>
          </a:r>
          <a:r>
            <a:rPr lang="de-DE" dirty="0" err="1" smtClean="0"/>
            <a:t>Chapters</a:t>
          </a:r>
          <a:endParaRPr lang="de-DE" dirty="0"/>
        </a:p>
      </dgm:t>
    </dgm:pt>
    <dgm:pt modelId="{31BA1B88-3010-4408-BCF5-F4D8D3E76717}" type="parTrans" cxnId="{89C0D087-3A24-46F9-8A6E-33059889601F}">
      <dgm:prSet/>
      <dgm:spPr/>
      <dgm:t>
        <a:bodyPr/>
        <a:lstStyle/>
        <a:p>
          <a:endParaRPr lang="de-DE"/>
        </a:p>
      </dgm:t>
    </dgm:pt>
    <dgm:pt modelId="{A9D2FD7A-8879-427B-9741-4B0145F20CE2}" type="sibTrans" cxnId="{89C0D087-3A24-46F9-8A6E-33059889601F}">
      <dgm:prSet/>
      <dgm:spPr/>
      <dgm:t>
        <a:bodyPr/>
        <a:lstStyle/>
        <a:p>
          <a:endParaRPr lang="de-DE"/>
        </a:p>
      </dgm:t>
    </dgm:pt>
    <dgm:pt modelId="{697DE806-C986-4F67-9264-4DBC0E268220}">
      <dgm:prSet/>
      <dgm:spPr/>
      <dgm:t>
        <a:bodyPr/>
        <a:lstStyle/>
        <a:p>
          <a:r>
            <a:rPr lang="de-DE" dirty="0" smtClean="0"/>
            <a:t>SFD Page</a:t>
          </a:r>
          <a:endParaRPr lang="de-DE" dirty="0"/>
        </a:p>
      </dgm:t>
    </dgm:pt>
    <dgm:pt modelId="{2C5C1C32-6175-4602-94AE-5FDA5C834217}" type="parTrans" cxnId="{9BB72F1E-7AEA-4653-87CE-376FBDFC468F}">
      <dgm:prSet/>
      <dgm:spPr/>
      <dgm:t>
        <a:bodyPr/>
        <a:lstStyle/>
        <a:p>
          <a:endParaRPr lang="de-DE"/>
        </a:p>
      </dgm:t>
    </dgm:pt>
    <dgm:pt modelId="{34BE2905-A71F-4D21-A867-D0F28D20C6A6}" type="sibTrans" cxnId="{9BB72F1E-7AEA-4653-87CE-376FBDFC468F}">
      <dgm:prSet/>
      <dgm:spPr/>
      <dgm:t>
        <a:bodyPr/>
        <a:lstStyle/>
        <a:p>
          <a:endParaRPr lang="de-DE"/>
        </a:p>
      </dgm:t>
    </dgm:pt>
    <dgm:pt modelId="{37908340-F9C9-4988-AD95-1938B72528F8}" type="pres">
      <dgm:prSet presAssocID="{A33592F4-E608-4A45-851C-61FA497B71E7}" presName="cycle" presStyleCnt="0">
        <dgm:presLayoutVars>
          <dgm:dir/>
          <dgm:resizeHandles val="exact"/>
        </dgm:presLayoutVars>
      </dgm:prSet>
      <dgm:spPr/>
      <dgm:t>
        <a:bodyPr/>
        <a:lstStyle/>
        <a:p>
          <a:endParaRPr lang="en-GB"/>
        </a:p>
      </dgm:t>
    </dgm:pt>
    <dgm:pt modelId="{D324E5CD-769A-42CD-AF0C-C9D24301EF53}" type="pres">
      <dgm:prSet presAssocID="{3F36F12F-FF98-465C-9336-E653F27789BC}" presName="node" presStyleLbl="node1" presStyleIdx="0" presStyleCnt="9">
        <dgm:presLayoutVars>
          <dgm:bulletEnabled val="1"/>
        </dgm:presLayoutVars>
      </dgm:prSet>
      <dgm:spPr/>
      <dgm:t>
        <a:bodyPr/>
        <a:lstStyle/>
        <a:p>
          <a:endParaRPr lang="en-GB"/>
        </a:p>
      </dgm:t>
    </dgm:pt>
    <dgm:pt modelId="{EE368E73-84B6-4D3A-A0AF-70C3EEA13C6D}" type="pres">
      <dgm:prSet presAssocID="{3F36F12F-FF98-465C-9336-E653F27789BC}" presName="spNode" presStyleCnt="0"/>
      <dgm:spPr/>
      <dgm:t>
        <a:bodyPr/>
        <a:lstStyle/>
        <a:p>
          <a:endParaRPr lang="de-DE"/>
        </a:p>
      </dgm:t>
    </dgm:pt>
    <dgm:pt modelId="{7320978E-CB84-43C4-823E-D3B1D9420D47}" type="pres">
      <dgm:prSet presAssocID="{4C7E9807-BEA8-42A9-9C50-B438FF910D72}" presName="sibTrans" presStyleLbl="sibTrans1D1" presStyleIdx="0" presStyleCnt="9"/>
      <dgm:spPr/>
      <dgm:t>
        <a:bodyPr/>
        <a:lstStyle/>
        <a:p>
          <a:endParaRPr lang="en-GB"/>
        </a:p>
      </dgm:t>
    </dgm:pt>
    <dgm:pt modelId="{E2ED750D-FB7C-4EC3-94CA-96CA4A2DCC0C}" type="pres">
      <dgm:prSet presAssocID="{19F7637D-4108-4049-8FB4-EC83000767AF}" presName="node" presStyleLbl="node1" presStyleIdx="1" presStyleCnt="9">
        <dgm:presLayoutVars>
          <dgm:bulletEnabled val="1"/>
        </dgm:presLayoutVars>
      </dgm:prSet>
      <dgm:spPr/>
      <dgm:t>
        <a:bodyPr/>
        <a:lstStyle/>
        <a:p>
          <a:endParaRPr lang="en-GB"/>
        </a:p>
      </dgm:t>
    </dgm:pt>
    <dgm:pt modelId="{A33F72AF-4951-4701-85E3-D83EB740DC0F}" type="pres">
      <dgm:prSet presAssocID="{19F7637D-4108-4049-8FB4-EC83000767AF}" presName="spNode" presStyleCnt="0"/>
      <dgm:spPr/>
      <dgm:t>
        <a:bodyPr/>
        <a:lstStyle/>
        <a:p>
          <a:endParaRPr lang="de-DE"/>
        </a:p>
      </dgm:t>
    </dgm:pt>
    <dgm:pt modelId="{E645D018-A5AD-4E13-A356-3ED634A2CD1E}" type="pres">
      <dgm:prSet presAssocID="{B0ED783E-FD27-4877-BBB2-FB03640055B6}" presName="sibTrans" presStyleLbl="sibTrans1D1" presStyleIdx="1" presStyleCnt="9"/>
      <dgm:spPr/>
      <dgm:t>
        <a:bodyPr/>
        <a:lstStyle/>
        <a:p>
          <a:endParaRPr lang="en-GB"/>
        </a:p>
      </dgm:t>
    </dgm:pt>
    <dgm:pt modelId="{04B2043D-D0C0-4FB9-81C4-84FCFAD95796}" type="pres">
      <dgm:prSet presAssocID="{2E68213B-4200-4A00-84DC-3A0E3B16B7B5}" presName="node" presStyleLbl="node1" presStyleIdx="2" presStyleCnt="9">
        <dgm:presLayoutVars>
          <dgm:bulletEnabled val="1"/>
        </dgm:presLayoutVars>
      </dgm:prSet>
      <dgm:spPr/>
      <dgm:t>
        <a:bodyPr/>
        <a:lstStyle/>
        <a:p>
          <a:endParaRPr lang="de-DE"/>
        </a:p>
      </dgm:t>
    </dgm:pt>
    <dgm:pt modelId="{6D8A6CAC-72E6-4A09-AF96-A6963EA995F5}" type="pres">
      <dgm:prSet presAssocID="{2E68213B-4200-4A00-84DC-3A0E3B16B7B5}" presName="spNode" presStyleCnt="0"/>
      <dgm:spPr/>
      <dgm:t>
        <a:bodyPr/>
        <a:lstStyle/>
        <a:p>
          <a:endParaRPr lang="de-DE"/>
        </a:p>
      </dgm:t>
    </dgm:pt>
    <dgm:pt modelId="{64E7B956-0E35-4F3E-91D4-9885DB6D9875}" type="pres">
      <dgm:prSet presAssocID="{A9D2FD7A-8879-427B-9741-4B0145F20CE2}" presName="sibTrans" presStyleLbl="sibTrans1D1" presStyleIdx="2" presStyleCnt="9"/>
      <dgm:spPr/>
      <dgm:t>
        <a:bodyPr/>
        <a:lstStyle/>
        <a:p>
          <a:endParaRPr lang="de-DE"/>
        </a:p>
      </dgm:t>
    </dgm:pt>
    <dgm:pt modelId="{FC332C87-60E7-4ECB-A28C-A4FD034060AB}" type="pres">
      <dgm:prSet presAssocID="{2FABB9CE-C066-45E1-8403-ABA097E4C613}" presName="node" presStyleLbl="node1" presStyleIdx="3" presStyleCnt="9">
        <dgm:presLayoutVars>
          <dgm:bulletEnabled val="1"/>
        </dgm:presLayoutVars>
      </dgm:prSet>
      <dgm:spPr/>
      <dgm:t>
        <a:bodyPr/>
        <a:lstStyle/>
        <a:p>
          <a:endParaRPr lang="en-GB"/>
        </a:p>
      </dgm:t>
    </dgm:pt>
    <dgm:pt modelId="{C7225057-308B-459A-B824-AE55188A86F7}" type="pres">
      <dgm:prSet presAssocID="{2FABB9CE-C066-45E1-8403-ABA097E4C613}" presName="spNode" presStyleCnt="0"/>
      <dgm:spPr/>
      <dgm:t>
        <a:bodyPr/>
        <a:lstStyle/>
        <a:p>
          <a:endParaRPr lang="de-DE"/>
        </a:p>
      </dgm:t>
    </dgm:pt>
    <dgm:pt modelId="{95638804-6B81-4B1F-B7E7-274734C6495B}" type="pres">
      <dgm:prSet presAssocID="{6BA3CCB7-2BCC-4F58-B626-6657CD60AA37}" presName="sibTrans" presStyleLbl="sibTrans1D1" presStyleIdx="3" presStyleCnt="9"/>
      <dgm:spPr/>
      <dgm:t>
        <a:bodyPr/>
        <a:lstStyle/>
        <a:p>
          <a:endParaRPr lang="en-GB"/>
        </a:p>
      </dgm:t>
    </dgm:pt>
    <dgm:pt modelId="{3321E814-99EC-47AC-9C9F-14B2728995A3}" type="pres">
      <dgm:prSet presAssocID="{A1F849A3-7063-4F58-82ED-CFC713FFECF2}" presName="node" presStyleLbl="node1" presStyleIdx="4" presStyleCnt="9">
        <dgm:presLayoutVars>
          <dgm:bulletEnabled val="1"/>
        </dgm:presLayoutVars>
      </dgm:prSet>
      <dgm:spPr/>
      <dgm:t>
        <a:bodyPr/>
        <a:lstStyle/>
        <a:p>
          <a:endParaRPr lang="en-GB"/>
        </a:p>
      </dgm:t>
    </dgm:pt>
    <dgm:pt modelId="{8C779E55-D66D-409D-B8F0-9AA82BEFF052}" type="pres">
      <dgm:prSet presAssocID="{A1F849A3-7063-4F58-82ED-CFC713FFECF2}" presName="spNode" presStyleCnt="0"/>
      <dgm:spPr/>
      <dgm:t>
        <a:bodyPr/>
        <a:lstStyle/>
        <a:p>
          <a:endParaRPr lang="de-DE"/>
        </a:p>
      </dgm:t>
    </dgm:pt>
    <dgm:pt modelId="{C24619D2-CE72-4C31-9B74-533E1535245E}" type="pres">
      <dgm:prSet presAssocID="{4F37EBBB-93B0-4318-B427-7617F69333CA}" presName="sibTrans" presStyleLbl="sibTrans1D1" presStyleIdx="4" presStyleCnt="9"/>
      <dgm:spPr/>
      <dgm:t>
        <a:bodyPr/>
        <a:lstStyle/>
        <a:p>
          <a:endParaRPr lang="en-GB"/>
        </a:p>
      </dgm:t>
    </dgm:pt>
    <dgm:pt modelId="{6CB6483E-9729-412E-ACD2-92931AEEB399}" type="pres">
      <dgm:prSet presAssocID="{697DE806-C986-4F67-9264-4DBC0E268220}" presName="node" presStyleLbl="node1" presStyleIdx="5" presStyleCnt="9">
        <dgm:presLayoutVars>
          <dgm:bulletEnabled val="1"/>
        </dgm:presLayoutVars>
      </dgm:prSet>
      <dgm:spPr/>
      <dgm:t>
        <a:bodyPr/>
        <a:lstStyle/>
        <a:p>
          <a:endParaRPr lang="de-DE"/>
        </a:p>
      </dgm:t>
    </dgm:pt>
    <dgm:pt modelId="{7C4EE5D9-DFE9-477D-9F22-F991FADFA739}" type="pres">
      <dgm:prSet presAssocID="{697DE806-C986-4F67-9264-4DBC0E268220}" presName="spNode" presStyleCnt="0"/>
      <dgm:spPr/>
      <dgm:t>
        <a:bodyPr/>
        <a:lstStyle/>
        <a:p>
          <a:endParaRPr lang="de-DE"/>
        </a:p>
      </dgm:t>
    </dgm:pt>
    <dgm:pt modelId="{10F5FA20-0483-4E82-A405-3102E6BB78BD}" type="pres">
      <dgm:prSet presAssocID="{34BE2905-A71F-4D21-A867-D0F28D20C6A6}" presName="sibTrans" presStyleLbl="sibTrans1D1" presStyleIdx="5" presStyleCnt="9"/>
      <dgm:spPr/>
      <dgm:t>
        <a:bodyPr/>
        <a:lstStyle/>
        <a:p>
          <a:endParaRPr lang="de-DE"/>
        </a:p>
      </dgm:t>
    </dgm:pt>
    <dgm:pt modelId="{EC365349-9AF9-40BA-80D9-25D4FF6C6F93}" type="pres">
      <dgm:prSet presAssocID="{D08D59F0-F305-437A-BD44-CA3D9CB89D6B}" presName="node" presStyleLbl="node1" presStyleIdx="6" presStyleCnt="9">
        <dgm:presLayoutVars>
          <dgm:bulletEnabled val="1"/>
        </dgm:presLayoutVars>
      </dgm:prSet>
      <dgm:spPr/>
      <dgm:t>
        <a:bodyPr/>
        <a:lstStyle/>
        <a:p>
          <a:endParaRPr lang="en-GB"/>
        </a:p>
      </dgm:t>
    </dgm:pt>
    <dgm:pt modelId="{DCD85E45-B657-4FAB-8DF8-BCE815ABDC3B}" type="pres">
      <dgm:prSet presAssocID="{D08D59F0-F305-437A-BD44-CA3D9CB89D6B}" presName="spNode" presStyleCnt="0"/>
      <dgm:spPr/>
      <dgm:t>
        <a:bodyPr/>
        <a:lstStyle/>
        <a:p>
          <a:endParaRPr lang="de-DE"/>
        </a:p>
      </dgm:t>
    </dgm:pt>
    <dgm:pt modelId="{662F9AE5-0D7F-4331-8A90-CEFCFDEAA091}" type="pres">
      <dgm:prSet presAssocID="{36F22F5B-FA54-4F45-A915-58EA14CFE0B4}" presName="sibTrans" presStyleLbl="sibTrans1D1" presStyleIdx="6" presStyleCnt="9"/>
      <dgm:spPr/>
      <dgm:t>
        <a:bodyPr/>
        <a:lstStyle/>
        <a:p>
          <a:endParaRPr lang="en-GB"/>
        </a:p>
      </dgm:t>
    </dgm:pt>
    <dgm:pt modelId="{7D4409F9-F03F-4965-A942-5D0AC0FDDEC2}" type="pres">
      <dgm:prSet presAssocID="{115E3275-C464-4FF2-8AA2-0118B529E106}" presName="node" presStyleLbl="node1" presStyleIdx="7" presStyleCnt="9" custScaleX="118232" custScaleY="131632">
        <dgm:presLayoutVars>
          <dgm:bulletEnabled val="1"/>
        </dgm:presLayoutVars>
      </dgm:prSet>
      <dgm:spPr/>
      <dgm:t>
        <a:bodyPr/>
        <a:lstStyle/>
        <a:p>
          <a:endParaRPr lang="en-GB"/>
        </a:p>
      </dgm:t>
    </dgm:pt>
    <dgm:pt modelId="{FE46AD56-DF71-4E5F-905F-BA65F515C608}" type="pres">
      <dgm:prSet presAssocID="{115E3275-C464-4FF2-8AA2-0118B529E106}" presName="spNode" presStyleCnt="0"/>
      <dgm:spPr/>
      <dgm:t>
        <a:bodyPr/>
        <a:lstStyle/>
        <a:p>
          <a:endParaRPr lang="de-DE"/>
        </a:p>
      </dgm:t>
    </dgm:pt>
    <dgm:pt modelId="{E138B589-B11E-4286-8E7E-CB72272E49C3}" type="pres">
      <dgm:prSet presAssocID="{95CDD66B-6757-4EEC-BE0D-779F9BC7B866}" presName="sibTrans" presStyleLbl="sibTrans1D1" presStyleIdx="7" presStyleCnt="9"/>
      <dgm:spPr/>
      <dgm:t>
        <a:bodyPr/>
        <a:lstStyle/>
        <a:p>
          <a:endParaRPr lang="en-GB"/>
        </a:p>
      </dgm:t>
    </dgm:pt>
    <dgm:pt modelId="{1A1A66A7-8CE0-435D-B6DF-FA6C01ACEA53}" type="pres">
      <dgm:prSet presAssocID="{DF0D327A-DE3B-4BD8-A90E-412D41C01CAE}" presName="node" presStyleLbl="node1" presStyleIdx="8" presStyleCnt="9" custScaleX="113590" custScaleY="107247">
        <dgm:presLayoutVars>
          <dgm:bulletEnabled val="1"/>
        </dgm:presLayoutVars>
      </dgm:prSet>
      <dgm:spPr/>
      <dgm:t>
        <a:bodyPr/>
        <a:lstStyle/>
        <a:p>
          <a:endParaRPr lang="en-GB"/>
        </a:p>
      </dgm:t>
    </dgm:pt>
    <dgm:pt modelId="{B6B6E677-A992-4C6A-A5EB-4D98E5B564C7}" type="pres">
      <dgm:prSet presAssocID="{DF0D327A-DE3B-4BD8-A90E-412D41C01CAE}" presName="spNode" presStyleCnt="0"/>
      <dgm:spPr/>
      <dgm:t>
        <a:bodyPr/>
        <a:lstStyle/>
        <a:p>
          <a:endParaRPr lang="de-DE"/>
        </a:p>
      </dgm:t>
    </dgm:pt>
    <dgm:pt modelId="{8200A4BC-E029-4DEE-8994-395CC9240F96}" type="pres">
      <dgm:prSet presAssocID="{552D9953-B112-4D8E-9AD9-8D30779D2496}" presName="sibTrans" presStyleLbl="sibTrans1D1" presStyleIdx="8" presStyleCnt="9"/>
      <dgm:spPr/>
      <dgm:t>
        <a:bodyPr/>
        <a:lstStyle/>
        <a:p>
          <a:endParaRPr lang="en-GB"/>
        </a:p>
      </dgm:t>
    </dgm:pt>
  </dgm:ptLst>
  <dgm:cxnLst>
    <dgm:cxn modelId="{A462D235-42FF-48A1-B761-54CB8987ECD3}" type="presOf" srcId="{4F37EBBB-93B0-4318-B427-7617F69333CA}" destId="{C24619D2-CE72-4C31-9B74-533E1535245E}" srcOrd="0" destOrd="0" presId="urn:microsoft.com/office/officeart/2005/8/layout/cycle6"/>
    <dgm:cxn modelId="{AF1C0B59-DDCF-47CA-8682-CC50B98C5F5F}" srcId="{A33592F4-E608-4A45-851C-61FA497B71E7}" destId="{3F36F12F-FF98-465C-9336-E653F27789BC}" srcOrd="0" destOrd="0" parTransId="{DBF271E5-D10F-40FE-94EA-7A7DDDE9EE0C}" sibTransId="{4C7E9807-BEA8-42A9-9C50-B438FF910D72}"/>
    <dgm:cxn modelId="{6BE67788-BC9E-40F7-A030-0DC231BFE2AA}" type="presOf" srcId="{36F22F5B-FA54-4F45-A915-58EA14CFE0B4}" destId="{662F9AE5-0D7F-4331-8A90-CEFCFDEAA091}" srcOrd="0" destOrd="0" presId="urn:microsoft.com/office/officeart/2005/8/layout/cycle6"/>
    <dgm:cxn modelId="{47847F2C-CDB9-4CC0-BBA9-71CCE0EF931B}" type="presOf" srcId="{6BA3CCB7-2BCC-4F58-B626-6657CD60AA37}" destId="{95638804-6B81-4B1F-B7E7-274734C6495B}" srcOrd="0" destOrd="0" presId="urn:microsoft.com/office/officeart/2005/8/layout/cycle6"/>
    <dgm:cxn modelId="{720B4E5C-DABE-4084-AB1D-3F8037805D62}" srcId="{A33592F4-E608-4A45-851C-61FA497B71E7}" destId="{2FABB9CE-C066-45E1-8403-ABA097E4C613}" srcOrd="3" destOrd="0" parTransId="{87A37390-3173-41CD-8EFB-BFFEE152881A}" sibTransId="{6BA3CCB7-2BCC-4F58-B626-6657CD60AA37}"/>
    <dgm:cxn modelId="{0E5B30C7-48D4-436C-9EEA-8146672E9CE7}" type="presOf" srcId="{DF0D327A-DE3B-4BD8-A90E-412D41C01CAE}" destId="{1A1A66A7-8CE0-435D-B6DF-FA6C01ACEA53}" srcOrd="0" destOrd="0" presId="urn:microsoft.com/office/officeart/2005/8/layout/cycle6"/>
    <dgm:cxn modelId="{43C74F9A-BDD1-489A-94B0-E95DE6B9B767}" type="presOf" srcId="{2E68213B-4200-4A00-84DC-3A0E3B16B7B5}" destId="{04B2043D-D0C0-4FB9-81C4-84FCFAD95796}" srcOrd="0" destOrd="0" presId="urn:microsoft.com/office/officeart/2005/8/layout/cycle6"/>
    <dgm:cxn modelId="{36FA974C-5CA4-43E8-8A0E-BBC2A687297D}" type="presOf" srcId="{4C7E9807-BEA8-42A9-9C50-B438FF910D72}" destId="{7320978E-CB84-43C4-823E-D3B1D9420D47}" srcOrd="0" destOrd="0" presId="urn:microsoft.com/office/officeart/2005/8/layout/cycle6"/>
    <dgm:cxn modelId="{9BB72F1E-7AEA-4653-87CE-376FBDFC468F}" srcId="{A33592F4-E608-4A45-851C-61FA497B71E7}" destId="{697DE806-C986-4F67-9264-4DBC0E268220}" srcOrd="5" destOrd="0" parTransId="{2C5C1C32-6175-4602-94AE-5FDA5C834217}" sibTransId="{34BE2905-A71F-4D21-A867-D0F28D20C6A6}"/>
    <dgm:cxn modelId="{82143788-8A07-4D55-9E02-BCED67E227A6}" type="presOf" srcId="{697DE806-C986-4F67-9264-4DBC0E268220}" destId="{6CB6483E-9729-412E-ACD2-92931AEEB399}" srcOrd="0" destOrd="0" presId="urn:microsoft.com/office/officeart/2005/8/layout/cycle6"/>
    <dgm:cxn modelId="{78BA4074-86F1-432E-96C4-8E45F49A3F13}" srcId="{A33592F4-E608-4A45-851C-61FA497B71E7}" destId="{A1F849A3-7063-4F58-82ED-CFC713FFECF2}" srcOrd="4" destOrd="0" parTransId="{D44D9D3C-FB21-4E80-8B43-CF8BC0EAA790}" sibTransId="{4F37EBBB-93B0-4318-B427-7617F69333CA}"/>
    <dgm:cxn modelId="{7DE28977-5F70-4BC7-BC52-FD72B3FC7A28}" type="presOf" srcId="{3F36F12F-FF98-465C-9336-E653F27789BC}" destId="{D324E5CD-769A-42CD-AF0C-C9D24301EF53}" srcOrd="0" destOrd="0" presId="urn:microsoft.com/office/officeart/2005/8/layout/cycle6"/>
    <dgm:cxn modelId="{CFD87C04-C00C-4C48-A4A3-88CDA8C34BAD}" type="presOf" srcId="{552D9953-B112-4D8E-9AD9-8D30779D2496}" destId="{8200A4BC-E029-4DEE-8994-395CC9240F96}" srcOrd="0" destOrd="0" presId="urn:microsoft.com/office/officeart/2005/8/layout/cycle6"/>
    <dgm:cxn modelId="{F752EB82-654B-40D6-942C-3B8CC76970DA}" type="presOf" srcId="{2FABB9CE-C066-45E1-8403-ABA097E4C613}" destId="{FC332C87-60E7-4ECB-A28C-A4FD034060AB}" srcOrd="0" destOrd="0" presId="urn:microsoft.com/office/officeart/2005/8/layout/cycle6"/>
    <dgm:cxn modelId="{FBFA8B31-B98D-4C5C-9EE2-7C399D85B5E9}" type="presOf" srcId="{B0ED783E-FD27-4877-BBB2-FB03640055B6}" destId="{E645D018-A5AD-4E13-A356-3ED634A2CD1E}" srcOrd="0" destOrd="0" presId="urn:microsoft.com/office/officeart/2005/8/layout/cycle6"/>
    <dgm:cxn modelId="{39CCD9CD-30BE-448A-8951-520F4489DB0C}" type="presOf" srcId="{A9D2FD7A-8879-427B-9741-4B0145F20CE2}" destId="{64E7B956-0E35-4F3E-91D4-9885DB6D9875}" srcOrd="0" destOrd="0" presId="urn:microsoft.com/office/officeart/2005/8/layout/cycle6"/>
    <dgm:cxn modelId="{809F4AF3-0425-4CDE-BA31-333161F4D01A}" srcId="{A33592F4-E608-4A45-851C-61FA497B71E7}" destId="{D08D59F0-F305-437A-BD44-CA3D9CB89D6B}" srcOrd="6" destOrd="0" parTransId="{0CDC4FFB-B09D-4A44-A164-4FD1D0EC4C4E}" sibTransId="{36F22F5B-FA54-4F45-A915-58EA14CFE0B4}"/>
    <dgm:cxn modelId="{196CC865-4543-44F8-92C0-F10DD64B6EF6}" type="presOf" srcId="{D08D59F0-F305-437A-BD44-CA3D9CB89D6B}" destId="{EC365349-9AF9-40BA-80D9-25D4FF6C6F93}" srcOrd="0" destOrd="0" presId="urn:microsoft.com/office/officeart/2005/8/layout/cycle6"/>
    <dgm:cxn modelId="{FE2D29A8-557C-4EC8-B903-91D0FC9048FD}" type="presOf" srcId="{A1F849A3-7063-4F58-82ED-CFC713FFECF2}" destId="{3321E814-99EC-47AC-9C9F-14B2728995A3}" srcOrd="0" destOrd="0" presId="urn:microsoft.com/office/officeart/2005/8/layout/cycle6"/>
    <dgm:cxn modelId="{B989B123-582D-4713-AFDF-3A45363BC9D0}" srcId="{A33592F4-E608-4A45-851C-61FA497B71E7}" destId="{115E3275-C464-4FF2-8AA2-0118B529E106}" srcOrd="7" destOrd="0" parTransId="{C5382F88-7AC3-48CA-A288-AA8BEA8164CF}" sibTransId="{95CDD66B-6757-4EEC-BE0D-779F9BC7B866}"/>
    <dgm:cxn modelId="{49378098-2200-4770-A200-B33B26134F7E}" type="presOf" srcId="{19F7637D-4108-4049-8FB4-EC83000767AF}" destId="{E2ED750D-FB7C-4EC3-94CA-96CA4A2DCC0C}" srcOrd="0" destOrd="0" presId="urn:microsoft.com/office/officeart/2005/8/layout/cycle6"/>
    <dgm:cxn modelId="{13A8E6CA-D3D2-4B1A-B35E-599A78703BAD}" srcId="{A33592F4-E608-4A45-851C-61FA497B71E7}" destId="{19F7637D-4108-4049-8FB4-EC83000767AF}" srcOrd="1" destOrd="0" parTransId="{2BFD8770-6879-42DF-8D78-668411A3F325}" sibTransId="{B0ED783E-FD27-4877-BBB2-FB03640055B6}"/>
    <dgm:cxn modelId="{E94AF118-D478-453D-87E1-DE3A2B43DDC9}" type="presOf" srcId="{34BE2905-A71F-4D21-A867-D0F28D20C6A6}" destId="{10F5FA20-0483-4E82-A405-3102E6BB78BD}" srcOrd="0" destOrd="0" presId="urn:microsoft.com/office/officeart/2005/8/layout/cycle6"/>
    <dgm:cxn modelId="{B2CB8FA1-3D9E-4B60-A4C2-AB6B20A05862}" type="presOf" srcId="{95CDD66B-6757-4EEC-BE0D-779F9BC7B866}" destId="{E138B589-B11E-4286-8E7E-CB72272E49C3}" srcOrd="0" destOrd="0" presId="urn:microsoft.com/office/officeart/2005/8/layout/cycle6"/>
    <dgm:cxn modelId="{E1CA0DBE-EB3A-4323-AE64-AE0664E60E8C}" type="presOf" srcId="{A33592F4-E608-4A45-851C-61FA497B71E7}" destId="{37908340-F9C9-4988-AD95-1938B72528F8}" srcOrd="0" destOrd="0" presId="urn:microsoft.com/office/officeart/2005/8/layout/cycle6"/>
    <dgm:cxn modelId="{203C3E77-D8E1-4BF0-86FA-96BE42AF3F54}" srcId="{A33592F4-E608-4A45-851C-61FA497B71E7}" destId="{DF0D327A-DE3B-4BD8-A90E-412D41C01CAE}" srcOrd="8" destOrd="0" parTransId="{D3FEB60C-3BE2-4436-896C-E487519CAFF1}" sibTransId="{552D9953-B112-4D8E-9AD9-8D30779D2496}"/>
    <dgm:cxn modelId="{89C0D087-3A24-46F9-8A6E-33059889601F}" srcId="{A33592F4-E608-4A45-851C-61FA497B71E7}" destId="{2E68213B-4200-4A00-84DC-3A0E3B16B7B5}" srcOrd="2" destOrd="0" parTransId="{31BA1B88-3010-4408-BCF5-F4D8D3E76717}" sibTransId="{A9D2FD7A-8879-427B-9741-4B0145F20CE2}"/>
    <dgm:cxn modelId="{A6B06651-FEF1-4B7B-9160-AFDF0BB077DB}" type="presOf" srcId="{115E3275-C464-4FF2-8AA2-0118B529E106}" destId="{7D4409F9-F03F-4965-A942-5D0AC0FDDEC2}" srcOrd="0" destOrd="0" presId="urn:microsoft.com/office/officeart/2005/8/layout/cycle6"/>
    <dgm:cxn modelId="{F9A9344B-DFE1-4CB1-9CF4-E13105636790}" type="presParOf" srcId="{37908340-F9C9-4988-AD95-1938B72528F8}" destId="{D324E5CD-769A-42CD-AF0C-C9D24301EF53}" srcOrd="0" destOrd="0" presId="urn:microsoft.com/office/officeart/2005/8/layout/cycle6"/>
    <dgm:cxn modelId="{038C6CAA-F1A0-40BD-A0A1-31D0812F627F}" type="presParOf" srcId="{37908340-F9C9-4988-AD95-1938B72528F8}" destId="{EE368E73-84B6-4D3A-A0AF-70C3EEA13C6D}" srcOrd="1" destOrd="0" presId="urn:microsoft.com/office/officeart/2005/8/layout/cycle6"/>
    <dgm:cxn modelId="{7BB6A788-351A-45F1-A95F-DF4E0AE3C54C}" type="presParOf" srcId="{37908340-F9C9-4988-AD95-1938B72528F8}" destId="{7320978E-CB84-43C4-823E-D3B1D9420D47}" srcOrd="2" destOrd="0" presId="urn:microsoft.com/office/officeart/2005/8/layout/cycle6"/>
    <dgm:cxn modelId="{4D2597C1-8C30-4E55-95F6-43299DF61816}" type="presParOf" srcId="{37908340-F9C9-4988-AD95-1938B72528F8}" destId="{E2ED750D-FB7C-4EC3-94CA-96CA4A2DCC0C}" srcOrd="3" destOrd="0" presId="urn:microsoft.com/office/officeart/2005/8/layout/cycle6"/>
    <dgm:cxn modelId="{96B8C172-0536-405F-85D7-1F1002BBC3B9}" type="presParOf" srcId="{37908340-F9C9-4988-AD95-1938B72528F8}" destId="{A33F72AF-4951-4701-85E3-D83EB740DC0F}" srcOrd="4" destOrd="0" presId="urn:microsoft.com/office/officeart/2005/8/layout/cycle6"/>
    <dgm:cxn modelId="{A75461A3-7C62-48E5-AE10-534BDE44EF3A}" type="presParOf" srcId="{37908340-F9C9-4988-AD95-1938B72528F8}" destId="{E645D018-A5AD-4E13-A356-3ED634A2CD1E}" srcOrd="5" destOrd="0" presId="urn:microsoft.com/office/officeart/2005/8/layout/cycle6"/>
    <dgm:cxn modelId="{CBCA7601-AD22-419A-B057-7226E9764888}" type="presParOf" srcId="{37908340-F9C9-4988-AD95-1938B72528F8}" destId="{04B2043D-D0C0-4FB9-81C4-84FCFAD95796}" srcOrd="6" destOrd="0" presId="urn:microsoft.com/office/officeart/2005/8/layout/cycle6"/>
    <dgm:cxn modelId="{850D2B4A-A95E-418D-8144-70318AC117C8}" type="presParOf" srcId="{37908340-F9C9-4988-AD95-1938B72528F8}" destId="{6D8A6CAC-72E6-4A09-AF96-A6963EA995F5}" srcOrd="7" destOrd="0" presId="urn:microsoft.com/office/officeart/2005/8/layout/cycle6"/>
    <dgm:cxn modelId="{4B0CD872-64F7-44E3-A9DA-8919F109B6F4}" type="presParOf" srcId="{37908340-F9C9-4988-AD95-1938B72528F8}" destId="{64E7B956-0E35-4F3E-91D4-9885DB6D9875}" srcOrd="8" destOrd="0" presId="urn:microsoft.com/office/officeart/2005/8/layout/cycle6"/>
    <dgm:cxn modelId="{C94F4185-783A-4EC6-BA66-1EC6CFCA0A1C}" type="presParOf" srcId="{37908340-F9C9-4988-AD95-1938B72528F8}" destId="{FC332C87-60E7-4ECB-A28C-A4FD034060AB}" srcOrd="9" destOrd="0" presId="urn:microsoft.com/office/officeart/2005/8/layout/cycle6"/>
    <dgm:cxn modelId="{30904CD6-C70B-4D4D-A6A0-299CE4A97F00}" type="presParOf" srcId="{37908340-F9C9-4988-AD95-1938B72528F8}" destId="{C7225057-308B-459A-B824-AE55188A86F7}" srcOrd="10" destOrd="0" presId="urn:microsoft.com/office/officeart/2005/8/layout/cycle6"/>
    <dgm:cxn modelId="{A900282B-D787-4CF0-8504-E1422B114778}" type="presParOf" srcId="{37908340-F9C9-4988-AD95-1938B72528F8}" destId="{95638804-6B81-4B1F-B7E7-274734C6495B}" srcOrd="11" destOrd="0" presId="urn:microsoft.com/office/officeart/2005/8/layout/cycle6"/>
    <dgm:cxn modelId="{F5BBF167-5E4C-43AC-8BA0-9CD77411BF2F}" type="presParOf" srcId="{37908340-F9C9-4988-AD95-1938B72528F8}" destId="{3321E814-99EC-47AC-9C9F-14B2728995A3}" srcOrd="12" destOrd="0" presId="urn:microsoft.com/office/officeart/2005/8/layout/cycle6"/>
    <dgm:cxn modelId="{5FD1F294-F5C4-4E92-9BF8-71D7AE56DAF9}" type="presParOf" srcId="{37908340-F9C9-4988-AD95-1938B72528F8}" destId="{8C779E55-D66D-409D-B8F0-9AA82BEFF052}" srcOrd="13" destOrd="0" presId="urn:microsoft.com/office/officeart/2005/8/layout/cycle6"/>
    <dgm:cxn modelId="{D87E60F3-48A9-4130-8DF5-7DE951477141}" type="presParOf" srcId="{37908340-F9C9-4988-AD95-1938B72528F8}" destId="{C24619D2-CE72-4C31-9B74-533E1535245E}" srcOrd="14" destOrd="0" presId="urn:microsoft.com/office/officeart/2005/8/layout/cycle6"/>
    <dgm:cxn modelId="{9F1F7D2B-A808-4083-B0EE-E44091CA7242}" type="presParOf" srcId="{37908340-F9C9-4988-AD95-1938B72528F8}" destId="{6CB6483E-9729-412E-ACD2-92931AEEB399}" srcOrd="15" destOrd="0" presId="urn:microsoft.com/office/officeart/2005/8/layout/cycle6"/>
    <dgm:cxn modelId="{AE1F5254-6C01-4CBE-AE42-466636F72663}" type="presParOf" srcId="{37908340-F9C9-4988-AD95-1938B72528F8}" destId="{7C4EE5D9-DFE9-477D-9F22-F991FADFA739}" srcOrd="16" destOrd="0" presId="urn:microsoft.com/office/officeart/2005/8/layout/cycle6"/>
    <dgm:cxn modelId="{B79B49BD-7B7F-42E4-9FA7-5B80C921D485}" type="presParOf" srcId="{37908340-F9C9-4988-AD95-1938B72528F8}" destId="{10F5FA20-0483-4E82-A405-3102E6BB78BD}" srcOrd="17" destOrd="0" presId="urn:microsoft.com/office/officeart/2005/8/layout/cycle6"/>
    <dgm:cxn modelId="{DB77C584-1BA4-4C6B-BF06-EF92D8D108EF}" type="presParOf" srcId="{37908340-F9C9-4988-AD95-1938B72528F8}" destId="{EC365349-9AF9-40BA-80D9-25D4FF6C6F93}" srcOrd="18" destOrd="0" presId="urn:microsoft.com/office/officeart/2005/8/layout/cycle6"/>
    <dgm:cxn modelId="{F06333A2-79AC-411D-94D6-988E0F88815F}" type="presParOf" srcId="{37908340-F9C9-4988-AD95-1938B72528F8}" destId="{DCD85E45-B657-4FAB-8DF8-BCE815ABDC3B}" srcOrd="19" destOrd="0" presId="urn:microsoft.com/office/officeart/2005/8/layout/cycle6"/>
    <dgm:cxn modelId="{75C2346D-C4E2-4C63-93AE-6EF9E88A6122}" type="presParOf" srcId="{37908340-F9C9-4988-AD95-1938B72528F8}" destId="{662F9AE5-0D7F-4331-8A90-CEFCFDEAA091}" srcOrd="20" destOrd="0" presId="urn:microsoft.com/office/officeart/2005/8/layout/cycle6"/>
    <dgm:cxn modelId="{25D3788D-7F8C-4046-BC14-EEA2629F8570}" type="presParOf" srcId="{37908340-F9C9-4988-AD95-1938B72528F8}" destId="{7D4409F9-F03F-4965-A942-5D0AC0FDDEC2}" srcOrd="21" destOrd="0" presId="urn:microsoft.com/office/officeart/2005/8/layout/cycle6"/>
    <dgm:cxn modelId="{ACA56DCA-26A2-486A-97AA-A2813B44E23F}" type="presParOf" srcId="{37908340-F9C9-4988-AD95-1938B72528F8}" destId="{FE46AD56-DF71-4E5F-905F-BA65F515C608}" srcOrd="22" destOrd="0" presId="urn:microsoft.com/office/officeart/2005/8/layout/cycle6"/>
    <dgm:cxn modelId="{7BA2B7A0-C91A-41F0-A766-39A36AB90A22}" type="presParOf" srcId="{37908340-F9C9-4988-AD95-1938B72528F8}" destId="{E138B589-B11E-4286-8E7E-CB72272E49C3}" srcOrd="23" destOrd="0" presId="urn:microsoft.com/office/officeart/2005/8/layout/cycle6"/>
    <dgm:cxn modelId="{01F4149E-B110-42B1-9A68-F238E529F3A9}" type="presParOf" srcId="{37908340-F9C9-4988-AD95-1938B72528F8}" destId="{1A1A66A7-8CE0-435D-B6DF-FA6C01ACEA53}" srcOrd="24" destOrd="0" presId="urn:microsoft.com/office/officeart/2005/8/layout/cycle6"/>
    <dgm:cxn modelId="{9C6E4DB8-2B47-4D56-99ED-F5A51F4C335E}" type="presParOf" srcId="{37908340-F9C9-4988-AD95-1938B72528F8}" destId="{B6B6E677-A992-4C6A-A5EB-4D98E5B564C7}" srcOrd="25" destOrd="0" presId="urn:microsoft.com/office/officeart/2005/8/layout/cycle6"/>
    <dgm:cxn modelId="{36D29125-7031-499D-968A-7ABC55BF91AF}" type="presParOf" srcId="{37908340-F9C9-4988-AD95-1938B72528F8}" destId="{8200A4BC-E029-4DEE-8994-395CC9240F96}" srcOrd="26"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A6AD38-F503-4C7D-9E9E-3469E39D1D03}" type="doc">
      <dgm:prSet loTypeId="urn:microsoft.com/office/officeart/2005/8/layout/cycle6" loCatId="cycle" qsTypeId="urn:microsoft.com/office/officeart/2005/8/quickstyle/simple1" qsCatId="simple" csTypeId="urn:microsoft.com/office/officeart/2005/8/colors/accent0_1" csCatId="mainScheme" phldr="1"/>
      <dgm:spPr/>
      <dgm:t>
        <a:bodyPr/>
        <a:lstStyle/>
        <a:p>
          <a:endParaRPr lang="de-DE"/>
        </a:p>
      </dgm:t>
    </dgm:pt>
    <dgm:pt modelId="{2C203776-EFBE-4018-A985-EDADC6813AAE}">
      <dgm:prSet phldrT="[Text]"/>
      <dgm:spPr/>
      <dgm:t>
        <a:bodyPr/>
        <a:lstStyle/>
        <a:p>
          <a:r>
            <a:rPr lang="en-US" dirty="0" smtClean="0"/>
            <a:t>A </a:t>
          </a:r>
          <a:r>
            <a:rPr lang="en-US" b="1" dirty="0" smtClean="0"/>
            <a:t>graphic</a:t>
          </a:r>
          <a:r>
            <a:rPr lang="en-US" dirty="0" smtClean="0"/>
            <a:t> that shows the pathways from defecation to final fate</a:t>
          </a:r>
          <a:endParaRPr lang="de-DE" dirty="0"/>
        </a:p>
      </dgm:t>
    </dgm:pt>
    <dgm:pt modelId="{BB3E7EE3-3347-4D12-BC39-92B0DF7F3DF4}" type="parTrans" cxnId="{4F296AA8-07FA-4C88-879E-9A8E70E7BE5B}">
      <dgm:prSet/>
      <dgm:spPr/>
      <dgm:t>
        <a:bodyPr/>
        <a:lstStyle/>
        <a:p>
          <a:endParaRPr lang="de-DE"/>
        </a:p>
      </dgm:t>
    </dgm:pt>
    <dgm:pt modelId="{7DDFA66A-C9A5-42C0-B7AC-77765E32AFDC}" type="sibTrans" cxnId="{4F296AA8-07FA-4C88-879E-9A8E70E7BE5B}">
      <dgm:prSet/>
      <dgm:spPr/>
      <dgm:t>
        <a:bodyPr/>
        <a:lstStyle/>
        <a:p>
          <a:endParaRPr lang="de-DE"/>
        </a:p>
      </dgm:t>
    </dgm:pt>
    <dgm:pt modelId="{3004AB73-24F6-4531-8AFD-0A8C9151529A}">
      <dgm:prSet phldrT="[Text]"/>
      <dgm:spPr/>
      <dgm:t>
        <a:bodyPr/>
        <a:lstStyle/>
        <a:p>
          <a:r>
            <a:rPr lang="de-DE" dirty="0" smtClean="0"/>
            <a:t>A </a:t>
          </a:r>
          <a:r>
            <a:rPr lang="de-DE" dirty="0" err="1" smtClean="0"/>
            <a:t>concise</a:t>
          </a:r>
          <a:r>
            <a:rPr lang="de-DE" dirty="0" smtClean="0"/>
            <a:t> </a:t>
          </a:r>
          <a:r>
            <a:rPr lang="de-DE" b="1" dirty="0" smtClean="0"/>
            <a:t>narrative </a:t>
          </a:r>
          <a:r>
            <a:rPr lang="de-DE" b="1" dirty="0" err="1" smtClean="0"/>
            <a:t>report</a:t>
          </a:r>
          <a:r>
            <a:rPr lang="de-DE" b="1" dirty="0" smtClean="0"/>
            <a:t> </a:t>
          </a:r>
          <a:r>
            <a:rPr lang="de-DE" b="0" dirty="0" smtClean="0"/>
            <a:t>on</a:t>
          </a:r>
          <a:r>
            <a:rPr lang="de-DE" b="1" dirty="0" smtClean="0"/>
            <a:t> </a:t>
          </a:r>
          <a:r>
            <a:rPr lang="en-US" dirty="0" smtClean="0"/>
            <a:t>the service delivery context</a:t>
          </a:r>
          <a:endParaRPr lang="de-DE" dirty="0"/>
        </a:p>
      </dgm:t>
    </dgm:pt>
    <dgm:pt modelId="{0F788758-DFD9-4946-8674-8867F4F46682}" type="parTrans" cxnId="{2732BE05-392E-42CC-88DD-A6018EEF036E}">
      <dgm:prSet/>
      <dgm:spPr/>
      <dgm:t>
        <a:bodyPr/>
        <a:lstStyle/>
        <a:p>
          <a:endParaRPr lang="de-DE"/>
        </a:p>
      </dgm:t>
    </dgm:pt>
    <dgm:pt modelId="{775580C7-5110-4005-A344-3DCFDEB1254B}" type="sibTrans" cxnId="{2732BE05-392E-42CC-88DD-A6018EEF036E}">
      <dgm:prSet/>
      <dgm:spPr/>
      <dgm:t>
        <a:bodyPr/>
        <a:lstStyle/>
        <a:p>
          <a:endParaRPr lang="de-DE"/>
        </a:p>
      </dgm:t>
    </dgm:pt>
    <dgm:pt modelId="{C1B06DAD-23B6-4696-8334-3F9CF1FDB86D}">
      <dgm:prSet phldrT="[Text]"/>
      <dgm:spPr/>
      <dgm:t>
        <a:bodyPr/>
        <a:lstStyle/>
        <a:p>
          <a:r>
            <a:rPr lang="en-US" dirty="0" smtClean="0"/>
            <a:t>A complete </a:t>
          </a:r>
          <a:r>
            <a:rPr lang="en-US" b="1" dirty="0" smtClean="0"/>
            <a:t>record</a:t>
          </a:r>
          <a:r>
            <a:rPr lang="en-US" dirty="0" smtClean="0"/>
            <a:t> of all the data sources</a:t>
          </a:r>
          <a:endParaRPr lang="de-DE" dirty="0"/>
        </a:p>
      </dgm:t>
    </dgm:pt>
    <dgm:pt modelId="{9674D80A-346F-4156-ADBB-73452CB7D763}" type="sibTrans" cxnId="{CCBC04DA-2036-4B34-9574-B193013D4414}">
      <dgm:prSet/>
      <dgm:spPr/>
      <dgm:t>
        <a:bodyPr/>
        <a:lstStyle/>
        <a:p>
          <a:endParaRPr lang="de-DE"/>
        </a:p>
      </dgm:t>
    </dgm:pt>
    <dgm:pt modelId="{D931D35A-7BAC-4270-A801-C4B51E239D74}" type="parTrans" cxnId="{CCBC04DA-2036-4B34-9574-B193013D4414}">
      <dgm:prSet/>
      <dgm:spPr/>
      <dgm:t>
        <a:bodyPr/>
        <a:lstStyle/>
        <a:p>
          <a:endParaRPr lang="de-DE"/>
        </a:p>
      </dgm:t>
    </dgm:pt>
    <dgm:pt modelId="{4EE2835D-0BB3-4E41-8F85-E4750303B6E9}" type="pres">
      <dgm:prSet presAssocID="{76A6AD38-F503-4C7D-9E9E-3469E39D1D03}" presName="cycle" presStyleCnt="0">
        <dgm:presLayoutVars>
          <dgm:dir/>
          <dgm:resizeHandles val="exact"/>
        </dgm:presLayoutVars>
      </dgm:prSet>
      <dgm:spPr/>
      <dgm:t>
        <a:bodyPr/>
        <a:lstStyle/>
        <a:p>
          <a:endParaRPr lang="en-US"/>
        </a:p>
      </dgm:t>
    </dgm:pt>
    <dgm:pt modelId="{70720CE0-BA39-4BB8-86F1-206512FA682B}" type="pres">
      <dgm:prSet presAssocID="{2C203776-EFBE-4018-A985-EDADC6813AAE}" presName="node" presStyleLbl="node1" presStyleIdx="0" presStyleCnt="3" custScaleX="110000" custScaleY="110000" custRadScaleRad="78814" custRadScaleInc="-1961">
        <dgm:presLayoutVars>
          <dgm:bulletEnabled val="1"/>
        </dgm:presLayoutVars>
      </dgm:prSet>
      <dgm:spPr/>
      <dgm:t>
        <a:bodyPr/>
        <a:lstStyle/>
        <a:p>
          <a:endParaRPr lang="de-DE"/>
        </a:p>
      </dgm:t>
    </dgm:pt>
    <dgm:pt modelId="{71DDB5F4-DBB9-4CFB-A312-D87D12201553}" type="pres">
      <dgm:prSet presAssocID="{2C203776-EFBE-4018-A985-EDADC6813AAE}" presName="spNode" presStyleCnt="0"/>
      <dgm:spPr/>
    </dgm:pt>
    <dgm:pt modelId="{A20B79B8-0B6B-4744-8C7A-70CCEEB10791}" type="pres">
      <dgm:prSet presAssocID="{7DDFA66A-C9A5-42C0-B7AC-77765E32AFDC}" presName="sibTrans" presStyleLbl="sibTrans1D1" presStyleIdx="0" presStyleCnt="3"/>
      <dgm:spPr/>
      <dgm:t>
        <a:bodyPr/>
        <a:lstStyle/>
        <a:p>
          <a:endParaRPr lang="en-US"/>
        </a:p>
      </dgm:t>
    </dgm:pt>
    <dgm:pt modelId="{B4A6909A-708F-4CA8-B5B4-9A108FAA66EC}" type="pres">
      <dgm:prSet presAssocID="{C1B06DAD-23B6-4696-8334-3F9CF1FDB86D}" presName="node" presStyleLbl="node1" presStyleIdx="1" presStyleCnt="3" custScaleX="110000" custScaleY="110000" custRadScaleRad="97050" custRadScaleInc="-1005">
        <dgm:presLayoutVars>
          <dgm:bulletEnabled val="1"/>
        </dgm:presLayoutVars>
      </dgm:prSet>
      <dgm:spPr/>
      <dgm:t>
        <a:bodyPr/>
        <a:lstStyle/>
        <a:p>
          <a:endParaRPr lang="de-DE"/>
        </a:p>
      </dgm:t>
    </dgm:pt>
    <dgm:pt modelId="{BB488588-C97B-4C84-9C57-E4C106D50F0D}" type="pres">
      <dgm:prSet presAssocID="{C1B06DAD-23B6-4696-8334-3F9CF1FDB86D}" presName="spNode" presStyleCnt="0"/>
      <dgm:spPr/>
    </dgm:pt>
    <dgm:pt modelId="{BA39EE76-C3E3-4D4D-B98D-047CCF0903E0}" type="pres">
      <dgm:prSet presAssocID="{9674D80A-346F-4156-ADBB-73452CB7D763}" presName="sibTrans" presStyleLbl="sibTrans1D1" presStyleIdx="1" presStyleCnt="3"/>
      <dgm:spPr/>
      <dgm:t>
        <a:bodyPr/>
        <a:lstStyle/>
        <a:p>
          <a:endParaRPr lang="en-US"/>
        </a:p>
      </dgm:t>
    </dgm:pt>
    <dgm:pt modelId="{2440CFD3-3308-4747-B25B-B19B7EDCCE5B}" type="pres">
      <dgm:prSet presAssocID="{3004AB73-24F6-4531-8AFD-0A8C9151529A}" presName="node" presStyleLbl="node1" presStyleIdx="2" presStyleCnt="3" custScaleX="110000" custScaleY="110000">
        <dgm:presLayoutVars>
          <dgm:bulletEnabled val="1"/>
        </dgm:presLayoutVars>
      </dgm:prSet>
      <dgm:spPr/>
      <dgm:t>
        <a:bodyPr/>
        <a:lstStyle/>
        <a:p>
          <a:endParaRPr lang="de-DE"/>
        </a:p>
      </dgm:t>
    </dgm:pt>
    <dgm:pt modelId="{3DF53077-5181-409D-AE98-3CE8A705DCF9}" type="pres">
      <dgm:prSet presAssocID="{3004AB73-24F6-4531-8AFD-0A8C9151529A}" presName="spNode" presStyleCnt="0"/>
      <dgm:spPr/>
    </dgm:pt>
    <dgm:pt modelId="{AD0AC20C-B87B-4CE9-BCEF-A1637165A27F}" type="pres">
      <dgm:prSet presAssocID="{775580C7-5110-4005-A344-3DCFDEB1254B}" presName="sibTrans" presStyleLbl="sibTrans1D1" presStyleIdx="2" presStyleCnt="3"/>
      <dgm:spPr/>
      <dgm:t>
        <a:bodyPr/>
        <a:lstStyle/>
        <a:p>
          <a:endParaRPr lang="en-US"/>
        </a:p>
      </dgm:t>
    </dgm:pt>
  </dgm:ptLst>
  <dgm:cxnLst>
    <dgm:cxn modelId="{B886CF94-BAAB-4894-AAF2-BCF17527F16B}" type="presOf" srcId="{76A6AD38-F503-4C7D-9E9E-3469E39D1D03}" destId="{4EE2835D-0BB3-4E41-8F85-E4750303B6E9}" srcOrd="0" destOrd="0" presId="urn:microsoft.com/office/officeart/2005/8/layout/cycle6"/>
    <dgm:cxn modelId="{4F296AA8-07FA-4C88-879E-9A8E70E7BE5B}" srcId="{76A6AD38-F503-4C7D-9E9E-3469E39D1D03}" destId="{2C203776-EFBE-4018-A985-EDADC6813AAE}" srcOrd="0" destOrd="0" parTransId="{BB3E7EE3-3347-4D12-BC39-92B0DF7F3DF4}" sibTransId="{7DDFA66A-C9A5-42C0-B7AC-77765E32AFDC}"/>
    <dgm:cxn modelId="{776C469E-C130-4C3E-82AD-382FBD3852FF}" type="presOf" srcId="{2C203776-EFBE-4018-A985-EDADC6813AAE}" destId="{70720CE0-BA39-4BB8-86F1-206512FA682B}" srcOrd="0" destOrd="0" presId="urn:microsoft.com/office/officeart/2005/8/layout/cycle6"/>
    <dgm:cxn modelId="{CCBC04DA-2036-4B34-9574-B193013D4414}" srcId="{76A6AD38-F503-4C7D-9E9E-3469E39D1D03}" destId="{C1B06DAD-23B6-4696-8334-3F9CF1FDB86D}" srcOrd="1" destOrd="0" parTransId="{D931D35A-7BAC-4270-A801-C4B51E239D74}" sibTransId="{9674D80A-346F-4156-ADBB-73452CB7D763}"/>
    <dgm:cxn modelId="{4F5BC958-C870-4943-960F-E37B99409A0F}" type="presOf" srcId="{7DDFA66A-C9A5-42C0-B7AC-77765E32AFDC}" destId="{A20B79B8-0B6B-4744-8C7A-70CCEEB10791}" srcOrd="0" destOrd="0" presId="urn:microsoft.com/office/officeart/2005/8/layout/cycle6"/>
    <dgm:cxn modelId="{37DE002D-94F2-4727-A2C1-85DF6DDBD26C}" type="presOf" srcId="{C1B06DAD-23B6-4696-8334-3F9CF1FDB86D}" destId="{B4A6909A-708F-4CA8-B5B4-9A108FAA66EC}" srcOrd="0" destOrd="0" presId="urn:microsoft.com/office/officeart/2005/8/layout/cycle6"/>
    <dgm:cxn modelId="{1050E06B-5CC6-426F-8EA0-57CFA7DAD777}" type="presOf" srcId="{3004AB73-24F6-4531-8AFD-0A8C9151529A}" destId="{2440CFD3-3308-4747-B25B-B19B7EDCCE5B}" srcOrd="0" destOrd="0" presId="urn:microsoft.com/office/officeart/2005/8/layout/cycle6"/>
    <dgm:cxn modelId="{FA9FDFC7-3230-4EDB-B134-9573078D96D2}" type="presOf" srcId="{9674D80A-346F-4156-ADBB-73452CB7D763}" destId="{BA39EE76-C3E3-4D4D-B98D-047CCF0903E0}" srcOrd="0" destOrd="0" presId="urn:microsoft.com/office/officeart/2005/8/layout/cycle6"/>
    <dgm:cxn modelId="{2732BE05-392E-42CC-88DD-A6018EEF036E}" srcId="{76A6AD38-F503-4C7D-9E9E-3469E39D1D03}" destId="{3004AB73-24F6-4531-8AFD-0A8C9151529A}" srcOrd="2" destOrd="0" parTransId="{0F788758-DFD9-4946-8674-8867F4F46682}" sibTransId="{775580C7-5110-4005-A344-3DCFDEB1254B}"/>
    <dgm:cxn modelId="{6F11251E-7193-4B6C-8308-E8E745C37236}" type="presOf" srcId="{775580C7-5110-4005-A344-3DCFDEB1254B}" destId="{AD0AC20C-B87B-4CE9-BCEF-A1637165A27F}" srcOrd="0" destOrd="0" presId="urn:microsoft.com/office/officeart/2005/8/layout/cycle6"/>
    <dgm:cxn modelId="{38524CC3-E2A1-45D2-A866-5A4FD5BBAD56}" type="presParOf" srcId="{4EE2835D-0BB3-4E41-8F85-E4750303B6E9}" destId="{70720CE0-BA39-4BB8-86F1-206512FA682B}" srcOrd="0" destOrd="0" presId="urn:microsoft.com/office/officeart/2005/8/layout/cycle6"/>
    <dgm:cxn modelId="{0A268032-4BCD-4211-9FA3-324CB2C2D04D}" type="presParOf" srcId="{4EE2835D-0BB3-4E41-8F85-E4750303B6E9}" destId="{71DDB5F4-DBB9-4CFB-A312-D87D12201553}" srcOrd="1" destOrd="0" presId="urn:microsoft.com/office/officeart/2005/8/layout/cycle6"/>
    <dgm:cxn modelId="{6C5F3071-9D44-4541-95AE-9A5D8C1EE123}" type="presParOf" srcId="{4EE2835D-0BB3-4E41-8F85-E4750303B6E9}" destId="{A20B79B8-0B6B-4744-8C7A-70CCEEB10791}" srcOrd="2" destOrd="0" presId="urn:microsoft.com/office/officeart/2005/8/layout/cycle6"/>
    <dgm:cxn modelId="{84EECBC5-E953-4C00-9A60-AB648AFFD0E5}" type="presParOf" srcId="{4EE2835D-0BB3-4E41-8F85-E4750303B6E9}" destId="{B4A6909A-708F-4CA8-B5B4-9A108FAA66EC}" srcOrd="3" destOrd="0" presId="urn:microsoft.com/office/officeart/2005/8/layout/cycle6"/>
    <dgm:cxn modelId="{5D84049C-79F4-4893-BF87-CCDE36A2C2F5}" type="presParOf" srcId="{4EE2835D-0BB3-4E41-8F85-E4750303B6E9}" destId="{BB488588-C97B-4C84-9C57-E4C106D50F0D}" srcOrd="4" destOrd="0" presId="urn:microsoft.com/office/officeart/2005/8/layout/cycle6"/>
    <dgm:cxn modelId="{12FA042A-CFF8-41E6-87AA-6B252D80502B}" type="presParOf" srcId="{4EE2835D-0BB3-4E41-8F85-E4750303B6E9}" destId="{BA39EE76-C3E3-4D4D-B98D-047CCF0903E0}" srcOrd="5" destOrd="0" presId="urn:microsoft.com/office/officeart/2005/8/layout/cycle6"/>
    <dgm:cxn modelId="{C073B680-F569-4430-831F-FB1345F0CD0F}" type="presParOf" srcId="{4EE2835D-0BB3-4E41-8F85-E4750303B6E9}" destId="{2440CFD3-3308-4747-B25B-B19B7EDCCE5B}" srcOrd="6" destOrd="0" presId="urn:microsoft.com/office/officeart/2005/8/layout/cycle6"/>
    <dgm:cxn modelId="{604BBD27-1DB6-4815-B0A7-2D992486AAF2}" type="presParOf" srcId="{4EE2835D-0BB3-4E41-8F85-E4750303B6E9}" destId="{3DF53077-5181-409D-AE98-3CE8A705DCF9}" srcOrd="7" destOrd="0" presId="urn:microsoft.com/office/officeart/2005/8/layout/cycle6"/>
    <dgm:cxn modelId="{6B6D4427-0F2E-4211-9099-5840A15763DD}" type="presParOf" srcId="{4EE2835D-0BB3-4E41-8F85-E4750303B6E9}" destId="{AD0AC20C-B87B-4CE9-BCEF-A1637165A27F}" srcOrd="8"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4E5CD-769A-42CD-AF0C-C9D24301EF53}">
      <dsp:nvSpPr>
        <dsp:cNvPr id="0" name=""/>
        <dsp:cNvSpPr/>
      </dsp:nvSpPr>
      <dsp:spPr>
        <a:xfrm>
          <a:off x="2919809" y="1309"/>
          <a:ext cx="863648" cy="561371"/>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smtClean="0"/>
            <a:t>Homepage</a:t>
          </a:r>
          <a:endParaRPr lang="en-GB" sz="1200" kern="1200" dirty="0"/>
        </a:p>
      </dsp:txBody>
      <dsp:txXfrm>
        <a:off x="2947213" y="28713"/>
        <a:ext cx="808840" cy="506563"/>
      </dsp:txXfrm>
    </dsp:sp>
    <dsp:sp modelId="{7320978E-CB84-43C4-823E-D3B1D9420D47}">
      <dsp:nvSpPr>
        <dsp:cNvPr id="0" name=""/>
        <dsp:cNvSpPr/>
      </dsp:nvSpPr>
      <dsp:spPr>
        <a:xfrm>
          <a:off x="1192558" y="281995"/>
          <a:ext cx="4318150" cy="4318150"/>
        </a:xfrm>
        <a:custGeom>
          <a:avLst/>
          <a:gdLst/>
          <a:ahLst/>
          <a:cxnLst/>
          <a:rect l="0" t="0" r="0" b="0"/>
          <a:pathLst>
            <a:path>
              <a:moveTo>
                <a:pt x="2596354" y="44744"/>
              </a:moveTo>
              <a:arcTo wR="2159075" hR="2159075" stAng="16901099" swAng="871438"/>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2ED750D-FB7C-4EC3-94CA-96CA4A2DCC0C}">
      <dsp:nvSpPr>
        <dsp:cNvPr id="0" name=""/>
        <dsp:cNvSpPr/>
      </dsp:nvSpPr>
      <dsp:spPr>
        <a:xfrm>
          <a:off x="4307636" y="506437"/>
          <a:ext cx="863648" cy="561371"/>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smtClean="0"/>
            <a:t>Working Groups</a:t>
          </a:r>
          <a:endParaRPr lang="en-GB" sz="1200" kern="1200" dirty="0"/>
        </a:p>
      </dsp:txBody>
      <dsp:txXfrm>
        <a:off x="4335040" y="533841"/>
        <a:ext cx="808840" cy="506563"/>
      </dsp:txXfrm>
    </dsp:sp>
    <dsp:sp modelId="{E645D018-A5AD-4E13-A356-3ED634A2CD1E}">
      <dsp:nvSpPr>
        <dsp:cNvPr id="0" name=""/>
        <dsp:cNvSpPr/>
      </dsp:nvSpPr>
      <dsp:spPr>
        <a:xfrm>
          <a:off x="1192558" y="281995"/>
          <a:ext cx="4318150" cy="4318150"/>
        </a:xfrm>
        <a:custGeom>
          <a:avLst/>
          <a:gdLst/>
          <a:ahLst/>
          <a:cxnLst/>
          <a:rect l="0" t="0" r="0" b="0"/>
          <a:pathLst>
            <a:path>
              <a:moveTo>
                <a:pt x="3830322" y="792129"/>
              </a:moveTo>
              <a:arcTo wR="2159075" hR="2159075" stAng="19243176" swAng="1283190"/>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4B2043D-D0C0-4FB9-81C4-84FCFAD95796}">
      <dsp:nvSpPr>
        <dsp:cNvPr id="0" name=""/>
        <dsp:cNvSpPr/>
      </dsp:nvSpPr>
      <dsp:spPr>
        <a:xfrm>
          <a:off x="5046083" y="1785465"/>
          <a:ext cx="863648" cy="561371"/>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smtClean="0"/>
            <a:t>Regional </a:t>
          </a:r>
          <a:r>
            <a:rPr lang="de-DE" sz="1200" kern="1200" dirty="0" err="1" smtClean="0"/>
            <a:t>Chapters</a:t>
          </a:r>
          <a:endParaRPr lang="de-DE" sz="1200" kern="1200" dirty="0"/>
        </a:p>
      </dsp:txBody>
      <dsp:txXfrm>
        <a:off x="5073487" y="1812869"/>
        <a:ext cx="808840" cy="506563"/>
      </dsp:txXfrm>
    </dsp:sp>
    <dsp:sp modelId="{64E7B956-0E35-4F3E-91D4-9885DB6D9875}">
      <dsp:nvSpPr>
        <dsp:cNvPr id="0" name=""/>
        <dsp:cNvSpPr/>
      </dsp:nvSpPr>
      <dsp:spPr>
        <a:xfrm>
          <a:off x="1192558" y="281995"/>
          <a:ext cx="4318150" cy="4318150"/>
        </a:xfrm>
        <a:custGeom>
          <a:avLst/>
          <a:gdLst/>
          <a:ahLst/>
          <a:cxnLst/>
          <a:rect l="0" t="0" r="0" b="0"/>
          <a:pathLst>
            <a:path>
              <a:moveTo>
                <a:pt x="4316469" y="2073891"/>
              </a:moveTo>
              <a:arcTo wR="2159075" hR="2159075" stAng="21464333" swAng="1424172"/>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C332C87-60E7-4ECB-A28C-A4FD034060AB}">
      <dsp:nvSpPr>
        <dsp:cNvPr id="0" name=""/>
        <dsp:cNvSpPr/>
      </dsp:nvSpPr>
      <dsp:spPr>
        <a:xfrm>
          <a:off x="4789623" y="3239922"/>
          <a:ext cx="863648" cy="561371"/>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smtClean="0"/>
            <a:t>Meetings</a:t>
          </a:r>
          <a:endParaRPr lang="en-GB" sz="1200" kern="1200" dirty="0"/>
        </a:p>
      </dsp:txBody>
      <dsp:txXfrm>
        <a:off x="4817027" y="3267326"/>
        <a:ext cx="808840" cy="506563"/>
      </dsp:txXfrm>
    </dsp:sp>
    <dsp:sp modelId="{95638804-6B81-4B1F-B7E7-274734C6495B}">
      <dsp:nvSpPr>
        <dsp:cNvPr id="0" name=""/>
        <dsp:cNvSpPr/>
      </dsp:nvSpPr>
      <dsp:spPr>
        <a:xfrm>
          <a:off x="1192558" y="281995"/>
          <a:ext cx="4318150" cy="4318150"/>
        </a:xfrm>
        <a:custGeom>
          <a:avLst/>
          <a:gdLst/>
          <a:ahLst/>
          <a:cxnLst/>
          <a:rect l="0" t="0" r="0" b="0"/>
          <a:pathLst>
            <a:path>
              <a:moveTo>
                <a:pt x="3831503" y="3524574"/>
              </a:moveTo>
              <a:arcTo wR="2159075" hR="2159075" stAng="2353851" swAng="1066024"/>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321E814-99EC-47AC-9C9F-14B2728995A3}">
      <dsp:nvSpPr>
        <dsp:cNvPr id="0" name=""/>
        <dsp:cNvSpPr/>
      </dsp:nvSpPr>
      <dsp:spPr>
        <a:xfrm>
          <a:off x="3658257" y="4189251"/>
          <a:ext cx="863648" cy="561371"/>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err="1" smtClean="0"/>
            <a:t>Discussion</a:t>
          </a:r>
          <a:r>
            <a:rPr lang="de-DE" sz="1200" kern="1200" dirty="0" smtClean="0"/>
            <a:t> Forum</a:t>
          </a:r>
          <a:endParaRPr lang="en-GB" sz="1200" kern="1200" dirty="0"/>
        </a:p>
      </dsp:txBody>
      <dsp:txXfrm>
        <a:off x="3685661" y="4216655"/>
        <a:ext cx="808840" cy="506563"/>
      </dsp:txXfrm>
    </dsp:sp>
    <dsp:sp modelId="{C24619D2-CE72-4C31-9B74-533E1535245E}">
      <dsp:nvSpPr>
        <dsp:cNvPr id="0" name=""/>
        <dsp:cNvSpPr/>
      </dsp:nvSpPr>
      <dsp:spPr>
        <a:xfrm>
          <a:off x="1192558" y="281995"/>
          <a:ext cx="4318150" cy="4318150"/>
        </a:xfrm>
        <a:custGeom>
          <a:avLst/>
          <a:gdLst/>
          <a:ahLst/>
          <a:cxnLst/>
          <a:rect l="0" t="0" r="0" b="0"/>
          <a:pathLst>
            <a:path>
              <a:moveTo>
                <a:pt x="2459626" y="4297129"/>
              </a:moveTo>
              <a:arcTo wR="2159075" hR="2159075" stAng="4919893" swAng="960213"/>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B6483E-9729-412E-ACD2-92931AEEB399}">
      <dsp:nvSpPr>
        <dsp:cNvPr id="0" name=""/>
        <dsp:cNvSpPr/>
      </dsp:nvSpPr>
      <dsp:spPr>
        <a:xfrm>
          <a:off x="2181362" y="4189251"/>
          <a:ext cx="863648" cy="561371"/>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smtClean="0"/>
            <a:t>SFD Page</a:t>
          </a:r>
          <a:endParaRPr lang="de-DE" sz="1200" kern="1200" dirty="0"/>
        </a:p>
      </dsp:txBody>
      <dsp:txXfrm>
        <a:off x="2208766" y="4216655"/>
        <a:ext cx="808840" cy="506563"/>
      </dsp:txXfrm>
    </dsp:sp>
    <dsp:sp modelId="{10F5FA20-0483-4E82-A405-3102E6BB78BD}">
      <dsp:nvSpPr>
        <dsp:cNvPr id="0" name=""/>
        <dsp:cNvSpPr/>
      </dsp:nvSpPr>
      <dsp:spPr>
        <a:xfrm>
          <a:off x="1192558" y="281995"/>
          <a:ext cx="4318150" cy="4318150"/>
        </a:xfrm>
        <a:custGeom>
          <a:avLst/>
          <a:gdLst/>
          <a:ahLst/>
          <a:cxnLst/>
          <a:rect l="0" t="0" r="0" b="0"/>
          <a:pathLst>
            <a:path>
              <a:moveTo>
                <a:pt x="983092" y="3969785"/>
              </a:moveTo>
              <a:arcTo wR="2159075" hR="2159075" stAng="7380125" swAng="1066024"/>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C365349-9AF9-40BA-80D9-25D4FF6C6F93}">
      <dsp:nvSpPr>
        <dsp:cNvPr id="0" name=""/>
        <dsp:cNvSpPr/>
      </dsp:nvSpPr>
      <dsp:spPr>
        <a:xfrm>
          <a:off x="1049995" y="3239922"/>
          <a:ext cx="863648" cy="561371"/>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de-DE" sz="1100" kern="1200" dirty="0" smtClean="0"/>
            <a:t>Project </a:t>
          </a:r>
          <a:r>
            <a:rPr lang="de-DE" sz="1100" kern="1200" dirty="0" err="1" smtClean="0"/>
            <a:t>and</a:t>
          </a:r>
          <a:r>
            <a:rPr lang="de-DE" sz="1100" kern="1200" dirty="0" smtClean="0"/>
            <a:t> Partner Database</a:t>
          </a:r>
        </a:p>
      </dsp:txBody>
      <dsp:txXfrm>
        <a:off x="1077399" y="3267326"/>
        <a:ext cx="808840" cy="506563"/>
      </dsp:txXfrm>
    </dsp:sp>
    <dsp:sp modelId="{662F9AE5-0D7F-4331-8A90-CEFCFDEAA091}">
      <dsp:nvSpPr>
        <dsp:cNvPr id="0" name=""/>
        <dsp:cNvSpPr/>
      </dsp:nvSpPr>
      <dsp:spPr>
        <a:xfrm>
          <a:off x="1192558" y="281995"/>
          <a:ext cx="4318150" cy="4318150"/>
        </a:xfrm>
        <a:custGeom>
          <a:avLst/>
          <a:gdLst/>
          <a:ahLst/>
          <a:cxnLst/>
          <a:rect l="0" t="0" r="0" b="0"/>
          <a:pathLst>
            <a:path>
              <a:moveTo>
                <a:pt x="150208" y="2950314"/>
              </a:moveTo>
              <a:arcTo wR="2159075" hR="2159075" stAng="9510110" swAng="1285527"/>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D4409F9-F03F-4965-A942-5D0AC0FDDEC2}">
      <dsp:nvSpPr>
        <dsp:cNvPr id="0" name=""/>
        <dsp:cNvSpPr/>
      </dsp:nvSpPr>
      <dsp:spPr>
        <a:xfrm>
          <a:off x="714805" y="1696678"/>
          <a:ext cx="1021108" cy="738944"/>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de-DE" sz="1100" kern="1200" dirty="0" smtClean="0"/>
            <a:t>Video </a:t>
          </a:r>
          <a:r>
            <a:rPr lang="de-DE" sz="1100" kern="1200" dirty="0" err="1" smtClean="0"/>
            <a:t>and</a:t>
          </a:r>
          <a:r>
            <a:rPr lang="de-DE" sz="1100" kern="1200" dirty="0" smtClean="0"/>
            <a:t> </a:t>
          </a:r>
          <a:r>
            <a:rPr lang="de-DE" sz="1100" kern="1200" dirty="0" err="1" smtClean="0"/>
            <a:t>Photo</a:t>
          </a:r>
          <a:r>
            <a:rPr lang="de-DE" sz="1100" kern="1200" dirty="0" smtClean="0"/>
            <a:t> Database</a:t>
          </a:r>
        </a:p>
        <a:p>
          <a:pPr lvl="0" algn="ctr" defTabSz="488950">
            <a:lnSpc>
              <a:spcPct val="90000"/>
            </a:lnSpc>
            <a:spcBef>
              <a:spcPct val="0"/>
            </a:spcBef>
            <a:spcAft>
              <a:spcPct val="35000"/>
            </a:spcAft>
          </a:pPr>
          <a:r>
            <a:rPr lang="de-DE" sz="900" kern="1200" dirty="0" smtClean="0"/>
            <a:t>YouTube, Flickr</a:t>
          </a:r>
          <a:endParaRPr lang="en-GB" sz="900" kern="1200" dirty="0"/>
        </a:p>
      </dsp:txBody>
      <dsp:txXfrm>
        <a:off x="750877" y="1732750"/>
        <a:ext cx="948964" cy="666800"/>
      </dsp:txXfrm>
    </dsp:sp>
    <dsp:sp modelId="{E138B589-B11E-4286-8E7E-CB72272E49C3}">
      <dsp:nvSpPr>
        <dsp:cNvPr id="0" name=""/>
        <dsp:cNvSpPr/>
      </dsp:nvSpPr>
      <dsp:spPr>
        <a:xfrm>
          <a:off x="1192558" y="281995"/>
          <a:ext cx="4318150" cy="4318150"/>
        </a:xfrm>
        <a:custGeom>
          <a:avLst/>
          <a:gdLst/>
          <a:ahLst/>
          <a:cxnLst/>
          <a:rect l="0" t="0" r="0" b="0"/>
          <a:pathLst>
            <a:path>
              <a:moveTo>
                <a:pt x="134802" y="1408125"/>
              </a:moveTo>
              <a:arcTo wR="2159075" hR="2159075" stAng="12021209" swAng="1095734"/>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A1A66A7-8CE0-435D-B6DF-FA6C01ACEA53}">
      <dsp:nvSpPr>
        <dsp:cNvPr id="0" name=""/>
        <dsp:cNvSpPr/>
      </dsp:nvSpPr>
      <dsp:spPr>
        <a:xfrm>
          <a:off x="1473298" y="486096"/>
          <a:ext cx="981018" cy="602053"/>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err="1" smtClean="0"/>
            <a:t>Social</a:t>
          </a:r>
          <a:r>
            <a:rPr lang="de-DE" sz="1200" kern="1200" dirty="0" smtClean="0"/>
            <a:t> Media</a:t>
          </a:r>
        </a:p>
        <a:p>
          <a:pPr lvl="0" algn="ctr" defTabSz="533400">
            <a:lnSpc>
              <a:spcPct val="90000"/>
            </a:lnSpc>
            <a:spcBef>
              <a:spcPct val="0"/>
            </a:spcBef>
            <a:spcAft>
              <a:spcPct val="35000"/>
            </a:spcAft>
          </a:pPr>
          <a:r>
            <a:rPr lang="de-DE" sz="900" kern="1200" dirty="0" smtClean="0"/>
            <a:t>Facebook, Twitter</a:t>
          </a:r>
          <a:endParaRPr lang="en-GB" sz="900" kern="1200" dirty="0"/>
        </a:p>
      </dsp:txBody>
      <dsp:txXfrm>
        <a:off x="1502688" y="515486"/>
        <a:ext cx="922238" cy="543273"/>
      </dsp:txXfrm>
    </dsp:sp>
    <dsp:sp modelId="{8200A4BC-E029-4DEE-8994-395CC9240F96}">
      <dsp:nvSpPr>
        <dsp:cNvPr id="0" name=""/>
        <dsp:cNvSpPr/>
      </dsp:nvSpPr>
      <dsp:spPr>
        <a:xfrm>
          <a:off x="1192558" y="281995"/>
          <a:ext cx="4318150" cy="4318150"/>
        </a:xfrm>
        <a:custGeom>
          <a:avLst/>
          <a:gdLst/>
          <a:ahLst/>
          <a:cxnLst/>
          <a:rect l="0" t="0" r="0" b="0"/>
          <a:pathLst>
            <a:path>
              <a:moveTo>
                <a:pt x="1247358" y="201939"/>
              </a:moveTo>
              <a:arcTo wR="2159075" hR="2159075" stAng="14701314" swAng="798327"/>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20CE0-BA39-4BB8-86F1-206512FA682B}">
      <dsp:nvSpPr>
        <dsp:cNvPr id="0" name=""/>
        <dsp:cNvSpPr/>
      </dsp:nvSpPr>
      <dsp:spPr>
        <a:xfrm>
          <a:off x="2612133" y="304815"/>
          <a:ext cx="1989074" cy="1292898"/>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A </a:t>
          </a:r>
          <a:r>
            <a:rPr lang="en-US" sz="1600" b="1" kern="1200" dirty="0" smtClean="0"/>
            <a:t>graphic</a:t>
          </a:r>
          <a:r>
            <a:rPr lang="en-US" sz="1600" kern="1200" dirty="0" smtClean="0"/>
            <a:t> that shows the pathways from defecation to final fate</a:t>
          </a:r>
          <a:endParaRPr lang="de-DE" sz="1600" kern="1200" dirty="0"/>
        </a:p>
      </dsp:txBody>
      <dsp:txXfrm>
        <a:off x="2675247" y="367929"/>
        <a:ext cx="1862846" cy="1166670"/>
      </dsp:txXfrm>
    </dsp:sp>
    <dsp:sp modelId="{A20B79B8-0B6B-4744-8C7A-70CCEEB10791}">
      <dsp:nvSpPr>
        <dsp:cNvPr id="0" name=""/>
        <dsp:cNvSpPr/>
      </dsp:nvSpPr>
      <dsp:spPr>
        <a:xfrm>
          <a:off x="2048512" y="1082585"/>
          <a:ext cx="3133735" cy="3133735"/>
        </a:xfrm>
        <a:custGeom>
          <a:avLst/>
          <a:gdLst/>
          <a:ahLst/>
          <a:cxnLst/>
          <a:rect l="0" t="0" r="0" b="0"/>
          <a:pathLst>
            <a:path>
              <a:moveTo>
                <a:pt x="2560559" y="355401"/>
              </a:moveTo>
              <a:arcTo wR="1566867" hR="1566867" stAng="18561595" swAng="2221934"/>
            </a:path>
          </a:pathLst>
        </a:cu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4A6909A-708F-4CA8-B5B4-9A108FAA66EC}">
      <dsp:nvSpPr>
        <dsp:cNvPr id="0" name=""/>
        <dsp:cNvSpPr/>
      </dsp:nvSpPr>
      <dsp:spPr>
        <a:xfrm>
          <a:off x="3951258" y="2290675"/>
          <a:ext cx="1989074" cy="1292898"/>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A complete </a:t>
          </a:r>
          <a:r>
            <a:rPr lang="en-US" sz="1600" b="1" kern="1200" dirty="0" smtClean="0"/>
            <a:t>record</a:t>
          </a:r>
          <a:r>
            <a:rPr lang="en-US" sz="1600" kern="1200" dirty="0" smtClean="0"/>
            <a:t> of all the data sources</a:t>
          </a:r>
          <a:endParaRPr lang="de-DE" sz="1600" kern="1200" dirty="0"/>
        </a:p>
      </dsp:txBody>
      <dsp:txXfrm>
        <a:off x="4014372" y="2353789"/>
        <a:ext cx="1862846" cy="1166670"/>
      </dsp:txXfrm>
    </dsp:sp>
    <dsp:sp modelId="{BA39EE76-C3E3-4D4D-B98D-047CCF0903E0}">
      <dsp:nvSpPr>
        <dsp:cNvPr id="0" name=""/>
        <dsp:cNvSpPr/>
      </dsp:nvSpPr>
      <dsp:spPr>
        <a:xfrm>
          <a:off x="1998525" y="594518"/>
          <a:ext cx="3133735" cy="3133735"/>
        </a:xfrm>
        <a:custGeom>
          <a:avLst/>
          <a:gdLst/>
          <a:ahLst/>
          <a:cxnLst/>
          <a:rect l="0" t="0" r="0" b="0"/>
          <a:pathLst>
            <a:path>
              <a:moveTo>
                <a:pt x="2213201" y="2994217"/>
              </a:moveTo>
              <a:arcTo wR="1566867" hR="1566867" stAng="3938279" swAng="2744021"/>
            </a:path>
          </a:pathLst>
        </a:cu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440CFD3-3308-4747-B25B-B19B7EDCCE5B}">
      <dsp:nvSpPr>
        <dsp:cNvPr id="0" name=""/>
        <dsp:cNvSpPr/>
      </dsp:nvSpPr>
      <dsp:spPr>
        <a:xfrm>
          <a:off x="1272091" y="2323044"/>
          <a:ext cx="1989074" cy="1292898"/>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A </a:t>
          </a:r>
          <a:r>
            <a:rPr lang="de-DE" sz="1600" kern="1200" dirty="0" err="1" smtClean="0"/>
            <a:t>concise</a:t>
          </a:r>
          <a:r>
            <a:rPr lang="de-DE" sz="1600" kern="1200" dirty="0" smtClean="0"/>
            <a:t> </a:t>
          </a:r>
          <a:r>
            <a:rPr lang="de-DE" sz="1600" b="1" kern="1200" dirty="0" smtClean="0"/>
            <a:t>narrative </a:t>
          </a:r>
          <a:r>
            <a:rPr lang="de-DE" sz="1600" b="1" kern="1200" dirty="0" err="1" smtClean="0"/>
            <a:t>report</a:t>
          </a:r>
          <a:r>
            <a:rPr lang="de-DE" sz="1600" b="1" kern="1200" dirty="0" smtClean="0"/>
            <a:t> </a:t>
          </a:r>
          <a:r>
            <a:rPr lang="de-DE" sz="1600" b="0" kern="1200" dirty="0" smtClean="0"/>
            <a:t>on</a:t>
          </a:r>
          <a:r>
            <a:rPr lang="de-DE" sz="1600" b="1" kern="1200" dirty="0" smtClean="0"/>
            <a:t> </a:t>
          </a:r>
          <a:r>
            <a:rPr lang="en-US" sz="1600" kern="1200" dirty="0" smtClean="0"/>
            <a:t>the service delivery context</a:t>
          </a:r>
          <a:endParaRPr lang="de-DE" sz="1600" kern="1200" dirty="0"/>
        </a:p>
      </dsp:txBody>
      <dsp:txXfrm>
        <a:off x="1335205" y="2386158"/>
        <a:ext cx="1862846" cy="1166670"/>
      </dsp:txXfrm>
    </dsp:sp>
    <dsp:sp modelId="{AD0AC20C-B87B-4CE9-BCEF-A1637165A27F}">
      <dsp:nvSpPr>
        <dsp:cNvPr id="0" name=""/>
        <dsp:cNvSpPr/>
      </dsp:nvSpPr>
      <dsp:spPr>
        <a:xfrm>
          <a:off x="2014516" y="1141788"/>
          <a:ext cx="3133735" cy="3133735"/>
        </a:xfrm>
        <a:custGeom>
          <a:avLst/>
          <a:gdLst/>
          <a:ahLst/>
          <a:cxnLst/>
          <a:rect l="0" t="0" r="0" b="0"/>
          <a:pathLst>
            <a:path>
              <a:moveTo>
                <a:pt x="50704" y="1171490"/>
              </a:moveTo>
              <a:arcTo wR="1566867" hR="1566867" stAng="11676947" swAng="2208129"/>
            </a:path>
          </a:pathLst>
        </a:cu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0.11682</cdr:x>
      <cdr:y>0.37024</cdr:y>
    </cdr:from>
    <cdr:to>
      <cdr:x>0.21056</cdr:x>
      <cdr:y>0.43753</cdr:y>
    </cdr:to>
    <cdr:sp macro="" textlink="">
      <cdr:nvSpPr>
        <cdr:cNvPr id="2" name="Textfeld 1"/>
        <cdr:cNvSpPr txBox="1"/>
      </cdr:nvSpPr>
      <cdr:spPr bwMode="auto">
        <a:xfrm xmlns:a="http://schemas.openxmlformats.org/drawingml/2006/main">
          <a:off x="661234" y="1585185"/>
          <a:ext cx="504056" cy="28803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vert="horz" wrap="square" lIns="91440" tIns="0" rIns="91440" bIns="0" numCol="1" rtlCol="0" anchor="ctr" anchorCtr="0" compatLnSpc="1">
          <a:prstTxWarp prst="textNoShape">
            <a:avLst/>
          </a:prstTxWarp>
        </a:bodyPr>
        <a:lstStyle xmlns:a="http://schemas.openxmlformats.org/drawingml/2006/main"/>
        <a:p xmlns:a="http://schemas.openxmlformats.org/drawingml/2006/main">
          <a:pPr marL="0" marR="0" indent="0" algn="l" defTabSz="914400" rtl="0" eaLnBrk="0" fontAlgn="base" latinLnBrk="0" hangingPunct="0">
            <a:lnSpc>
              <a:spcPct val="100000"/>
            </a:lnSpc>
            <a:spcBef>
              <a:spcPct val="0"/>
            </a:spcBef>
            <a:spcAft>
              <a:spcPct val="0"/>
            </a:spcAft>
            <a:buClrTx/>
            <a:buSzTx/>
            <a:buFontTx/>
            <a:buNone/>
            <a:tabLst/>
          </a:pPr>
          <a:r>
            <a:rPr kumimoji="0" lang="de-DE" sz="2000" i="0" u="none" strike="noStrike" kern="0" cap="none" spc="0" normalizeH="0" baseline="0" noProof="0" dirty="0" smtClean="0">
              <a:ln>
                <a:noFill/>
              </a:ln>
              <a:solidFill>
                <a:schemeClr val="tx1"/>
              </a:solidFill>
              <a:effectLst/>
              <a:uLnTx/>
              <a:uFillTx/>
              <a:latin typeface="+mj-lt"/>
              <a:ea typeface="MS PGothic" pitchFamily="34" charset="-128"/>
              <a:cs typeface="+mj-cs"/>
            </a:rPr>
            <a:t>12</a:t>
          </a:r>
          <a:endParaRPr kumimoji="0" lang="en-GB" sz="2000" i="0" u="none" strike="noStrike" kern="0" cap="none" spc="0" normalizeH="0" baseline="0" noProof="0" dirty="0" smtClean="0">
            <a:ln>
              <a:noFill/>
            </a:ln>
            <a:solidFill>
              <a:schemeClr val="tx1"/>
            </a:solidFill>
            <a:effectLst/>
            <a:uLnTx/>
            <a:uFillTx/>
            <a:latin typeface="+mj-lt"/>
            <a:ea typeface="MS PGothic" pitchFamily="34" charset="-128"/>
            <a:cs typeface="+mj-cs"/>
          </a:endParaRPr>
        </a:p>
      </cdr:txBody>
    </cdr:sp>
  </cdr:relSizeAnchor>
  <cdr:relSizeAnchor xmlns:cdr="http://schemas.openxmlformats.org/drawingml/2006/chartDrawing">
    <cdr:from>
      <cdr:x>0.0904</cdr:x>
      <cdr:y>0.55674</cdr:y>
    </cdr:from>
    <cdr:to>
      <cdr:x>0.14375</cdr:x>
      <cdr:y>0.62429</cdr:y>
    </cdr:to>
    <cdr:sp macro="" textlink="">
      <cdr:nvSpPr>
        <cdr:cNvPr id="4" name="Textfeld 1"/>
        <cdr:cNvSpPr txBox="1"/>
      </cdr:nvSpPr>
      <cdr:spPr bwMode="auto">
        <a:xfrm xmlns:a="http://schemas.openxmlformats.org/drawingml/2006/main">
          <a:off x="517218" y="2377273"/>
          <a:ext cx="288032" cy="28803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1440" tIns="0" rIns="91440" bIns="0" numCol="1" rtlCol="0" anchor="ctr"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914400" rtl="0" eaLnBrk="0" fontAlgn="base" latinLnBrk="0" hangingPunct="0">
            <a:lnSpc>
              <a:spcPct val="100000"/>
            </a:lnSpc>
            <a:spcBef>
              <a:spcPct val="0"/>
            </a:spcBef>
            <a:spcAft>
              <a:spcPct val="0"/>
            </a:spcAft>
            <a:buClrTx/>
            <a:buSzTx/>
            <a:buFontTx/>
            <a:buNone/>
            <a:tabLst/>
          </a:pPr>
          <a:r>
            <a:rPr kumimoji="0" lang="de-DE" sz="2000" i="0" u="none" strike="noStrike" kern="0" cap="none" spc="0" normalizeH="0" baseline="0" noProof="0" dirty="0" smtClean="0">
              <a:ln>
                <a:noFill/>
              </a:ln>
              <a:solidFill>
                <a:schemeClr val="tx1"/>
              </a:solidFill>
              <a:effectLst/>
              <a:uLnTx/>
              <a:uFillTx/>
              <a:latin typeface="+mj-lt"/>
              <a:ea typeface="MS PGothic" pitchFamily="34" charset="-128"/>
              <a:cs typeface="+mj-cs"/>
            </a:rPr>
            <a:t>9</a:t>
          </a:r>
          <a:endParaRPr kumimoji="0" lang="en-GB" sz="2000" i="0" u="none" strike="noStrike" kern="0" cap="none" spc="0" normalizeH="0" baseline="0" noProof="0" dirty="0" smtClean="0">
            <a:ln>
              <a:noFill/>
            </a:ln>
            <a:solidFill>
              <a:schemeClr val="tx1"/>
            </a:solidFill>
            <a:effectLst/>
            <a:uLnTx/>
            <a:uFillTx/>
            <a:latin typeface="+mj-lt"/>
            <a:ea typeface="MS PGothic" pitchFamily="34" charset="-128"/>
            <a:cs typeface="+mj-cs"/>
          </a:endParaRPr>
        </a:p>
      </cdr:txBody>
    </cdr:sp>
  </cdr:relSizeAnchor>
  <cdr:relSizeAnchor xmlns:cdr="http://schemas.openxmlformats.org/drawingml/2006/chartDrawing">
    <cdr:from>
      <cdr:x>0.45037</cdr:x>
      <cdr:y>0.43928</cdr:y>
    </cdr:from>
    <cdr:to>
      <cdr:x>0.55582</cdr:x>
      <cdr:y>0.50683</cdr:y>
    </cdr:to>
    <cdr:sp macro="" textlink="">
      <cdr:nvSpPr>
        <cdr:cNvPr id="5" name="Textfeld 1"/>
        <cdr:cNvSpPr txBox="1"/>
      </cdr:nvSpPr>
      <cdr:spPr bwMode="auto">
        <a:xfrm xmlns:a="http://schemas.openxmlformats.org/drawingml/2006/main">
          <a:off x="2461434" y="1873217"/>
          <a:ext cx="576064" cy="28803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1440" tIns="0" rIns="91440" bIns="0" numCol="1" rtlCol="0" anchor="ctr"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914400" rtl="0" eaLnBrk="0" fontAlgn="base" latinLnBrk="0" hangingPunct="0">
            <a:lnSpc>
              <a:spcPct val="100000"/>
            </a:lnSpc>
            <a:spcBef>
              <a:spcPct val="0"/>
            </a:spcBef>
            <a:spcAft>
              <a:spcPct val="0"/>
            </a:spcAft>
            <a:buClrTx/>
            <a:buSzTx/>
            <a:buFontTx/>
            <a:buNone/>
            <a:tabLst/>
          </a:pPr>
          <a:r>
            <a:rPr lang="de-DE" sz="2000" dirty="0" smtClean="0">
              <a:solidFill>
                <a:schemeClr val="tx1"/>
              </a:solidFill>
              <a:latin typeface="+mj-lt"/>
              <a:ea typeface="MS PGothic" pitchFamily="34" charset="-128"/>
              <a:cs typeface="+mj-cs"/>
            </a:rPr>
            <a:t>39</a:t>
          </a:r>
        </a:p>
      </cdr:txBody>
    </cdr:sp>
  </cdr:relSizeAnchor>
  <cdr:relSizeAnchor xmlns:cdr="http://schemas.openxmlformats.org/drawingml/2006/chartDrawing">
    <cdr:from>
      <cdr:x>0.21281</cdr:x>
      <cdr:y>0.21876</cdr:y>
    </cdr:from>
    <cdr:to>
      <cdr:x>0.33196</cdr:x>
      <cdr:y>0.28656</cdr:y>
    </cdr:to>
    <cdr:sp macro="" textlink="">
      <cdr:nvSpPr>
        <cdr:cNvPr id="6" name="Textfeld 1"/>
        <cdr:cNvSpPr txBox="1"/>
      </cdr:nvSpPr>
      <cdr:spPr bwMode="auto">
        <a:xfrm xmlns:a="http://schemas.openxmlformats.org/drawingml/2006/main">
          <a:off x="1165290" y="937113"/>
          <a:ext cx="648072" cy="28803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1440" tIns="0" rIns="91440" bIns="0" numCol="1" rtlCol="0" anchor="ctr"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914400" rtl="0" eaLnBrk="0" fontAlgn="base" latinLnBrk="0" hangingPunct="0">
            <a:lnSpc>
              <a:spcPct val="100000"/>
            </a:lnSpc>
            <a:spcBef>
              <a:spcPct val="0"/>
            </a:spcBef>
            <a:spcAft>
              <a:spcPct val="0"/>
            </a:spcAft>
            <a:buClrTx/>
            <a:buSzTx/>
            <a:buFontTx/>
            <a:buNone/>
            <a:tabLst/>
          </a:pPr>
          <a:r>
            <a:rPr kumimoji="0" lang="de-DE" sz="2000" i="0" u="none" strike="noStrike" kern="0" cap="none" spc="0" normalizeH="0" baseline="0" noProof="0" dirty="0" smtClean="0">
              <a:ln>
                <a:noFill/>
              </a:ln>
              <a:solidFill>
                <a:schemeClr val="tx1"/>
              </a:solidFill>
              <a:effectLst/>
              <a:uLnTx/>
              <a:uFillTx/>
              <a:latin typeface="+mj-lt"/>
              <a:ea typeface="MS PGothic" pitchFamily="34" charset="-128"/>
              <a:cs typeface="+mj-cs"/>
            </a:rPr>
            <a:t>7</a:t>
          </a:r>
          <a:endParaRPr kumimoji="0" lang="en-GB" sz="2000" i="0" u="none" strike="noStrike" kern="0" cap="none" spc="0" normalizeH="0" baseline="0" noProof="0" dirty="0" smtClean="0">
            <a:ln>
              <a:noFill/>
            </a:ln>
            <a:solidFill>
              <a:schemeClr val="tx1"/>
            </a:solidFill>
            <a:effectLst/>
            <a:uLnTx/>
            <a:uFillTx/>
            <a:latin typeface="+mj-lt"/>
            <a:ea typeface="MS PGothic" pitchFamily="34" charset="-128"/>
            <a:cs typeface="+mj-cs"/>
          </a:endParaRPr>
        </a:p>
      </cdr:txBody>
    </cdr:sp>
  </cdr:relSizeAnchor>
  <cdr:relSizeAnchor xmlns:cdr="http://schemas.openxmlformats.org/drawingml/2006/chartDrawing">
    <cdr:from>
      <cdr:x>0.22627</cdr:x>
      <cdr:y>0.77701</cdr:y>
    </cdr:from>
    <cdr:to>
      <cdr:x>0.33171</cdr:x>
      <cdr:y>0.84456</cdr:y>
    </cdr:to>
    <cdr:sp macro="" textlink="">
      <cdr:nvSpPr>
        <cdr:cNvPr id="7" name="Textfeld 1"/>
        <cdr:cNvSpPr txBox="1"/>
      </cdr:nvSpPr>
      <cdr:spPr bwMode="auto">
        <a:xfrm xmlns:a="http://schemas.openxmlformats.org/drawingml/2006/main">
          <a:off x="1237298" y="3313377"/>
          <a:ext cx="576064" cy="28803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horz" wrap="square" lIns="91440" tIns="0" rIns="91440" bIns="0" numCol="1" rtlCol="0" anchor="ctr"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914400" rtl="0" eaLnBrk="0" fontAlgn="base" latinLnBrk="0" hangingPunct="0">
            <a:lnSpc>
              <a:spcPct val="100000"/>
            </a:lnSpc>
            <a:spcBef>
              <a:spcPct val="0"/>
            </a:spcBef>
            <a:spcAft>
              <a:spcPct val="0"/>
            </a:spcAft>
            <a:buClrTx/>
            <a:buSzTx/>
            <a:buFontTx/>
            <a:buNone/>
            <a:tabLst/>
          </a:pPr>
          <a:r>
            <a:rPr kumimoji="0" lang="de-DE" sz="2000" i="0" u="none" strike="noStrike" kern="0" cap="none" spc="0" normalizeH="0" baseline="0" noProof="0" dirty="0" smtClean="0">
              <a:ln>
                <a:noFill/>
              </a:ln>
              <a:solidFill>
                <a:schemeClr val="tx1"/>
              </a:solidFill>
              <a:effectLst/>
              <a:uLnTx/>
              <a:uFillTx/>
              <a:latin typeface="+mj-lt"/>
              <a:ea typeface="MS PGothic" pitchFamily="34" charset="-128"/>
              <a:cs typeface="+mj-cs"/>
            </a:rPr>
            <a:t>26</a:t>
          </a:r>
          <a:endParaRPr kumimoji="0" lang="en-GB" sz="2000" i="0" u="none" strike="noStrike" kern="0" cap="none" spc="0" normalizeH="0" baseline="0" noProof="0" dirty="0" smtClean="0">
            <a:ln>
              <a:noFill/>
            </a:ln>
            <a:solidFill>
              <a:schemeClr val="tx1"/>
            </a:solidFill>
            <a:effectLst/>
            <a:uLnTx/>
            <a:uFillTx/>
            <a:latin typeface="+mj-lt"/>
            <a:ea typeface="MS PGothic" pitchFamily="34" charset="-128"/>
            <a:cs typeface="+mj-cs"/>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0.30545</cdr:x>
      <cdr:y>0.65865</cdr:y>
    </cdr:from>
    <cdr:to>
      <cdr:x>0.30727</cdr:x>
      <cdr:y>0.84135</cdr:y>
    </cdr:to>
    <cdr:cxnSp macro="">
      <cdr:nvCxnSpPr>
        <cdr:cNvPr id="3" name="Gerade Verbindung mit Pfeil 2"/>
        <cdr:cNvCxnSpPr/>
      </cdr:nvCxnSpPr>
      <cdr:spPr>
        <a:xfrm xmlns:a="http://schemas.openxmlformats.org/drawingml/2006/main">
          <a:off x="1600200" y="2609850"/>
          <a:ext cx="9525" cy="723900"/>
        </a:xfrm>
        <a:prstGeom xmlns:a="http://schemas.openxmlformats.org/drawingml/2006/main" prst="straightConnector1">
          <a:avLst/>
        </a:prstGeom>
        <a:ln xmlns:a="http://schemas.openxmlformats.org/drawingml/2006/main">
          <a:tailEnd type="arrow"/>
        </a:ln>
      </cdr:spPr>
      <cdr:style>
        <a:lnRef xmlns:a="http://schemas.openxmlformats.org/drawingml/2006/main" idx="3">
          <a:schemeClr val="accent1"/>
        </a:lnRef>
        <a:fillRef xmlns:a="http://schemas.openxmlformats.org/drawingml/2006/main" idx="0">
          <a:schemeClr val="accent1"/>
        </a:fillRef>
        <a:effectRef xmlns:a="http://schemas.openxmlformats.org/drawingml/2006/main" idx="2">
          <a:schemeClr val="accent1"/>
        </a:effectRef>
        <a:fontRef xmlns:a="http://schemas.openxmlformats.org/drawingml/2006/main" idx="minor">
          <a:schemeClr val="tx1"/>
        </a:fontRef>
      </cdr:style>
    </cdr:cxnSp>
  </cdr:relSizeAnchor>
  <cdr:relSizeAnchor xmlns:cdr="http://schemas.openxmlformats.org/drawingml/2006/chartDrawing">
    <cdr:from>
      <cdr:x>0.21455</cdr:x>
      <cdr:y>0.51707</cdr:y>
    </cdr:from>
    <cdr:to>
      <cdr:x>0.40511</cdr:x>
      <cdr:y>0.65144</cdr:y>
    </cdr:to>
    <cdr:sp macro="" textlink="">
      <cdr:nvSpPr>
        <cdr:cNvPr id="4" name="Textfeld 3"/>
        <cdr:cNvSpPr txBox="1"/>
      </cdr:nvSpPr>
      <cdr:spPr>
        <a:xfrm xmlns:a="http://schemas.openxmlformats.org/drawingml/2006/main">
          <a:off x="1375142" y="2373702"/>
          <a:ext cx="1221409" cy="616857"/>
        </a:xfrm>
        <a:prstGeom xmlns:a="http://schemas.openxmlformats.org/drawingml/2006/main" prst="rect">
          <a:avLst/>
        </a:prstGeom>
        <a:solidFill xmlns:a="http://schemas.openxmlformats.org/drawingml/2006/main">
          <a:schemeClr val="accent6">
            <a:lumMod val="20000"/>
            <a:lumOff val="80000"/>
          </a:schemeClr>
        </a:solidFill>
        <a:ln xmlns:a="http://schemas.openxmlformats.org/drawingml/2006/main">
          <a:solidFill>
            <a:schemeClr val="tx1"/>
          </a:solidFill>
        </a:ln>
      </cdr:spPr>
      <cdr:txBody>
        <a:bodyPr xmlns:a="http://schemas.openxmlformats.org/drawingml/2006/main" vertOverflow="clip" wrap="none" rtlCol="0"/>
        <a:lstStyle xmlns:a="http://schemas.openxmlformats.org/drawingml/2006/main"/>
        <a:p xmlns:a="http://schemas.openxmlformats.org/drawingml/2006/main">
          <a:r>
            <a:rPr lang="en-US" sz="1100"/>
            <a:t>Start of </a:t>
          </a:r>
        </a:p>
        <a:p xmlns:a="http://schemas.openxmlformats.org/drawingml/2006/main">
          <a:r>
            <a:rPr lang="en-US" sz="1100"/>
            <a:t>Discussion Forum </a:t>
          </a:r>
        </a:p>
        <a:p xmlns:a="http://schemas.openxmlformats.org/drawingml/2006/main">
          <a:r>
            <a:rPr lang="en-US" sz="1100"/>
            <a:t>in July 2011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38463" cy="495300"/>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41750" y="0"/>
            <a:ext cx="2938463" cy="495300"/>
          </a:xfrm>
          <a:prstGeom prst="rect">
            <a:avLst/>
          </a:prstGeom>
        </p:spPr>
        <p:txBody>
          <a:bodyPr vert="horz" lIns="91440" tIns="45720" rIns="91440" bIns="45720" rtlCol="0"/>
          <a:lstStyle>
            <a:lvl1pPr algn="r">
              <a:defRPr sz="1200"/>
            </a:lvl1pPr>
          </a:lstStyle>
          <a:p>
            <a:fld id="{2462B716-D55C-4C1A-8ABB-84FA7DD271DA}" type="datetimeFigureOut">
              <a:rPr lang="en-GB" smtClean="0"/>
              <a:t>16/12/2019</a:t>
            </a:fld>
            <a:endParaRPr lang="en-GB"/>
          </a:p>
        </p:txBody>
      </p:sp>
      <p:sp>
        <p:nvSpPr>
          <p:cNvPr id="4" name="Folienbildplatzhalter 3"/>
          <p:cNvSpPr>
            <a:spLocks noGrp="1" noRot="1" noChangeAspect="1"/>
          </p:cNvSpPr>
          <p:nvPr>
            <p:ph type="sldImg" idx="2"/>
          </p:nvPr>
        </p:nvSpPr>
        <p:spPr>
          <a:xfrm>
            <a:off x="911225" y="744538"/>
            <a:ext cx="4959350" cy="3719512"/>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77863" y="4711700"/>
            <a:ext cx="5426075" cy="4462463"/>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6" name="Fußzeilenplatzhalter 5"/>
          <p:cNvSpPr>
            <a:spLocks noGrp="1"/>
          </p:cNvSpPr>
          <p:nvPr>
            <p:ph type="ftr" sz="quarter" idx="4"/>
          </p:nvPr>
        </p:nvSpPr>
        <p:spPr>
          <a:xfrm>
            <a:off x="0" y="9421813"/>
            <a:ext cx="2938463" cy="495300"/>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41750" y="9421813"/>
            <a:ext cx="2938463" cy="495300"/>
          </a:xfrm>
          <a:prstGeom prst="rect">
            <a:avLst/>
          </a:prstGeom>
        </p:spPr>
        <p:txBody>
          <a:bodyPr vert="horz" lIns="91440" tIns="45720" rIns="91440" bIns="45720" rtlCol="0" anchor="b"/>
          <a:lstStyle>
            <a:lvl1pPr algn="r">
              <a:defRPr sz="1200"/>
            </a:lvl1pPr>
          </a:lstStyle>
          <a:p>
            <a:fld id="{BC4857A7-6DD6-46A8-8E3C-BD4094740B66}" type="slidenum">
              <a:rPr lang="en-GB" smtClean="0"/>
              <a:t>‹Nr.›</a:t>
            </a:fld>
            <a:endParaRPr lang="en-GB"/>
          </a:p>
        </p:txBody>
      </p:sp>
    </p:spTree>
    <p:extLst>
      <p:ext uri="{BB962C8B-B14F-4D97-AF65-F5344CB8AC3E}">
        <p14:creationId xmlns:p14="http://schemas.microsoft.com/office/powerpoint/2010/main" val="1243405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spcBef>
                <a:spcPct val="30000"/>
              </a:spcBef>
              <a:defRPr sz="1200">
                <a:solidFill>
                  <a:schemeClr val="tx1"/>
                </a:solidFill>
                <a:latin typeface="Arial" pitchFamily="34" charset="0"/>
                <a:ea typeface="ＭＳ Ｐゴシック" pitchFamily="34" charset="-128"/>
              </a:defRPr>
            </a:lvl1pPr>
            <a:lvl2pPr marL="742950" indent="-285750" defTabSz="906463" eaLnBrk="0" hangingPunct="0">
              <a:spcBef>
                <a:spcPct val="30000"/>
              </a:spcBef>
              <a:defRPr sz="1200">
                <a:solidFill>
                  <a:schemeClr val="tx1"/>
                </a:solidFill>
                <a:latin typeface="Arial" pitchFamily="34" charset="0"/>
                <a:ea typeface="ＭＳ Ｐゴシック" pitchFamily="34" charset="-128"/>
              </a:defRPr>
            </a:lvl2pPr>
            <a:lvl3pPr marL="1143000" indent="-228600" defTabSz="906463" eaLnBrk="0" hangingPunct="0">
              <a:spcBef>
                <a:spcPct val="30000"/>
              </a:spcBef>
              <a:defRPr sz="1200">
                <a:solidFill>
                  <a:schemeClr val="tx1"/>
                </a:solidFill>
                <a:latin typeface="Arial" pitchFamily="34" charset="0"/>
                <a:ea typeface="ＭＳ Ｐゴシック" pitchFamily="34" charset="-128"/>
              </a:defRPr>
            </a:lvl3pPr>
            <a:lvl4pPr marL="1600200" indent="-228600" defTabSz="906463" eaLnBrk="0" hangingPunct="0">
              <a:spcBef>
                <a:spcPct val="30000"/>
              </a:spcBef>
              <a:defRPr sz="1200">
                <a:solidFill>
                  <a:schemeClr val="tx1"/>
                </a:solidFill>
                <a:latin typeface="Arial" pitchFamily="34" charset="0"/>
                <a:ea typeface="ＭＳ Ｐゴシック" pitchFamily="34" charset="-128"/>
              </a:defRPr>
            </a:lvl4pPr>
            <a:lvl5pPr marL="2057400" indent="-228600" defTabSz="906463" eaLnBrk="0" hangingPunct="0">
              <a:spcBef>
                <a:spcPct val="30000"/>
              </a:spcBef>
              <a:defRPr sz="1200">
                <a:solidFill>
                  <a:schemeClr val="tx1"/>
                </a:solidFill>
                <a:latin typeface="Arial" pitchFamily="34" charset="0"/>
                <a:ea typeface="ＭＳ Ｐゴシック" pitchFamily="34" charset="-128"/>
              </a:defRPr>
            </a:lvl5pPr>
            <a:lvl6pPr marL="2514600" indent="-228600" defTabSz="906463"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06463"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06463"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06463"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00824F7F-E168-4262-82A8-4FBAC8EEEEBD}" type="slidenum">
              <a:rPr lang="de-DE" altLang="en-US">
                <a:solidFill>
                  <a:prstClr val="black"/>
                </a:solidFill>
              </a:rPr>
              <a:pPr>
                <a:spcBef>
                  <a:spcPct val="0"/>
                </a:spcBef>
              </a:pPr>
              <a:t>4</a:t>
            </a:fld>
            <a:endParaRPr lang="de-DE" altLang="en-US">
              <a:solidFill>
                <a:prstClr val="black"/>
              </a:solidFill>
            </a:endParaRPr>
          </a:p>
        </p:txBody>
      </p:sp>
      <p:sp>
        <p:nvSpPr>
          <p:cNvPr id="147459" name="Rectangle 2"/>
          <p:cNvSpPr>
            <a:spLocks noGrp="1" noRot="1" noChangeAspect="1" noChangeArrowheads="1" noTextEdit="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8EAD435D-ACA4-4B49-8F6E-BEF8DB0C030F}" type="slidenum">
              <a:rPr lang="de-DE" altLang="en-US">
                <a:solidFill>
                  <a:prstClr val="black"/>
                </a:solidFill>
              </a:rPr>
              <a:pPr>
                <a:spcBef>
                  <a:spcPct val="0"/>
                </a:spcBef>
              </a:pPr>
              <a:t>33</a:t>
            </a:fld>
            <a:endParaRPr lang="de-DE" altLang="en-US">
              <a:solidFill>
                <a:prstClr val="black"/>
              </a:solidFill>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Folienbildplatzhalter 1"/>
          <p:cNvSpPr>
            <a:spLocks noGrp="1" noRot="1" noChangeAspect="1" noTextEdit="1"/>
          </p:cNvSpPr>
          <p:nvPr>
            <p:ph type="sldImg"/>
          </p:nvPr>
        </p:nvSpPr>
        <p:spPr>
          <a:ln/>
        </p:spPr>
      </p:sp>
      <p:sp>
        <p:nvSpPr>
          <p:cNvPr id="1617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en-US" smtClean="0">
                <a:latin typeface="Arial" pitchFamily="34" charset="0"/>
              </a:rPr>
              <a:t>Updated 23 Aug. 2012</a:t>
            </a:r>
            <a:endParaRPr lang="en-GB" altLang="en-US" smtClean="0">
              <a:latin typeface="Arial" pitchFamily="34" charset="0"/>
            </a:endParaRPr>
          </a:p>
          <a:p>
            <a:endParaRPr lang="en-GB" altLang="en-US" smtClean="0">
              <a:latin typeface="Arial" pitchFamily="34" charset="0"/>
            </a:endParaRPr>
          </a:p>
        </p:txBody>
      </p:sp>
      <p:sp>
        <p:nvSpPr>
          <p:cNvPr id="1617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99EACA93-E84A-4D4D-B01B-5FC985C1513A}" type="slidenum">
              <a:rPr lang="de-DE" altLang="en-US">
                <a:solidFill>
                  <a:prstClr val="black"/>
                </a:solidFill>
              </a:rPr>
              <a:pPr>
                <a:spcBef>
                  <a:spcPct val="0"/>
                </a:spcBef>
              </a:pPr>
              <a:t>34</a:t>
            </a:fld>
            <a:endParaRPr lang="de-DE"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Folienbildplatzhalter 1"/>
          <p:cNvSpPr>
            <a:spLocks noGrp="1" noRot="1" noChangeAspect="1" noTextEdit="1"/>
          </p:cNvSpPr>
          <p:nvPr>
            <p:ph type="sldImg"/>
          </p:nvPr>
        </p:nvSpPr>
        <p:spPr>
          <a:ln/>
        </p:spPr>
      </p:sp>
      <p:sp>
        <p:nvSpPr>
          <p:cNvPr id="16281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itchFamily="34" charset="0"/>
            </a:endParaRPr>
          </a:p>
        </p:txBody>
      </p:sp>
      <p:sp>
        <p:nvSpPr>
          <p:cNvPr id="16282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E8747E04-9FD3-4612-A639-6A459D3FDDE5}" type="slidenum">
              <a:rPr lang="de-DE" altLang="en-US">
                <a:solidFill>
                  <a:prstClr val="black"/>
                </a:solidFill>
              </a:rPr>
              <a:pPr>
                <a:spcBef>
                  <a:spcPct val="0"/>
                </a:spcBef>
              </a:pPr>
              <a:t>36</a:t>
            </a:fld>
            <a:endParaRPr lang="de-DE"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Folienbildplatzhalter 1"/>
          <p:cNvSpPr>
            <a:spLocks noGrp="1" noRot="1" noChangeAspect="1" noTextEdit="1"/>
          </p:cNvSpPr>
          <p:nvPr>
            <p:ph type="sldImg"/>
          </p:nvPr>
        </p:nvSpPr>
        <p:spPr>
          <a:ln/>
        </p:spPr>
      </p:sp>
      <p:sp>
        <p:nvSpPr>
          <p:cNvPr id="16384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en-US" dirty="0" err="1" smtClean="0">
                <a:latin typeface="Arial" pitchFamily="34" charset="0"/>
              </a:rPr>
              <a:t>Number</a:t>
            </a:r>
            <a:r>
              <a:rPr lang="de-DE" altLang="en-US" dirty="0" smtClean="0">
                <a:latin typeface="Arial" pitchFamily="34" charset="0"/>
              </a:rPr>
              <a:t> </a:t>
            </a:r>
            <a:r>
              <a:rPr lang="de-DE" altLang="en-US" dirty="0" err="1" smtClean="0">
                <a:latin typeface="Arial" pitchFamily="34" charset="0"/>
              </a:rPr>
              <a:t>of</a:t>
            </a:r>
            <a:r>
              <a:rPr lang="de-DE" altLang="en-US" dirty="0" smtClean="0">
                <a:latin typeface="Arial" pitchFamily="34" charset="0"/>
              </a:rPr>
              <a:t> </a:t>
            </a:r>
            <a:r>
              <a:rPr lang="de-DE" altLang="en-US" dirty="0" err="1" smtClean="0">
                <a:latin typeface="Arial" pitchFamily="34" charset="0"/>
              </a:rPr>
              <a:t>members</a:t>
            </a:r>
            <a:r>
              <a:rPr lang="de-DE" altLang="en-US" dirty="0" smtClean="0">
                <a:latin typeface="Arial" pitchFamily="34" charset="0"/>
              </a:rPr>
              <a:t> </a:t>
            </a:r>
            <a:r>
              <a:rPr lang="de-DE" altLang="en-US" dirty="0" err="1" smtClean="0">
                <a:latin typeface="Arial" pitchFamily="34" charset="0"/>
              </a:rPr>
              <a:t>and</a:t>
            </a:r>
            <a:r>
              <a:rPr lang="de-DE" altLang="en-US" dirty="0" smtClean="0">
                <a:latin typeface="Arial" pitchFamily="34" charset="0"/>
              </a:rPr>
              <a:t> </a:t>
            </a:r>
            <a:r>
              <a:rPr lang="de-DE" altLang="en-US" dirty="0" err="1" smtClean="0">
                <a:latin typeface="Arial" pitchFamily="34" charset="0"/>
              </a:rPr>
              <a:t>logos</a:t>
            </a:r>
            <a:r>
              <a:rPr lang="de-DE" altLang="en-US" dirty="0" smtClean="0">
                <a:latin typeface="Arial" pitchFamily="34" charset="0"/>
              </a:rPr>
              <a:t> (</a:t>
            </a:r>
            <a:r>
              <a:rPr lang="de-DE" altLang="en-US" dirty="0" err="1" smtClean="0">
                <a:latin typeface="Arial" pitchFamily="34" charset="0"/>
              </a:rPr>
              <a:t>manually</a:t>
            </a:r>
            <a:r>
              <a:rPr lang="de-DE" altLang="en-US" dirty="0" smtClean="0">
                <a:latin typeface="Arial" pitchFamily="34" charset="0"/>
              </a:rPr>
              <a:t>) </a:t>
            </a:r>
            <a:r>
              <a:rPr lang="de-DE" altLang="en-US" dirty="0" err="1" smtClean="0">
                <a:latin typeface="Arial" pitchFamily="34" charset="0"/>
              </a:rPr>
              <a:t>updated</a:t>
            </a:r>
            <a:r>
              <a:rPr lang="de-DE" altLang="en-US" dirty="0" smtClean="0">
                <a:latin typeface="Arial" pitchFamily="34" charset="0"/>
              </a:rPr>
              <a:t> 23 Aug. 2012</a:t>
            </a:r>
            <a:endParaRPr lang="en-GB" altLang="en-US" dirty="0" smtClean="0">
              <a:latin typeface="Arial" pitchFamily="34" charset="0"/>
            </a:endParaRPr>
          </a:p>
          <a:p>
            <a:endParaRPr lang="en-GB" altLang="en-US" dirty="0" smtClean="0">
              <a:latin typeface="Arial" pitchFamily="34" charset="0"/>
            </a:endParaRPr>
          </a:p>
        </p:txBody>
      </p:sp>
      <p:sp>
        <p:nvSpPr>
          <p:cNvPr id="16384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1400F9A4-DDBA-469E-9EDC-B4646ECABD2A}" type="slidenum">
              <a:rPr lang="de-DE" altLang="en-US">
                <a:solidFill>
                  <a:prstClr val="black"/>
                </a:solidFill>
              </a:rPr>
              <a:pPr>
                <a:spcBef>
                  <a:spcPct val="0"/>
                </a:spcBef>
              </a:pPr>
              <a:t>50</a:t>
            </a:fld>
            <a:endParaRPr lang="de-DE"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Encourage</a:t>
            </a:r>
            <a:r>
              <a:rPr lang="de-DE" dirty="0" smtClean="0"/>
              <a:t> </a:t>
            </a:r>
            <a:r>
              <a:rPr lang="de-DE" dirty="0" err="1" smtClean="0"/>
              <a:t>our</a:t>
            </a:r>
            <a:r>
              <a:rPr lang="de-DE" dirty="0" smtClean="0"/>
              <a:t> </a:t>
            </a:r>
            <a:r>
              <a:rPr lang="de-DE" dirty="0" err="1" smtClean="0"/>
              <a:t>partners</a:t>
            </a:r>
            <a:r>
              <a:rPr lang="de-DE" dirty="0" smtClean="0"/>
              <a:t> </a:t>
            </a:r>
            <a:r>
              <a:rPr lang="de-DE" dirty="0" err="1" smtClean="0"/>
              <a:t>to</a:t>
            </a:r>
            <a:r>
              <a:rPr lang="de-DE" dirty="0" smtClean="0"/>
              <a:t> </a:t>
            </a:r>
            <a:r>
              <a:rPr lang="de-DE" dirty="0" err="1" smtClean="0"/>
              <a:t>build</a:t>
            </a:r>
            <a:r>
              <a:rPr lang="de-DE" baseline="0" dirty="0" smtClean="0"/>
              <a:t> </a:t>
            </a:r>
            <a:r>
              <a:rPr lang="de-DE" baseline="0" dirty="0" err="1" smtClean="0"/>
              <a:t>the</a:t>
            </a:r>
            <a:r>
              <a:rPr lang="de-DE" baseline="0" dirty="0" smtClean="0"/>
              <a:t> </a:t>
            </a:r>
            <a:r>
              <a:rPr lang="de-DE" baseline="0" dirty="0" err="1" smtClean="0"/>
              <a:t>database</a:t>
            </a:r>
            <a:r>
              <a:rPr lang="de-DE" baseline="0" dirty="0" smtClean="0"/>
              <a:t> </a:t>
            </a:r>
            <a:r>
              <a:rPr lang="de-DE" baseline="0" dirty="0" err="1" smtClean="0"/>
              <a:t>and</a:t>
            </a:r>
            <a:r>
              <a:rPr lang="de-DE" baseline="0" dirty="0" smtClean="0"/>
              <a:t> </a:t>
            </a:r>
            <a:r>
              <a:rPr lang="de-DE" baseline="0" dirty="0" err="1" smtClean="0"/>
              <a:t>share</a:t>
            </a:r>
            <a:r>
              <a:rPr lang="de-DE" baseline="0" dirty="0" smtClean="0"/>
              <a:t> </a:t>
            </a:r>
            <a:r>
              <a:rPr lang="de-DE" baseline="0" dirty="0" err="1" smtClean="0"/>
              <a:t>information</a:t>
            </a:r>
            <a:r>
              <a:rPr lang="de-DE" baseline="0" dirty="0" smtClean="0"/>
              <a:t> on </a:t>
            </a:r>
            <a:r>
              <a:rPr lang="de-DE" baseline="0" dirty="0" err="1" smtClean="0"/>
              <a:t>their</a:t>
            </a:r>
            <a:r>
              <a:rPr lang="de-DE" baseline="0" dirty="0" smtClean="0"/>
              <a:t> </a:t>
            </a:r>
            <a:r>
              <a:rPr lang="de-DE" baseline="0" dirty="0" err="1" smtClean="0"/>
              <a:t>experiences</a:t>
            </a:r>
            <a:r>
              <a:rPr lang="de-DE" baseline="0" dirty="0" smtClean="0"/>
              <a:t>, </a:t>
            </a:r>
            <a:r>
              <a:rPr lang="de-DE" baseline="0" dirty="0" err="1" smtClean="0"/>
              <a:t>lessons</a:t>
            </a:r>
            <a:r>
              <a:rPr lang="de-DE" baseline="0" dirty="0" smtClean="0"/>
              <a:t> </a:t>
            </a:r>
            <a:r>
              <a:rPr lang="de-DE" baseline="0" dirty="0" err="1" smtClean="0"/>
              <a:t>learnt</a:t>
            </a:r>
            <a:r>
              <a:rPr lang="de-DE" baseline="0" dirty="0" smtClean="0"/>
              <a:t> </a:t>
            </a:r>
            <a:endParaRPr lang="de-DE" dirty="0"/>
          </a:p>
        </p:txBody>
      </p:sp>
      <p:sp>
        <p:nvSpPr>
          <p:cNvPr id="4" name="Foliennummernplatzhalter 3"/>
          <p:cNvSpPr>
            <a:spLocks noGrp="1"/>
          </p:cNvSpPr>
          <p:nvPr>
            <p:ph type="sldNum" sz="quarter" idx="10"/>
          </p:nvPr>
        </p:nvSpPr>
        <p:spPr/>
        <p:txBody>
          <a:bodyPr/>
          <a:lstStyle/>
          <a:p>
            <a:fld id="{BC4857A7-6DD6-46A8-8E3C-BD4094740B66}" type="slidenum">
              <a:rPr lang="en-GB" smtClean="0"/>
              <a:pPr/>
              <a:t>51</a:t>
            </a:fld>
            <a:endParaRPr lang="en-GB"/>
          </a:p>
        </p:txBody>
      </p:sp>
    </p:spTree>
    <p:extLst>
      <p:ext uri="{BB962C8B-B14F-4D97-AF65-F5344CB8AC3E}">
        <p14:creationId xmlns:p14="http://schemas.microsoft.com/office/powerpoint/2010/main" val="2521661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Diverse – </a:t>
            </a:r>
            <a:r>
              <a:rPr lang="de-DE" dirty="0" err="1" smtClean="0"/>
              <a:t>encmpasses</a:t>
            </a:r>
            <a:r>
              <a:rPr lang="de-DE" baseline="0" dirty="0" smtClean="0"/>
              <a:t> all </a:t>
            </a:r>
            <a:r>
              <a:rPr lang="de-DE" baseline="0" dirty="0" err="1" smtClean="0"/>
              <a:t>regions</a:t>
            </a:r>
            <a:r>
              <a:rPr lang="de-DE" baseline="0" dirty="0" smtClean="0"/>
              <a:t> </a:t>
            </a:r>
            <a:r>
              <a:rPr lang="de-DE" baseline="0" dirty="0" err="1" smtClean="0"/>
              <a:t>globally</a:t>
            </a:r>
            <a:r>
              <a:rPr lang="de-DE" baseline="0" dirty="0" smtClean="0"/>
              <a:t>.  </a:t>
            </a:r>
            <a:endParaRPr lang="de-DE" dirty="0"/>
          </a:p>
        </p:txBody>
      </p:sp>
      <p:sp>
        <p:nvSpPr>
          <p:cNvPr id="4" name="Foliennummernplatzhalter 3"/>
          <p:cNvSpPr>
            <a:spLocks noGrp="1"/>
          </p:cNvSpPr>
          <p:nvPr>
            <p:ph type="sldNum" sz="quarter" idx="10"/>
          </p:nvPr>
        </p:nvSpPr>
        <p:spPr/>
        <p:txBody>
          <a:bodyPr/>
          <a:lstStyle/>
          <a:p>
            <a:fld id="{BC4857A7-6DD6-46A8-8E3C-BD4094740B66}" type="slidenum">
              <a:rPr lang="en-GB" smtClean="0"/>
              <a:pPr/>
              <a:t>52</a:t>
            </a:fld>
            <a:endParaRPr lang="en-GB"/>
          </a:p>
        </p:txBody>
      </p:sp>
    </p:spTree>
    <p:extLst>
      <p:ext uri="{BB962C8B-B14F-4D97-AF65-F5344CB8AC3E}">
        <p14:creationId xmlns:p14="http://schemas.microsoft.com/office/powerpoint/2010/main" val="656698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5DB1AE3B-FFBE-41DA-A2D2-EB0A7708FECF}" type="slidenum">
              <a:rPr lang="de-DE" altLang="en-US">
                <a:solidFill>
                  <a:prstClr val="black"/>
                </a:solidFill>
              </a:rPr>
              <a:pPr>
                <a:spcBef>
                  <a:spcPct val="0"/>
                </a:spcBef>
              </a:pPr>
              <a:t>53</a:t>
            </a:fld>
            <a:endParaRPr lang="de-DE" altLang="en-US">
              <a:solidFill>
                <a:prstClr val="black"/>
              </a:solidFill>
            </a:endParaRPr>
          </a:p>
        </p:txBody>
      </p:sp>
      <p:sp>
        <p:nvSpPr>
          <p:cNvPr id="173059" name="Rectangle 7"/>
          <p:cNvSpPr txBox="1">
            <a:spLocks noGrp="1" noChangeArrowheads="1"/>
          </p:cNvSpPr>
          <p:nvPr/>
        </p:nvSpPr>
        <p:spPr bwMode="auto">
          <a:xfrm>
            <a:off x="3843338" y="9423400"/>
            <a:ext cx="29384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74" tIns="45437" rIns="90874" bIns="45437" anchor="b"/>
          <a:lstStyle>
            <a:lvl1pPr defTabSz="908050" eaLnBrk="0" hangingPunct="0">
              <a:spcBef>
                <a:spcPct val="30000"/>
              </a:spcBef>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fld id="{177AEF43-7CF1-4D76-8A11-A7A90C0D18B3}" type="slidenum">
              <a:rPr lang="de-DE" altLang="en-US" smtClean="0">
                <a:solidFill>
                  <a:prstClr val="black"/>
                </a:solidFill>
              </a:rPr>
              <a:pPr algn="r" eaLnBrk="1" fontAlgn="base" hangingPunct="1">
                <a:spcBef>
                  <a:spcPct val="0"/>
                </a:spcBef>
                <a:spcAft>
                  <a:spcPct val="0"/>
                </a:spcAft>
              </a:pPr>
              <a:t>53</a:t>
            </a:fld>
            <a:endParaRPr lang="de-DE" altLang="en-US" smtClean="0">
              <a:solidFill>
                <a:prstClr val="black"/>
              </a:solidFill>
            </a:endParaRPr>
          </a:p>
        </p:txBody>
      </p:sp>
      <p:sp>
        <p:nvSpPr>
          <p:cNvPr id="173060" name="Rectangle 2"/>
          <p:cNvSpPr>
            <a:spLocks noGrp="1" noRot="1" noChangeAspect="1" noChangeArrowheads="1" noTextEdit="1"/>
          </p:cNvSpPr>
          <p:nvPr>
            <p:ph type="sldImg"/>
          </p:nvPr>
        </p:nvSpPr>
        <p:spPr>
          <a:ln/>
        </p:spPr>
      </p:sp>
      <p:sp>
        <p:nvSpPr>
          <p:cNvPr id="1730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27AD2040-7841-4E6F-AC26-2BA4D0F92F95}" type="slidenum">
              <a:rPr lang="de-DE" altLang="en-US">
                <a:solidFill>
                  <a:prstClr val="black"/>
                </a:solidFill>
              </a:rPr>
              <a:pPr>
                <a:spcBef>
                  <a:spcPct val="0"/>
                </a:spcBef>
              </a:pPr>
              <a:t>54</a:t>
            </a:fld>
            <a:endParaRPr lang="de-DE" altLang="en-US">
              <a:solidFill>
                <a:prstClr val="black"/>
              </a:solidFill>
            </a:endParaRPr>
          </a:p>
        </p:txBody>
      </p:sp>
      <p:sp>
        <p:nvSpPr>
          <p:cNvPr id="174083" name="Rectangle 7"/>
          <p:cNvSpPr txBox="1">
            <a:spLocks noGrp="1" noChangeArrowheads="1"/>
          </p:cNvSpPr>
          <p:nvPr/>
        </p:nvSpPr>
        <p:spPr bwMode="auto">
          <a:xfrm>
            <a:off x="3843338" y="9423400"/>
            <a:ext cx="29384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74" tIns="45437" rIns="90874" bIns="45437" anchor="b"/>
          <a:lstStyle>
            <a:lvl1pPr defTabSz="908050" eaLnBrk="0" hangingPunct="0">
              <a:spcBef>
                <a:spcPct val="30000"/>
              </a:spcBef>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fld id="{EA22F3BD-47F6-4E5A-B570-8D9BE9F84DF2}" type="slidenum">
              <a:rPr lang="de-DE" altLang="en-US" smtClean="0">
                <a:solidFill>
                  <a:prstClr val="black"/>
                </a:solidFill>
              </a:rPr>
              <a:pPr algn="r" eaLnBrk="1" fontAlgn="base" hangingPunct="1">
                <a:spcBef>
                  <a:spcPct val="0"/>
                </a:spcBef>
                <a:spcAft>
                  <a:spcPct val="0"/>
                </a:spcAft>
              </a:pPr>
              <a:t>54</a:t>
            </a:fld>
            <a:endParaRPr lang="de-DE" altLang="en-US" smtClean="0">
              <a:solidFill>
                <a:prstClr val="black"/>
              </a:solidFill>
            </a:endParaRPr>
          </a:p>
        </p:txBody>
      </p:sp>
      <p:sp>
        <p:nvSpPr>
          <p:cNvPr id="174084" name="Rectangle 2"/>
          <p:cNvSpPr>
            <a:spLocks noGrp="1" noRot="1" noChangeAspect="1" noChangeArrowheads="1" noTextEdit="1"/>
          </p:cNvSpPr>
          <p:nvPr>
            <p:ph type="sldImg"/>
          </p:nvPr>
        </p:nvSpPr>
        <p:spPr>
          <a:ln/>
        </p:spPr>
      </p:sp>
      <p:sp>
        <p:nvSpPr>
          <p:cNvPr id="1740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AAC896AC-D8F3-44C6-B11E-92E07E7EF25F}" type="slidenum">
              <a:rPr lang="de-DE" altLang="en-US">
                <a:solidFill>
                  <a:prstClr val="black"/>
                </a:solidFill>
              </a:rPr>
              <a:pPr>
                <a:spcBef>
                  <a:spcPct val="0"/>
                </a:spcBef>
              </a:pPr>
              <a:t>55</a:t>
            </a:fld>
            <a:endParaRPr lang="de-DE" altLang="en-US">
              <a:solidFill>
                <a:prstClr val="black"/>
              </a:solidFill>
            </a:endParaRPr>
          </a:p>
        </p:txBody>
      </p:sp>
      <p:sp>
        <p:nvSpPr>
          <p:cNvPr id="175107" name="Rectangle 7"/>
          <p:cNvSpPr txBox="1">
            <a:spLocks noGrp="1" noChangeArrowheads="1"/>
          </p:cNvSpPr>
          <p:nvPr/>
        </p:nvSpPr>
        <p:spPr bwMode="auto">
          <a:xfrm>
            <a:off x="3843338" y="9423400"/>
            <a:ext cx="29384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74" tIns="45437" rIns="90874" bIns="45437" anchor="b"/>
          <a:lstStyle>
            <a:lvl1pPr defTabSz="908050" eaLnBrk="0" hangingPunct="0">
              <a:spcBef>
                <a:spcPct val="30000"/>
              </a:spcBef>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fld id="{C7DA4715-ECA3-4382-A7D9-F93C6E7554CC}" type="slidenum">
              <a:rPr lang="de-DE" altLang="en-US" smtClean="0">
                <a:solidFill>
                  <a:prstClr val="black"/>
                </a:solidFill>
              </a:rPr>
              <a:pPr algn="r" eaLnBrk="1" fontAlgn="base" hangingPunct="1">
                <a:spcBef>
                  <a:spcPct val="0"/>
                </a:spcBef>
                <a:spcAft>
                  <a:spcPct val="0"/>
                </a:spcAft>
              </a:pPr>
              <a:t>55</a:t>
            </a:fld>
            <a:endParaRPr lang="de-DE" altLang="en-US" smtClean="0">
              <a:solidFill>
                <a:prstClr val="black"/>
              </a:solidFill>
            </a:endParaRPr>
          </a:p>
        </p:txBody>
      </p:sp>
      <p:sp>
        <p:nvSpPr>
          <p:cNvPr id="175108" name="Rectangle 2"/>
          <p:cNvSpPr>
            <a:spLocks noGrp="1" noRot="1" noChangeAspect="1" noChangeArrowheads="1" noTextEdit="1"/>
          </p:cNvSpPr>
          <p:nvPr>
            <p:ph type="sldImg"/>
          </p:nvPr>
        </p:nvSpPr>
        <p:spPr>
          <a:ln/>
        </p:spPr>
      </p:sp>
      <p:sp>
        <p:nvSpPr>
          <p:cNvPr id="1751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rPr>
              <a:t>Updated 04.06.2014</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E59629FF-3792-4C11-B95A-EB2579D55184}" type="slidenum">
              <a:rPr lang="de-DE" altLang="en-US">
                <a:solidFill>
                  <a:prstClr val="black"/>
                </a:solidFill>
              </a:rPr>
              <a:pPr>
                <a:spcBef>
                  <a:spcPct val="0"/>
                </a:spcBef>
              </a:pPr>
              <a:t>61</a:t>
            </a:fld>
            <a:endParaRPr lang="de-DE" altLang="en-US">
              <a:solidFill>
                <a:prstClr val="black"/>
              </a:solidFill>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F2E41469-CE06-4637-A52A-73406C231B69}" type="slidenum">
              <a:rPr lang="de-DE" altLang="en-US">
                <a:solidFill>
                  <a:prstClr val="black"/>
                </a:solidFill>
              </a:rPr>
              <a:pPr>
                <a:spcBef>
                  <a:spcPct val="0"/>
                </a:spcBef>
              </a:pPr>
              <a:t>5</a:t>
            </a:fld>
            <a:endParaRPr lang="de-DE" altLang="en-US">
              <a:solidFill>
                <a:prstClr val="black"/>
              </a:solidFill>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12"/>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tabLst>
                <a:tab pos="723900" algn="l"/>
                <a:tab pos="1447800" algn="l"/>
                <a:tab pos="2171700" algn="l"/>
                <a:tab pos="2895600" algn="l"/>
              </a:tabLst>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tabLst>
                <a:tab pos="723900" algn="l"/>
                <a:tab pos="1447800" algn="l"/>
                <a:tab pos="2171700" algn="l"/>
                <a:tab pos="2895600" algn="l"/>
              </a:tabLst>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tabLst>
                <a:tab pos="723900" algn="l"/>
                <a:tab pos="1447800" algn="l"/>
                <a:tab pos="2171700" algn="l"/>
                <a:tab pos="2895600" algn="l"/>
              </a:tabLst>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tabLst>
                <a:tab pos="723900" algn="l"/>
                <a:tab pos="1447800" algn="l"/>
                <a:tab pos="2171700" algn="l"/>
                <a:tab pos="2895600" algn="l"/>
              </a:tabLst>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tabLst>
                <a:tab pos="723900" algn="l"/>
                <a:tab pos="1447800" algn="l"/>
                <a:tab pos="2171700" algn="l"/>
                <a:tab pos="2895600" algn="l"/>
              </a:tabLst>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itchFamily="34" charset="0"/>
                <a:ea typeface="ＭＳ Ｐゴシック" pitchFamily="34" charset="-128"/>
              </a:defRPr>
            </a:lvl9pPr>
          </a:lstStyle>
          <a:p>
            <a:pPr eaLnBrk="1">
              <a:spcBef>
                <a:spcPct val="0"/>
              </a:spcBef>
            </a:pPr>
            <a:fld id="{7F08B654-4AC4-43A0-B9E3-52B11213C946}" type="slidenum">
              <a:rPr lang="de-CH" altLang="en-US" sz="1400">
                <a:solidFill>
                  <a:srgbClr val="000000"/>
                </a:solidFill>
                <a:latin typeface="Times New Roman" pitchFamily="18" charset="0"/>
                <a:ea typeface="SimSun" pitchFamily="2" charset="-122"/>
              </a:rPr>
              <a:pPr eaLnBrk="1">
                <a:spcBef>
                  <a:spcPct val="0"/>
                </a:spcBef>
              </a:pPr>
              <a:t>64</a:t>
            </a:fld>
            <a:endParaRPr lang="de-CH" altLang="en-US" sz="1400">
              <a:solidFill>
                <a:srgbClr val="000000"/>
              </a:solidFill>
              <a:latin typeface="Times New Roman" pitchFamily="18" charset="0"/>
              <a:ea typeface="SimSun" pitchFamily="2" charset="-122"/>
            </a:endParaRPr>
          </a:p>
        </p:txBody>
      </p:sp>
      <p:sp>
        <p:nvSpPr>
          <p:cNvPr id="238593" name="Text Box 1"/>
          <p:cNvSpPr txBox="1">
            <a:spLocks noChangeArrowheads="1"/>
          </p:cNvSpPr>
          <p:nvPr/>
        </p:nvSpPr>
        <p:spPr bwMode="auto">
          <a:xfrm>
            <a:off x="4278313" y="10155238"/>
            <a:ext cx="3271837" cy="525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1pPr>
            <a:lvl2pPr marL="742950" indent="-285750"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2pPr>
            <a:lvl3pPr marL="1143000" indent="-228600"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3pPr>
            <a:lvl4pPr marL="1600200" indent="-228600"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4pPr>
            <a:lvl5pPr marL="2057400" indent="-228600"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5pPr>
            <a:lvl6pPr marL="25146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6pPr>
            <a:lvl7pPr marL="29718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7pPr>
            <a:lvl8pPr marL="34290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8pPr>
            <a:lvl9pPr marL="38862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9pPr>
          </a:lstStyle>
          <a:p>
            <a:pPr algn="r" eaLnBrk="1" fontAlgn="base">
              <a:lnSpc>
                <a:spcPct val="93000"/>
              </a:lnSpc>
              <a:spcBef>
                <a:spcPct val="0"/>
              </a:spcBef>
              <a:spcAft>
                <a:spcPct val="0"/>
              </a:spcAft>
              <a:defRPr/>
            </a:pPr>
            <a:fld id="{FB762F9E-884A-4CE6-AA45-F6BCE620A8EC}" type="slidenum">
              <a:rPr lang="de-CH" altLang="en-US" sz="1400" smtClean="0">
                <a:solidFill>
                  <a:srgbClr val="000000"/>
                </a:solidFill>
                <a:latin typeface="Times New Roman" pitchFamily="18" charset="0"/>
                <a:ea typeface="SimSun" pitchFamily="2" charset="-122"/>
              </a:rPr>
              <a:pPr algn="r" eaLnBrk="1" fontAlgn="base">
                <a:lnSpc>
                  <a:spcPct val="93000"/>
                </a:lnSpc>
                <a:spcBef>
                  <a:spcPct val="0"/>
                </a:spcBef>
                <a:spcAft>
                  <a:spcPct val="0"/>
                </a:spcAft>
                <a:defRPr/>
              </a:pPr>
              <a:t>64</a:t>
            </a:fld>
            <a:endParaRPr lang="de-CH" altLang="en-US" sz="1400" smtClean="0">
              <a:solidFill>
                <a:srgbClr val="000000"/>
              </a:solidFill>
              <a:latin typeface="Times New Roman" pitchFamily="18" charset="0"/>
              <a:ea typeface="SimSun" pitchFamily="2" charset="-122"/>
            </a:endParaRPr>
          </a:p>
        </p:txBody>
      </p:sp>
      <p:sp>
        <p:nvSpPr>
          <p:cNvPr id="238594" name="Text Box 2"/>
          <p:cNvSpPr>
            <a:spLocks noGrp="1" noRot="1" noChangeAspect="1" noChangeArrowheads="1"/>
          </p:cNvSpPr>
          <p:nvPr>
            <p:ph type="sldImg"/>
          </p:nvPr>
        </p:nvSpPr>
        <p:spPr>
          <a:xfrm>
            <a:off x="1108075" y="812800"/>
            <a:ext cx="5335588" cy="4002088"/>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38595" name="Text Box 3"/>
          <p:cNvSpPr>
            <a:spLocks noGrp="1" noChangeArrowheads="1"/>
          </p:cNvSpPr>
          <p:nvPr>
            <p:ph type="body" idx="1"/>
          </p:nvPr>
        </p:nvSpPr>
        <p:spPr>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Folienbildplatzhalter 1"/>
          <p:cNvSpPr>
            <a:spLocks noGrp="1" noRot="1" noChangeAspect="1" noTextEdit="1"/>
          </p:cNvSpPr>
          <p:nvPr>
            <p:ph type="sldImg"/>
          </p:nvPr>
        </p:nvSpPr>
        <p:spPr>
          <a:ln/>
        </p:spPr>
      </p:sp>
      <p:sp>
        <p:nvSpPr>
          <p:cNvPr id="18125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8125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5584A2FC-D7A7-4C2C-B14A-EA590381795C}" type="slidenum">
              <a:rPr lang="de-DE" altLang="en-US">
                <a:solidFill>
                  <a:prstClr val="black"/>
                </a:solidFill>
              </a:rPr>
              <a:pPr>
                <a:spcBef>
                  <a:spcPct val="0"/>
                </a:spcBef>
              </a:pPr>
              <a:t>67</a:t>
            </a:fld>
            <a:endParaRPr lang="de-DE"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2274" name="Rectangle 12"/>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tabLst>
                <a:tab pos="723900" algn="l"/>
                <a:tab pos="1447800" algn="l"/>
                <a:tab pos="2171700" algn="l"/>
                <a:tab pos="2895600" algn="l"/>
              </a:tabLst>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tabLst>
                <a:tab pos="723900" algn="l"/>
                <a:tab pos="1447800" algn="l"/>
                <a:tab pos="2171700" algn="l"/>
                <a:tab pos="2895600" algn="l"/>
              </a:tabLst>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tabLst>
                <a:tab pos="723900" algn="l"/>
                <a:tab pos="1447800" algn="l"/>
                <a:tab pos="2171700" algn="l"/>
                <a:tab pos="2895600" algn="l"/>
              </a:tabLst>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tabLst>
                <a:tab pos="723900" algn="l"/>
                <a:tab pos="1447800" algn="l"/>
                <a:tab pos="2171700" algn="l"/>
                <a:tab pos="2895600" algn="l"/>
              </a:tabLst>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tabLst>
                <a:tab pos="723900" algn="l"/>
                <a:tab pos="1447800" algn="l"/>
                <a:tab pos="2171700" algn="l"/>
                <a:tab pos="2895600" algn="l"/>
              </a:tabLst>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itchFamily="34" charset="0"/>
                <a:ea typeface="ＭＳ Ｐゴシック" pitchFamily="34" charset="-128"/>
              </a:defRPr>
            </a:lvl9pPr>
          </a:lstStyle>
          <a:p>
            <a:pPr eaLnBrk="1">
              <a:spcBef>
                <a:spcPct val="0"/>
              </a:spcBef>
            </a:pPr>
            <a:fld id="{0034EEFE-FE87-4A66-9C7C-769A2298A1CF}" type="slidenum">
              <a:rPr lang="de-CH" altLang="en-US" sz="1400">
                <a:solidFill>
                  <a:srgbClr val="000000"/>
                </a:solidFill>
                <a:latin typeface="Times New Roman" pitchFamily="18" charset="0"/>
                <a:ea typeface="SimSun" pitchFamily="2" charset="-122"/>
              </a:rPr>
              <a:pPr eaLnBrk="1">
                <a:spcBef>
                  <a:spcPct val="0"/>
                </a:spcBef>
              </a:pPr>
              <a:t>69</a:t>
            </a:fld>
            <a:endParaRPr lang="de-CH" altLang="en-US" sz="1400">
              <a:solidFill>
                <a:srgbClr val="000000"/>
              </a:solidFill>
              <a:latin typeface="Times New Roman" pitchFamily="18" charset="0"/>
              <a:ea typeface="SimSun" pitchFamily="2" charset="-122"/>
            </a:endParaRPr>
          </a:p>
        </p:txBody>
      </p:sp>
      <p:sp>
        <p:nvSpPr>
          <p:cNvPr id="250881" name="Text Box 1"/>
          <p:cNvSpPr txBox="1">
            <a:spLocks noChangeArrowheads="1"/>
          </p:cNvSpPr>
          <p:nvPr/>
        </p:nvSpPr>
        <p:spPr bwMode="auto">
          <a:xfrm>
            <a:off x="4278313" y="10155238"/>
            <a:ext cx="3271837" cy="525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1pPr>
            <a:lvl2pPr marL="742950" indent="-285750"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2pPr>
            <a:lvl3pPr marL="1143000" indent="-228600"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3pPr>
            <a:lvl4pPr marL="1600200" indent="-228600"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4pPr>
            <a:lvl5pPr marL="2057400" indent="-228600"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5pPr>
            <a:lvl6pPr marL="25146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6pPr>
            <a:lvl7pPr marL="29718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7pPr>
            <a:lvl8pPr marL="34290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8pPr>
            <a:lvl9pPr marL="38862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9pPr>
          </a:lstStyle>
          <a:p>
            <a:pPr algn="r" eaLnBrk="1" fontAlgn="base">
              <a:lnSpc>
                <a:spcPct val="93000"/>
              </a:lnSpc>
              <a:spcBef>
                <a:spcPct val="0"/>
              </a:spcBef>
              <a:spcAft>
                <a:spcPct val="0"/>
              </a:spcAft>
              <a:defRPr/>
            </a:pPr>
            <a:fld id="{3F641032-E4C3-4849-94AD-B9C0188FBFD0}" type="slidenum">
              <a:rPr lang="de-CH" altLang="en-US" sz="1400" smtClean="0">
                <a:solidFill>
                  <a:srgbClr val="000000"/>
                </a:solidFill>
                <a:latin typeface="Times New Roman" pitchFamily="18" charset="0"/>
                <a:ea typeface="SimSun" pitchFamily="2" charset="-122"/>
              </a:rPr>
              <a:pPr algn="r" eaLnBrk="1" fontAlgn="base">
                <a:lnSpc>
                  <a:spcPct val="93000"/>
                </a:lnSpc>
                <a:spcBef>
                  <a:spcPct val="0"/>
                </a:spcBef>
                <a:spcAft>
                  <a:spcPct val="0"/>
                </a:spcAft>
                <a:defRPr/>
              </a:pPr>
              <a:t>69</a:t>
            </a:fld>
            <a:endParaRPr lang="de-CH" altLang="en-US" sz="1400" smtClean="0">
              <a:solidFill>
                <a:srgbClr val="000000"/>
              </a:solidFill>
              <a:latin typeface="Times New Roman" pitchFamily="18" charset="0"/>
              <a:ea typeface="SimSun" pitchFamily="2" charset="-122"/>
            </a:endParaRPr>
          </a:p>
        </p:txBody>
      </p:sp>
      <p:sp>
        <p:nvSpPr>
          <p:cNvPr id="250882" name="Text Box 2"/>
          <p:cNvSpPr>
            <a:spLocks noGrp="1" noRot="1" noChangeAspect="1" noChangeArrowheads="1"/>
          </p:cNvSpPr>
          <p:nvPr>
            <p:ph type="sldImg"/>
          </p:nvPr>
        </p:nvSpPr>
        <p:spPr>
          <a:xfrm>
            <a:off x="1108075" y="812800"/>
            <a:ext cx="5335588" cy="4002088"/>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50883" name="Text Box 3"/>
          <p:cNvSpPr>
            <a:spLocks noGrp="1" noChangeArrowheads="1"/>
          </p:cNvSpPr>
          <p:nvPr>
            <p:ph type="body" idx="1"/>
          </p:nvPr>
        </p:nvSpPr>
        <p:spPr>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Times New Roman" charset="0"/>
              <a:buNone/>
              <a:tabLst/>
              <a:defRPr/>
            </a:pPr>
            <a:r>
              <a:rPr lang="en-GB" sz="1200" dirty="0" smtClean="0">
                <a:solidFill>
                  <a:srgbClr val="000000"/>
                </a:solidFill>
              </a:rPr>
              <a:t>Averaging a monthly reach of 5000 people</a:t>
            </a:r>
          </a:p>
          <a:p>
            <a:pPr>
              <a:buFont typeface="Times New Roman" charset="0"/>
              <a:buNone/>
              <a:defRPr/>
            </a:pP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12"/>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tabLst>
                <a:tab pos="723900" algn="l"/>
                <a:tab pos="1447800" algn="l"/>
                <a:tab pos="2171700" algn="l"/>
                <a:tab pos="2895600" algn="l"/>
              </a:tabLst>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tabLst>
                <a:tab pos="723900" algn="l"/>
                <a:tab pos="1447800" algn="l"/>
                <a:tab pos="2171700" algn="l"/>
                <a:tab pos="2895600" algn="l"/>
              </a:tabLst>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tabLst>
                <a:tab pos="723900" algn="l"/>
                <a:tab pos="1447800" algn="l"/>
                <a:tab pos="2171700" algn="l"/>
                <a:tab pos="2895600" algn="l"/>
              </a:tabLst>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tabLst>
                <a:tab pos="723900" algn="l"/>
                <a:tab pos="1447800" algn="l"/>
                <a:tab pos="2171700" algn="l"/>
                <a:tab pos="2895600" algn="l"/>
              </a:tabLst>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tabLst>
                <a:tab pos="723900" algn="l"/>
                <a:tab pos="1447800" algn="l"/>
                <a:tab pos="2171700" algn="l"/>
                <a:tab pos="2895600" algn="l"/>
              </a:tabLst>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itchFamily="34" charset="0"/>
                <a:ea typeface="ＭＳ Ｐゴシック" pitchFamily="34" charset="-128"/>
              </a:defRPr>
            </a:lvl9pPr>
          </a:lstStyle>
          <a:p>
            <a:pPr eaLnBrk="1">
              <a:spcBef>
                <a:spcPct val="0"/>
              </a:spcBef>
            </a:pPr>
            <a:fld id="{BA4AFF84-B4FF-46CB-B079-C658935D291B}" type="slidenum">
              <a:rPr lang="de-CH" altLang="en-US" sz="1400">
                <a:solidFill>
                  <a:srgbClr val="000000"/>
                </a:solidFill>
                <a:latin typeface="Times New Roman" pitchFamily="18" charset="0"/>
                <a:ea typeface="SimSun" pitchFamily="2" charset="-122"/>
              </a:rPr>
              <a:pPr eaLnBrk="1">
                <a:spcBef>
                  <a:spcPct val="0"/>
                </a:spcBef>
              </a:pPr>
              <a:t>70</a:t>
            </a:fld>
            <a:endParaRPr lang="de-CH" altLang="en-US" sz="1400">
              <a:solidFill>
                <a:srgbClr val="000000"/>
              </a:solidFill>
              <a:latin typeface="Times New Roman" pitchFamily="18" charset="0"/>
              <a:ea typeface="SimSun" pitchFamily="2" charset="-122"/>
            </a:endParaRPr>
          </a:p>
        </p:txBody>
      </p:sp>
      <p:sp>
        <p:nvSpPr>
          <p:cNvPr id="253953" name="Text Box 1"/>
          <p:cNvSpPr txBox="1">
            <a:spLocks noChangeArrowheads="1"/>
          </p:cNvSpPr>
          <p:nvPr/>
        </p:nvSpPr>
        <p:spPr bwMode="auto">
          <a:xfrm>
            <a:off x="4278313" y="10155238"/>
            <a:ext cx="3271837" cy="525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1pPr>
            <a:lvl2pPr marL="742950" indent="-285750"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2pPr>
            <a:lvl3pPr marL="1143000" indent="-228600"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3pPr>
            <a:lvl4pPr marL="1600200" indent="-228600"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4pPr>
            <a:lvl5pPr marL="2057400" indent="-228600"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5pPr>
            <a:lvl6pPr marL="25146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6pPr>
            <a:lvl7pPr marL="29718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7pPr>
            <a:lvl8pPr marL="34290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8pPr>
            <a:lvl9pPr marL="38862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9pPr>
          </a:lstStyle>
          <a:p>
            <a:pPr algn="r" eaLnBrk="1" fontAlgn="base">
              <a:lnSpc>
                <a:spcPct val="93000"/>
              </a:lnSpc>
              <a:spcBef>
                <a:spcPct val="0"/>
              </a:spcBef>
              <a:spcAft>
                <a:spcPct val="0"/>
              </a:spcAft>
              <a:defRPr/>
            </a:pPr>
            <a:fld id="{C850D578-5DD9-47C2-B182-EDA131835148}" type="slidenum">
              <a:rPr lang="de-CH" altLang="en-US" sz="1400" smtClean="0">
                <a:solidFill>
                  <a:srgbClr val="000000"/>
                </a:solidFill>
                <a:latin typeface="Times New Roman" pitchFamily="18" charset="0"/>
                <a:ea typeface="SimSun" pitchFamily="2" charset="-122"/>
              </a:rPr>
              <a:pPr algn="r" eaLnBrk="1" fontAlgn="base">
                <a:lnSpc>
                  <a:spcPct val="93000"/>
                </a:lnSpc>
                <a:spcBef>
                  <a:spcPct val="0"/>
                </a:spcBef>
                <a:spcAft>
                  <a:spcPct val="0"/>
                </a:spcAft>
                <a:defRPr/>
              </a:pPr>
              <a:t>70</a:t>
            </a:fld>
            <a:endParaRPr lang="de-CH" altLang="en-US" sz="1400" smtClean="0">
              <a:solidFill>
                <a:srgbClr val="000000"/>
              </a:solidFill>
              <a:latin typeface="Times New Roman" pitchFamily="18" charset="0"/>
              <a:ea typeface="SimSun" pitchFamily="2" charset="-122"/>
            </a:endParaRPr>
          </a:p>
        </p:txBody>
      </p:sp>
      <p:sp>
        <p:nvSpPr>
          <p:cNvPr id="253954" name="Text Box 2"/>
          <p:cNvSpPr>
            <a:spLocks noGrp="1" noRot="1" noChangeAspect="1" noChangeArrowheads="1"/>
          </p:cNvSpPr>
          <p:nvPr>
            <p:ph type="sldImg"/>
          </p:nvPr>
        </p:nvSpPr>
        <p:spPr>
          <a:xfrm>
            <a:off x="1108075" y="812800"/>
            <a:ext cx="5335588" cy="4002088"/>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53955" name="Text Box 3"/>
          <p:cNvSpPr>
            <a:spLocks noGrp="1" noChangeArrowheads="1"/>
          </p:cNvSpPr>
          <p:nvPr>
            <p:ph type="body" idx="1"/>
          </p:nvPr>
        </p:nvSpPr>
        <p:spPr>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View per day 2012: 1500, 2014: 5000 (deleted</a:t>
            </a:r>
            <a:r>
              <a:rPr lang="en-US" baseline="0" dirty="0" smtClean="0"/>
              <a:t> January 2019)</a:t>
            </a:r>
            <a:endParaRPr lang="de-DE" dirty="0"/>
          </a:p>
        </p:txBody>
      </p:sp>
      <p:sp>
        <p:nvSpPr>
          <p:cNvPr id="4" name="Foliennummernplatzhalter 3"/>
          <p:cNvSpPr>
            <a:spLocks noGrp="1"/>
          </p:cNvSpPr>
          <p:nvPr>
            <p:ph type="sldNum" sz="quarter" idx="10"/>
          </p:nvPr>
        </p:nvSpPr>
        <p:spPr/>
        <p:txBody>
          <a:bodyPr/>
          <a:lstStyle/>
          <a:p>
            <a:fld id="{BC4857A7-6DD6-46A8-8E3C-BD4094740B66}" type="slidenum">
              <a:rPr lang="en-GB" smtClean="0"/>
              <a:t>71</a:t>
            </a:fld>
            <a:endParaRPr lang="en-GB"/>
          </a:p>
        </p:txBody>
      </p:sp>
    </p:spTree>
    <p:extLst>
      <p:ext uri="{BB962C8B-B14F-4D97-AF65-F5344CB8AC3E}">
        <p14:creationId xmlns:p14="http://schemas.microsoft.com/office/powerpoint/2010/main" val="22577298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22" name="Rectangle 12"/>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tabLst>
                <a:tab pos="723900" algn="l"/>
                <a:tab pos="1447800" algn="l"/>
                <a:tab pos="2171700" algn="l"/>
                <a:tab pos="2895600" algn="l"/>
              </a:tabLst>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tabLst>
                <a:tab pos="723900" algn="l"/>
                <a:tab pos="1447800" algn="l"/>
                <a:tab pos="2171700" algn="l"/>
                <a:tab pos="2895600" algn="l"/>
              </a:tabLst>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tabLst>
                <a:tab pos="723900" algn="l"/>
                <a:tab pos="1447800" algn="l"/>
                <a:tab pos="2171700" algn="l"/>
                <a:tab pos="2895600" algn="l"/>
              </a:tabLst>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tabLst>
                <a:tab pos="723900" algn="l"/>
                <a:tab pos="1447800" algn="l"/>
                <a:tab pos="2171700" algn="l"/>
                <a:tab pos="2895600" algn="l"/>
              </a:tabLst>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tabLst>
                <a:tab pos="723900" algn="l"/>
                <a:tab pos="1447800" algn="l"/>
                <a:tab pos="2171700" algn="l"/>
                <a:tab pos="2895600" algn="l"/>
              </a:tabLst>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itchFamily="34" charset="0"/>
                <a:ea typeface="ＭＳ Ｐゴシック" pitchFamily="34" charset="-128"/>
              </a:defRPr>
            </a:lvl9pPr>
          </a:lstStyle>
          <a:p>
            <a:pPr eaLnBrk="1">
              <a:spcBef>
                <a:spcPct val="0"/>
              </a:spcBef>
            </a:pPr>
            <a:fld id="{C91EEF22-556E-4AF0-B034-5E22F0A973E8}" type="slidenum">
              <a:rPr lang="de-CH" altLang="en-US" sz="1400">
                <a:solidFill>
                  <a:srgbClr val="000000"/>
                </a:solidFill>
                <a:latin typeface="Times New Roman" pitchFamily="18" charset="0"/>
                <a:ea typeface="SimSun" pitchFamily="2" charset="-122"/>
              </a:rPr>
              <a:pPr eaLnBrk="1">
                <a:spcBef>
                  <a:spcPct val="0"/>
                </a:spcBef>
              </a:pPr>
              <a:t>72</a:t>
            </a:fld>
            <a:endParaRPr lang="de-CH" altLang="en-US" sz="1400">
              <a:solidFill>
                <a:srgbClr val="000000"/>
              </a:solidFill>
              <a:latin typeface="Times New Roman" pitchFamily="18" charset="0"/>
              <a:ea typeface="SimSun" pitchFamily="2" charset="-122"/>
            </a:endParaRPr>
          </a:p>
        </p:txBody>
      </p:sp>
      <p:sp>
        <p:nvSpPr>
          <p:cNvPr id="252929" name="Text Box 1"/>
          <p:cNvSpPr txBox="1">
            <a:spLocks noChangeArrowheads="1"/>
          </p:cNvSpPr>
          <p:nvPr/>
        </p:nvSpPr>
        <p:spPr bwMode="auto">
          <a:xfrm>
            <a:off x="4278313" y="10155238"/>
            <a:ext cx="3271837" cy="525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1pPr>
            <a:lvl2pPr marL="742950" indent="-285750"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2pPr>
            <a:lvl3pPr marL="1143000" indent="-228600"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3pPr>
            <a:lvl4pPr marL="1600200" indent="-228600"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4pPr>
            <a:lvl5pPr marL="2057400" indent="-228600"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5pPr>
            <a:lvl6pPr marL="25146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6pPr>
            <a:lvl7pPr marL="29718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7pPr>
            <a:lvl8pPr marL="34290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8pPr>
            <a:lvl9pPr marL="38862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9pPr>
          </a:lstStyle>
          <a:p>
            <a:pPr algn="r" eaLnBrk="1" fontAlgn="base">
              <a:lnSpc>
                <a:spcPct val="93000"/>
              </a:lnSpc>
              <a:spcBef>
                <a:spcPct val="0"/>
              </a:spcBef>
              <a:spcAft>
                <a:spcPct val="0"/>
              </a:spcAft>
              <a:defRPr/>
            </a:pPr>
            <a:fld id="{2E1AC019-FCD6-4E3F-ADD6-D3D2F659BA16}" type="slidenum">
              <a:rPr lang="de-CH" altLang="en-US" sz="1400" smtClean="0">
                <a:solidFill>
                  <a:srgbClr val="000000"/>
                </a:solidFill>
                <a:latin typeface="Times New Roman" pitchFamily="18" charset="0"/>
                <a:ea typeface="SimSun" pitchFamily="2" charset="-122"/>
              </a:rPr>
              <a:pPr algn="r" eaLnBrk="1" fontAlgn="base">
                <a:lnSpc>
                  <a:spcPct val="93000"/>
                </a:lnSpc>
                <a:spcBef>
                  <a:spcPct val="0"/>
                </a:spcBef>
                <a:spcAft>
                  <a:spcPct val="0"/>
                </a:spcAft>
                <a:defRPr/>
              </a:pPr>
              <a:t>72</a:t>
            </a:fld>
            <a:endParaRPr lang="de-CH" altLang="en-US" sz="1400" smtClean="0">
              <a:solidFill>
                <a:srgbClr val="000000"/>
              </a:solidFill>
              <a:latin typeface="Times New Roman" pitchFamily="18" charset="0"/>
              <a:ea typeface="SimSun" pitchFamily="2" charset="-122"/>
            </a:endParaRPr>
          </a:p>
        </p:txBody>
      </p:sp>
      <p:sp>
        <p:nvSpPr>
          <p:cNvPr id="252930" name="Text Box 2"/>
          <p:cNvSpPr>
            <a:spLocks noGrp="1" noRot="1" noChangeAspect="1" noChangeArrowheads="1"/>
          </p:cNvSpPr>
          <p:nvPr>
            <p:ph type="sldImg"/>
          </p:nvPr>
        </p:nvSpPr>
        <p:spPr>
          <a:xfrm>
            <a:off x="1108075" y="812800"/>
            <a:ext cx="5335588" cy="4002088"/>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52931" name="Text Box 3"/>
          <p:cNvSpPr>
            <a:spLocks noGrp="1" noChangeArrowheads="1"/>
          </p:cNvSpPr>
          <p:nvPr>
            <p:ph type="body" idx="1"/>
          </p:nvPr>
        </p:nvSpPr>
        <p:spPr>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r>
              <a:rPr lang="en-US" dirty="0" smtClean="0"/>
              <a:t>396 video uploads in </a:t>
            </a:r>
            <a:r>
              <a:rPr lang="en-US" dirty="0" err="1" smtClean="0"/>
              <a:t>SuSanA</a:t>
            </a:r>
            <a:r>
              <a:rPr lang="en-US" dirty="0" smtClean="0"/>
              <a:t> channel so far</a:t>
            </a:r>
          </a:p>
          <a:p>
            <a:pPr>
              <a:buFont typeface="Times New Roman" charset="0"/>
              <a:buNone/>
              <a:defRPr/>
            </a:pPr>
            <a:r>
              <a:rPr lang="en-US" dirty="0" smtClean="0"/>
              <a:t> [deleted January 2019]</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5346" name="Rectangle 12"/>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tabLst>
                <a:tab pos="723900" algn="l"/>
                <a:tab pos="1447800" algn="l"/>
                <a:tab pos="2171700" algn="l"/>
                <a:tab pos="2895600" algn="l"/>
              </a:tabLst>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tabLst>
                <a:tab pos="723900" algn="l"/>
                <a:tab pos="1447800" algn="l"/>
                <a:tab pos="2171700" algn="l"/>
                <a:tab pos="2895600" algn="l"/>
              </a:tabLst>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tabLst>
                <a:tab pos="723900" algn="l"/>
                <a:tab pos="1447800" algn="l"/>
                <a:tab pos="2171700" algn="l"/>
                <a:tab pos="2895600" algn="l"/>
              </a:tabLst>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tabLst>
                <a:tab pos="723900" algn="l"/>
                <a:tab pos="1447800" algn="l"/>
                <a:tab pos="2171700" algn="l"/>
                <a:tab pos="2895600" algn="l"/>
              </a:tabLst>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tabLst>
                <a:tab pos="723900" algn="l"/>
                <a:tab pos="1447800" algn="l"/>
                <a:tab pos="2171700" algn="l"/>
                <a:tab pos="2895600" algn="l"/>
              </a:tabLst>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itchFamily="34" charset="0"/>
                <a:ea typeface="ＭＳ Ｐゴシック" pitchFamily="34" charset="-128"/>
              </a:defRPr>
            </a:lvl9pPr>
          </a:lstStyle>
          <a:p>
            <a:pPr eaLnBrk="1">
              <a:spcBef>
                <a:spcPct val="0"/>
              </a:spcBef>
            </a:pPr>
            <a:fld id="{396718FB-0AB3-43FD-8F5B-747A271DB478}" type="slidenum">
              <a:rPr lang="de-CH" altLang="en-US" sz="1400">
                <a:solidFill>
                  <a:srgbClr val="000000"/>
                </a:solidFill>
                <a:latin typeface="Times New Roman" pitchFamily="18" charset="0"/>
                <a:ea typeface="SimSun" pitchFamily="2" charset="-122"/>
              </a:rPr>
              <a:pPr eaLnBrk="1">
                <a:spcBef>
                  <a:spcPct val="0"/>
                </a:spcBef>
              </a:pPr>
              <a:t>73</a:t>
            </a:fld>
            <a:endParaRPr lang="de-CH" altLang="en-US" sz="1400">
              <a:solidFill>
                <a:srgbClr val="000000"/>
              </a:solidFill>
              <a:latin typeface="Times New Roman" pitchFamily="18" charset="0"/>
              <a:ea typeface="SimSun" pitchFamily="2" charset="-122"/>
            </a:endParaRPr>
          </a:p>
        </p:txBody>
      </p:sp>
      <p:sp>
        <p:nvSpPr>
          <p:cNvPr id="251905" name="Text Box 1"/>
          <p:cNvSpPr txBox="1">
            <a:spLocks noChangeArrowheads="1"/>
          </p:cNvSpPr>
          <p:nvPr/>
        </p:nvSpPr>
        <p:spPr bwMode="auto">
          <a:xfrm>
            <a:off x="4278313" y="10155238"/>
            <a:ext cx="3271837" cy="525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1pPr>
            <a:lvl2pPr marL="742950" indent="-285750"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2pPr>
            <a:lvl3pPr marL="1143000" indent="-228600"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3pPr>
            <a:lvl4pPr marL="1600200" indent="-228600"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4pPr>
            <a:lvl5pPr marL="2057400" indent="-228600" defTabSz="449263"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5pPr>
            <a:lvl6pPr marL="25146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6pPr>
            <a:lvl7pPr marL="29718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7pPr>
            <a:lvl8pPr marL="34290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8pPr>
            <a:lvl9pPr marL="38862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ＭＳ Ｐゴシック" pitchFamily="34" charset="-128"/>
              </a:defRPr>
            </a:lvl9pPr>
          </a:lstStyle>
          <a:p>
            <a:pPr algn="r" eaLnBrk="1" fontAlgn="base">
              <a:lnSpc>
                <a:spcPct val="93000"/>
              </a:lnSpc>
              <a:spcBef>
                <a:spcPct val="0"/>
              </a:spcBef>
              <a:spcAft>
                <a:spcPct val="0"/>
              </a:spcAft>
              <a:defRPr/>
            </a:pPr>
            <a:fld id="{23820DB5-F928-4BC3-AA5B-AA497BA491DD}" type="slidenum">
              <a:rPr lang="de-CH" altLang="en-US" sz="1400" smtClean="0">
                <a:solidFill>
                  <a:srgbClr val="000000"/>
                </a:solidFill>
                <a:latin typeface="Times New Roman" pitchFamily="18" charset="0"/>
                <a:ea typeface="SimSun" pitchFamily="2" charset="-122"/>
              </a:rPr>
              <a:pPr algn="r" eaLnBrk="1" fontAlgn="base">
                <a:lnSpc>
                  <a:spcPct val="93000"/>
                </a:lnSpc>
                <a:spcBef>
                  <a:spcPct val="0"/>
                </a:spcBef>
                <a:spcAft>
                  <a:spcPct val="0"/>
                </a:spcAft>
                <a:defRPr/>
              </a:pPr>
              <a:t>73</a:t>
            </a:fld>
            <a:endParaRPr lang="de-CH" altLang="en-US" sz="1400" smtClean="0">
              <a:solidFill>
                <a:srgbClr val="000000"/>
              </a:solidFill>
              <a:latin typeface="Times New Roman" pitchFamily="18" charset="0"/>
              <a:ea typeface="SimSun" pitchFamily="2" charset="-122"/>
            </a:endParaRPr>
          </a:p>
        </p:txBody>
      </p:sp>
      <p:sp>
        <p:nvSpPr>
          <p:cNvPr id="251906" name="Text Box 2"/>
          <p:cNvSpPr>
            <a:spLocks noGrp="1" noRot="1" noChangeAspect="1" noChangeArrowheads="1"/>
          </p:cNvSpPr>
          <p:nvPr>
            <p:ph type="sldImg"/>
          </p:nvPr>
        </p:nvSpPr>
        <p:spPr>
          <a:xfrm>
            <a:off x="1108075" y="812800"/>
            <a:ext cx="5335588" cy="4002088"/>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51907" name="Text Box 3"/>
          <p:cNvSpPr>
            <a:spLocks noGrp="1" noChangeArrowheads="1"/>
          </p:cNvSpPr>
          <p:nvPr>
            <p:ph type="body" idx="1"/>
          </p:nvPr>
        </p:nvSpPr>
        <p:spPr>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203AE211-6286-430E-8C9D-0DF2AC17BE04}" type="slidenum">
              <a:rPr lang="de-DE" altLang="en-US">
                <a:solidFill>
                  <a:prstClr val="black"/>
                </a:solidFill>
              </a:rPr>
              <a:pPr>
                <a:spcBef>
                  <a:spcPct val="0"/>
                </a:spcBef>
              </a:pPr>
              <a:t>74</a:t>
            </a:fld>
            <a:endParaRPr lang="de-DE" altLang="en-US">
              <a:solidFill>
                <a:prstClr val="black"/>
              </a:solidFill>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dirty="0" smtClean="0">
                <a:latin typeface="Arial" pitchFamily="34" charset="0"/>
              </a:rPr>
              <a:t>Updated 5.6.14</a:t>
            </a:r>
            <a:endParaRPr lang="en-GB" altLang="en-US" dirty="0" smtClean="0">
              <a:latin typeface="Arial" pitchFamily="34" charset="0"/>
            </a:endParaRPr>
          </a:p>
          <a:p>
            <a:pPr eaLnBrk="1" hangingPunct="1"/>
            <a:endParaRPr lang="en-US" altLang="en-US" dirty="0"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892DAAA2-68A0-43AF-852B-FA41B5822D5B}" type="slidenum">
              <a:rPr lang="de-DE" altLang="en-US">
                <a:solidFill>
                  <a:prstClr val="black"/>
                </a:solidFill>
              </a:rPr>
              <a:pPr>
                <a:spcBef>
                  <a:spcPct val="0"/>
                </a:spcBef>
              </a:pPr>
              <a:t>81</a:t>
            </a:fld>
            <a:endParaRPr lang="de-DE" altLang="en-US">
              <a:solidFill>
                <a:prstClr val="black"/>
              </a:solidFill>
            </a:endParaRPr>
          </a:p>
        </p:txBody>
      </p:sp>
      <p:sp>
        <p:nvSpPr>
          <p:cNvPr id="201731" name="Rectangle 7"/>
          <p:cNvSpPr txBox="1">
            <a:spLocks noGrp="1" noChangeArrowheads="1"/>
          </p:cNvSpPr>
          <p:nvPr/>
        </p:nvSpPr>
        <p:spPr bwMode="auto">
          <a:xfrm>
            <a:off x="3843338" y="9423400"/>
            <a:ext cx="29384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74" tIns="45437" rIns="90874" bIns="45437" anchor="b"/>
          <a:lstStyle>
            <a:lvl1pPr defTabSz="908050" eaLnBrk="0" hangingPunct="0">
              <a:spcBef>
                <a:spcPct val="30000"/>
              </a:spcBef>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r" fontAlgn="base">
              <a:spcBef>
                <a:spcPct val="0"/>
              </a:spcBef>
              <a:spcAft>
                <a:spcPct val="0"/>
              </a:spcAft>
            </a:pPr>
            <a:fld id="{5B2D4F18-1D45-4B1E-BEA0-23602272E191}" type="slidenum">
              <a:rPr lang="de-DE" altLang="en-US" smtClean="0">
                <a:solidFill>
                  <a:prstClr val="black"/>
                </a:solidFill>
              </a:rPr>
              <a:pPr algn="r" fontAlgn="base">
                <a:spcBef>
                  <a:spcPct val="0"/>
                </a:spcBef>
                <a:spcAft>
                  <a:spcPct val="0"/>
                </a:spcAft>
              </a:pPr>
              <a:t>81</a:t>
            </a:fld>
            <a:endParaRPr lang="de-DE" altLang="en-US" smtClean="0">
              <a:solidFill>
                <a:prstClr val="black"/>
              </a:solidFill>
            </a:endParaRPr>
          </a:p>
        </p:txBody>
      </p:sp>
      <p:sp>
        <p:nvSpPr>
          <p:cNvPr id="201732" name="Rectangle 2"/>
          <p:cNvSpPr>
            <a:spLocks noGrp="1" noRot="1" noChangeAspect="1" noChangeArrowheads="1" noTextEdit="1"/>
          </p:cNvSpPr>
          <p:nvPr>
            <p:ph type="sldImg"/>
          </p:nvPr>
        </p:nvSpPr>
        <p:spPr>
          <a:ln/>
        </p:spPr>
      </p:sp>
      <p:sp>
        <p:nvSpPr>
          <p:cNvPr id="2017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latin typeface="Arial" pitchFamily="34" charset="0"/>
              </a:rPr>
              <a:t>Use of a free, targeted communication channel for promotion and growing support for their activities and organisation</a:t>
            </a:r>
          </a:p>
          <a:p>
            <a:r>
              <a:rPr lang="en-GB" altLang="en-US" dirty="0" smtClean="0">
                <a:latin typeface="Arial" pitchFamily="34" charset="0"/>
              </a:rPr>
              <a:t>Promotion of projects and activities, Raising awareness of the situation in the field</a:t>
            </a:r>
          </a:p>
          <a:p>
            <a:r>
              <a:rPr lang="en-GB" altLang="en-US" dirty="0" smtClean="0">
                <a:latin typeface="Arial" pitchFamily="34" charset="0"/>
              </a:rPr>
              <a:t>Increased audience of videos</a:t>
            </a:r>
          </a:p>
          <a:p>
            <a:r>
              <a:rPr lang="en-GB" altLang="en-US" dirty="0" smtClean="0">
                <a:latin typeface="Arial" pitchFamily="34" charset="0"/>
              </a:rPr>
              <a:t>Keeping up to date with SuSanA video content</a:t>
            </a:r>
          </a:p>
          <a:p>
            <a:r>
              <a:rPr lang="en-GB" altLang="en-US" dirty="0" smtClean="0">
                <a:latin typeface="Arial" pitchFamily="34" charset="0"/>
              </a:rPr>
              <a:t>Promotion of the partner organisation</a:t>
            </a:r>
          </a:p>
          <a:p>
            <a:r>
              <a:rPr lang="en-GB" altLang="en-US" dirty="0" smtClean="0">
                <a:latin typeface="Arial" pitchFamily="34" charset="0"/>
              </a:rPr>
              <a:t>Increased audience</a:t>
            </a:r>
          </a:p>
          <a:p>
            <a:r>
              <a:rPr lang="en-GB" altLang="en-US" dirty="0" smtClean="0">
                <a:latin typeface="Arial" pitchFamily="34" charset="0"/>
              </a:rPr>
              <a:t>Networking opportunities</a:t>
            </a:r>
          </a:p>
          <a:p>
            <a:r>
              <a:rPr lang="en-GB" altLang="en-US" dirty="0" smtClean="0">
                <a:latin typeface="Arial" pitchFamily="34" charset="0"/>
              </a:rPr>
              <a:t>Quick and easy manner to share useful information with the SuSanA community</a:t>
            </a:r>
          </a:p>
          <a:p>
            <a:r>
              <a:rPr lang="en-GB" altLang="en-US" dirty="0" smtClean="0">
                <a:latin typeface="Arial" pitchFamily="34" charset="0"/>
              </a:rPr>
              <a:t>Networking in the SuSanA community</a:t>
            </a:r>
          </a:p>
          <a:p>
            <a:r>
              <a:rPr lang="en-GB" altLang="en-US" dirty="0" smtClean="0">
                <a:latin typeface="Arial" pitchFamily="34" charset="0"/>
              </a:rPr>
              <a:t>Up to date with current trends, thinking, news and events</a:t>
            </a:r>
          </a:p>
          <a:p>
            <a:r>
              <a:rPr lang="en-GB" altLang="en-US" dirty="0" smtClean="0">
                <a:latin typeface="Arial" pitchFamily="34" charset="0"/>
              </a:rPr>
              <a:t>Quick and easy to spread information</a:t>
            </a:r>
          </a:p>
          <a:p>
            <a:r>
              <a:rPr lang="en-GB" altLang="en-US" dirty="0" smtClean="0">
                <a:latin typeface="Arial" pitchFamily="34" charset="0"/>
              </a:rPr>
              <a:t>Dissemination of knowledge generated on sustainable sanitation</a:t>
            </a:r>
            <a:endParaRPr lang="en-US" altLang="en-US" dirty="0"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BC4857A7-6DD6-46A8-8E3C-BD4094740B66}" type="slidenum">
              <a:rPr lang="en-GB" smtClean="0"/>
              <a:pPr/>
              <a:t>101</a:t>
            </a:fld>
            <a:endParaRPr lang="en-GB"/>
          </a:p>
        </p:txBody>
      </p:sp>
    </p:spTree>
    <p:extLst>
      <p:ext uri="{BB962C8B-B14F-4D97-AF65-F5344CB8AC3E}">
        <p14:creationId xmlns:p14="http://schemas.microsoft.com/office/powerpoint/2010/main" val="1599669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37E65361-0398-444D-B7E0-E2FB60394B09}" type="slidenum">
              <a:rPr lang="de-DE" altLang="en-US">
                <a:solidFill>
                  <a:prstClr val="black"/>
                </a:solidFill>
              </a:rPr>
              <a:pPr>
                <a:spcBef>
                  <a:spcPct val="0"/>
                </a:spcBef>
              </a:pPr>
              <a:t>8</a:t>
            </a:fld>
            <a:endParaRPr lang="de-DE" altLang="en-US">
              <a:solidFill>
                <a:prstClr val="black"/>
              </a:solidFill>
            </a:endParaRPr>
          </a:p>
        </p:txBody>
      </p:sp>
      <p:sp>
        <p:nvSpPr>
          <p:cNvPr id="150531" name="Rectangle 2"/>
          <p:cNvSpPr>
            <a:spLocks noGrp="1" noRot="1" noChangeAspect="1" noChangeArrowheads="1" noTextEdit="1"/>
          </p:cNvSpPr>
          <p:nvPr>
            <p:ph type="sldImg"/>
          </p:nvPr>
        </p:nvSpPr>
        <p:spPr>
          <a:xfrm>
            <a:off x="912813" y="744538"/>
            <a:ext cx="4956175" cy="3717925"/>
          </a:xfrm>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en-US"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WG1_</a:t>
            </a:r>
            <a:r>
              <a:rPr lang="en-GB" baseline="0" dirty="0"/>
              <a:t> 11 interlinkages identified</a:t>
            </a:r>
          </a:p>
          <a:p>
            <a:r>
              <a:rPr lang="en-GB" baseline="0" dirty="0"/>
              <a:t>WG 6 and 7_ 10 interlinkages identified</a:t>
            </a:r>
          </a:p>
        </p:txBody>
      </p:sp>
      <p:sp>
        <p:nvSpPr>
          <p:cNvPr id="4" name="Foliennummernplatzhalter 3"/>
          <p:cNvSpPr>
            <a:spLocks noGrp="1"/>
          </p:cNvSpPr>
          <p:nvPr>
            <p:ph type="sldNum" sz="quarter" idx="10"/>
          </p:nvPr>
        </p:nvSpPr>
        <p:spPr/>
        <p:txBody>
          <a:bodyPr/>
          <a:lstStyle/>
          <a:p>
            <a:fld id="{BC4857A7-6DD6-46A8-8E3C-BD4094740B66}" type="slidenum">
              <a:rPr lang="en-GB" smtClean="0"/>
              <a:pPr/>
              <a:t>102</a:t>
            </a:fld>
            <a:endParaRPr lang="en-GB"/>
          </a:p>
        </p:txBody>
      </p:sp>
    </p:spTree>
    <p:extLst>
      <p:ext uri="{BB962C8B-B14F-4D97-AF65-F5344CB8AC3E}">
        <p14:creationId xmlns:p14="http://schemas.microsoft.com/office/powerpoint/2010/main" val="11713070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BC4857A7-6DD6-46A8-8E3C-BD4094740B66}" type="slidenum">
              <a:rPr lang="en-GB" smtClean="0"/>
              <a:pPr/>
              <a:t>103</a:t>
            </a:fld>
            <a:endParaRPr lang="en-GB"/>
          </a:p>
        </p:txBody>
      </p:sp>
    </p:spTree>
    <p:extLst>
      <p:ext uri="{BB962C8B-B14F-4D97-AF65-F5344CB8AC3E}">
        <p14:creationId xmlns:p14="http://schemas.microsoft.com/office/powerpoint/2010/main" val="21084169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1"/>
            <a:r>
              <a:rPr lang="sv-SE" dirty="0"/>
              <a:t>make link between WG fact sheet updates and the interlinkages document reflecting the SDGs and sanitation; </a:t>
            </a:r>
          </a:p>
          <a:p>
            <a:pPr lvl="1"/>
            <a:r>
              <a:rPr lang="sv-SE" dirty="0"/>
              <a:t>show links between WGs and other sectors;</a:t>
            </a:r>
          </a:p>
          <a:p>
            <a:endParaRPr lang="en-GB" dirty="0" smtClean="0"/>
          </a:p>
          <a:p>
            <a:r>
              <a:rPr lang="en-GB" dirty="0" smtClean="0"/>
              <a:t>*</a:t>
            </a:r>
            <a:r>
              <a:rPr lang="en-GB" baseline="0" dirty="0" smtClean="0"/>
              <a:t> Limited resources after the withdrawal of the Grant</a:t>
            </a:r>
            <a:endParaRPr lang="en-GB" dirty="0"/>
          </a:p>
        </p:txBody>
      </p:sp>
      <p:sp>
        <p:nvSpPr>
          <p:cNvPr id="4" name="Foliennummernplatzhalter 3"/>
          <p:cNvSpPr>
            <a:spLocks noGrp="1"/>
          </p:cNvSpPr>
          <p:nvPr>
            <p:ph type="sldNum" sz="quarter" idx="10"/>
          </p:nvPr>
        </p:nvSpPr>
        <p:spPr/>
        <p:txBody>
          <a:bodyPr/>
          <a:lstStyle/>
          <a:p>
            <a:fld id="{BC4857A7-6DD6-46A8-8E3C-BD4094740B66}" type="slidenum">
              <a:rPr lang="en-GB" smtClean="0"/>
              <a:pPr/>
              <a:t>106</a:t>
            </a:fld>
            <a:endParaRPr lang="en-GB"/>
          </a:p>
        </p:txBody>
      </p:sp>
    </p:spTree>
    <p:extLst>
      <p:ext uri="{BB962C8B-B14F-4D97-AF65-F5344CB8AC3E}">
        <p14:creationId xmlns:p14="http://schemas.microsoft.com/office/powerpoint/2010/main" val="14346493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Folienbildplatzhalter 1"/>
          <p:cNvSpPr>
            <a:spLocks noGrp="1" noRot="1" noChangeAspect="1" noTextEdit="1"/>
          </p:cNvSpPr>
          <p:nvPr>
            <p:ph type="sldImg"/>
          </p:nvPr>
        </p:nvSpPr>
        <p:spPr>
          <a:ln/>
        </p:spPr>
      </p:sp>
      <p:sp>
        <p:nvSpPr>
          <p:cNvPr id="21606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itchFamily="34" charset="0"/>
            </a:endParaRPr>
          </a:p>
        </p:txBody>
      </p:sp>
      <p:sp>
        <p:nvSpPr>
          <p:cNvPr id="21606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3DF6B082-31ED-450C-B584-D255E8C7DCE4}" type="slidenum">
              <a:rPr lang="de-DE" altLang="en-US">
                <a:solidFill>
                  <a:prstClr val="black"/>
                </a:solidFill>
              </a:rPr>
              <a:pPr>
                <a:spcBef>
                  <a:spcPct val="0"/>
                </a:spcBef>
              </a:pPr>
              <a:t>107</a:t>
            </a:fld>
            <a:endParaRPr lang="de-DE" altLang="en-US">
              <a:solidFill>
                <a:prstClr val="black"/>
              </a:solidFill>
            </a:endParaRPr>
          </a:p>
        </p:txBody>
      </p:sp>
    </p:spTree>
    <p:extLst>
      <p:ext uri="{BB962C8B-B14F-4D97-AF65-F5344CB8AC3E}">
        <p14:creationId xmlns:p14="http://schemas.microsoft.com/office/powerpoint/2010/main" val="3416675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B0BBD1C0-148E-4EDB-BD56-1246766BF08A}" type="slidenum">
              <a:rPr lang="de-DE" altLang="en-US">
                <a:solidFill>
                  <a:prstClr val="black"/>
                </a:solidFill>
              </a:rPr>
              <a:pPr>
                <a:spcBef>
                  <a:spcPct val="0"/>
                </a:spcBef>
              </a:pPr>
              <a:t>10</a:t>
            </a:fld>
            <a:endParaRPr lang="de-DE" altLang="en-US">
              <a:solidFill>
                <a:prstClr val="black"/>
              </a:solidFill>
            </a:endParaRPr>
          </a:p>
        </p:txBody>
      </p:sp>
      <p:sp>
        <p:nvSpPr>
          <p:cNvPr id="151555" name="Rectangle 7"/>
          <p:cNvSpPr txBox="1">
            <a:spLocks noGrp="1" noChangeArrowheads="1"/>
          </p:cNvSpPr>
          <p:nvPr/>
        </p:nvSpPr>
        <p:spPr bwMode="auto">
          <a:xfrm>
            <a:off x="3843338" y="9423400"/>
            <a:ext cx="29384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74" tIns="45437" rIns="90874" bIns="45437" anchor="b"/>
          <a:lstStyle>
            <a:lvl1pPr defTabSz="908050" eaLnBrk="0" hangingPunct="0">
              <a:spcBef>
                <a:spcPct val="30000"/>
              </a:spcBef>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r" fontAlgn="base">
              <a:spcBef>
                <a:spcPct val="0"/>
              </a:spcBef>
              <a:spcAft>
                <a:spcPct val="0"/>
              </a:spcAft>
            </a:pPr>
            <a:fld id="{5303D8AE-5970-41C7-9183-DE145E602A4F}" type="slidenum">
              <a:rPr lang="de-DE" altLang="en-US" smtClean="0">
                <a:solidFill>
                  <a:prstClr val="black"/>
                </a:solidFill>
              </a:rPr>
              <a:pPr algn="r" fontAlgn="base">
                <a:spcBef>
                  <a:spcPct val="0"/>
                </a:spcBef>
                <a:spcAft>
                  <a:spcPct val="0"/>
                </a:spcAft>
              </a:pPr>
              <a:t>10</a:t>
            </a:fld>
            <a:endParaRPr lang="de-DE" altLang="en-US" smtClean="0">
              <a:solidFill>
                <a:prstClr val="black"/>
              </a:solidFill>
            </a:endParaRPr>
          </a:p>
        </p:txBody>
      </p:sp>
      <p:sp>
        <p:nvSpPr>
          <p:cNvPr id="151556" name="Rectangle 2"/>
          <p:cNvSpPr>
            <a:spLocks noGrp="1" noRot="1" noChangeAspect="1" noChangeArrowheads="1" noTextEdit="1"/>
          </p:cNvSpPr>
          <p:nvPr>
            <p:ph type="sldImg"/>
          </p:nvPr>
        </p:nvSpPr>
        <p:spPr>
          <a:ln/>
        </p:spPr>
      </p:sp>
      <p:sp>
        <p:nvSpPr>
          <p:cNvPr id="1515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Folienbildplatzhalter 1"/>
          <p:cNvSpPr>
            <a:spLocks noGrp="1" noRot="1" noChangeAspect="1" noTextEdit="1"/>
          </p:cNvSpPr>
          <p:nvPr>
            <p:ph type="sldImg"/>
          </p:nvPr>
        </p:nvSpPr>
        <p:spPr>
          <a:ln/>
        </p:spPr>
      </p:sp>
      <p:sp>
        <p:nvSpPr>
          <p:cNvPr id="15257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en-US" smtClean="0">
                <a:latin typeface="Arial" pitchFamily="34" charset="0"/>
              </a:rPr>
              <a:t>Updated 23 Aug. 2012</a:t>
            </a:r>
            <a:endParaRPr lang="en-GB" altLang="en-US" smtClean="0">
              <a:latin typeface="Arial" pitchFamily="34" charset="0"/>
            </a:endParaRPr>
          </a:p>
        </p:txBody>
      </p:sp>
      <p:sp>
        <p:nvSpPr>
          <p:cNvPr id="15258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9A73A83B-9067-4328-A0A6-21FABB4A7377}" type="slidenum">
              <a:rPr lang="de-DE" altLang="en-US">
                <a:solidFill>
                  <a:srgbClr val="000000"/>
                </a:solidFill>
              </a:rPr>
              <a:pPr>
                <a:spcBef>
                  <a:spcPct val="0"/>
                </a:spcBef>
              </a:pPr>
              <a:t>12</a:t>
            </a:fld>
            <a:endParaRPr lang="de-DE"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Folienbildplatzhalter 1"/>
          <p:cNvSpPr>
            <a:spLocks noGrp="1" noRot="1" noChangeAspect="1" noTextEdit="1"/>
          </p:cNvSpPr>
          <p:nvPr>
            <p:ph type="sldImg"/>
          </p:nvPr>
        </p:nvSpPr>
        <p:spPr>
          <a:ln/>
        </p:spPr>
      </p:sp>
      <p:sp>
        <p:nvSpPr>
          <p:cNvPr id="15667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en-US" smtClean="0">
                <a:latin typeface="Arial" pitchFamily="34" charset="0"/>
              </a:rPr>
              <a:t>Updated on 21.7.14</a:t>
            </a:r>
            <a:endParaRPr lang="en-GB" altLang="en-US" smtClean="0">
              <a:latin typeface="Arial" pitchFamily="34" charset="0"/>
            </a:endParaRPr>
          </a:p>
        </p:txBody>
      </p:sp>
      <p:sp>
        <p:nvSpPr>
          <p:cNvPr id="15667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EC694C5B-B4E5-4BAE-8217-391C83AFF634}" type="slidenum">
              <a:rPr lang="de-DE" altLang="en-US">
                <a:solidFill>
                  <a:prstClr val="black"/>
                </a:solidFill>
              </a:rPr>
              <a:pPr>
                <a:spcBef>
                  <a:spcPct val="0"/>
                </a:spcBef>
              </a:pPr>
              <a:t>19</a:t>
            </a:fld>
            <a:endParaRPr lang="de-DE"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Folienbildplatzhalter 1"/>
          <p:cNvSpPr>
            <a:spLocks noGrp="1" noRot="1" noChangeAspect="1" noTextEdit="1"/>
          </p:cNvSpPr>
          <p:nvPr>
            <p:ph type="sldImg"/>
          </p:nvPr>
        </p:nvSpPr>
        <p:spPr>
          <a:ln/>
        </p:spPr>
      </p:sp>
      <p:sp>
        <p:nvSpPr>
          <p:cNvPr id="15769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itchFamily="34" charset="0"/>
            </a:endParaRPr>
          </a:p>
        </p:txBody>
      </p:sp>
      <p:sp>
        <p:nvSpPr>
          <p:cNvPr id="15770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9894D4E1-CD0A-40A4-AAF5-8FA1B7C40696}" type="slidenum">
              <a:rPr lang="de-DE" altLang="en-US">
                <a:solidFill>
                  <a:prstClr val="black"/>
                </a:solidFill>
              </a:rPr>
              <a:pPr>
                <a:spcBef>
                  <a:spcPct val="0"/>
                </a:spcBef>
              </a:pPr>
              <a:t>21</a:t>
            </a:fld>
            <a:endParaRPr lang="de-DE"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Folienbildplatzhalter 1"/>
          <p:cNvSpPr>
            <a:spLocks noGrp="1" noRot="1" noChangeAspect="1" noTextEdit="1"/>
          </p:cNvSpPr>
          <p:nvPr>
            <p:ph type="sldImg"/>
          </p:nvPr>
        </p:nvSpPr>
        <p:spPr>
          <a:ln/>
        </p:spPr>
      </p:sp>
      <p:sp>
        <p:nvSpPr>
          <p:cNvPr id="15360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en-US" smtClean="0">
                <a:latin typeface="Arial" pitchFamily="34" charset="0"/>
              </a:rPr>
              <a:t>Updated 23 Aug. 2012</a:t>
            </a:r>
            <a:endParaRPr lang="en-GB" altLang="en-US" smtClean="0">
              <a:latin typeface="Arial" pitchFamily="34" charset="0"/>
            </a:endParaRPr>
          </a:p>
          <a:p>
            <a:endParaRPr lang="en-GB" altLang="en-US" smtClean="0">
              <a:latin typeface="Arial" pitchFamily="34" charset="0"/>
            </a:endParaRPr>
          </a:p>
        </p:txBody>
      </p:sp>
      <p:sp>
        <p:nvSpPr>
          <p:cNvPr id="15360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A300B808-A2B7-4B7D-AE83-2A19E265A933}" type="slidenum">
              <a:rPr lang="de-DE" altLang="en-US">
                <a:solidFill>
                  <a:prstClr val="black"/>
                </a:solidFill>
              </a:rPr>
              <a:pPr>
                <a:spcBef>
                  <a:spcPct val="0"/>
                </a:spcBef>
              </a:pPr>
              <a:t>25</a:t>
            </a:fld>
            <a:endParaRPr lang="de-DE"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spcBef>
                <a:spcPct val="30000"/>
              </a:spcBef>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628F140A-BEA0-44DA-80F7-5F2CA30897A0}" type="slidenum">
              <a:rPr lang="de-DE" altLang="en-US">
                <a:solidFill>
                  <a:prstClr val="black"/>
                </a:solidFill>
              </a:rPr>
              <a:pPr>
                <a:spcBef>
                  <a:spcPct val="0"/>
                </a:spcBef>
              </a:pPr>
              <a:t>28</a:t>
            </a:fld>
            <a:endParaRPr lang="de-DE" altLang="en-US">
              <a:solidFill>
                <a:prstClr val="black"/>
              </a:solidFill>
            </a:endParaRPr>
          </a:p>
        </p:txBody>
      </p:sp>
      <p:sp>
        <p:nvSpPr>
          <p:cNvPr id="158723" name="Rectangle 7"/>
          <p:cNvSpPr txBox="1">
            <a:spLocks noGrp="1" noChangeArrowheads="1"/>
          </p:cNvSpPr>
          <p:nvPr/>
        </p:nvSpPr>
        <p:spPr bwMode="auto">
          <a:xfrm>
            <a:off x="3843338" y="9423400"/>
            <a:ext cx="29384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74" tIns="45437" rIns="90874" bIns="45437" anchor="b"/>
          <a:lstStyle>
            <a:lvl1pPr defTabSz="908050" eaLnBrk="0" hangingPunct="0">
              <a:spcBef>
                <a:spcPct val="30000"/>
              </a:spcBef>
              <a:defRPr sz="1200">
                <a:solidFill>
                  <a:schemeClr val="tx1"/>
                </a:solidFill>
                <a:latin typeface="Arial" pitchFamily="34" charset="0"/>
                <a:ea typeface="ＭＳ Ｐゴシック" pitchFamily="34" charset="-128"/>
              </a:defRPr>
            </a:lvl1pPr>
            <a:lvl2pPr marL="742950" indent="-285750" defTabSz="908050" eaLnBrk="0" hangingPunct="0">
              <a:spcBef>
                <a:spcPct val="30000"/>
              </a:spcBef>
              <a:defRPr sz="1200">
                <a:solidFill>
                  <a:schemeClr val="tx1"/>
                </a:solidFill>
                <a:latin typeface="Arial" pitchFamily="34" charset="0"/>
                <a:ea typeface="ＭＳ Ｐゴシック" pitchFamily="34" charset="-128"/>
              </a:defRPr>
            </a:lvl2pPr>
            <a:lvl3pPr marL="1143000" indent="-228600" defTabSz="908050" eaLnBrk="0" hangingPunct="0">
              <a:spcBef>
                <a:spcPct val="30000"/>
              </a:spcBef>
              <a:defRPr sz="1200">
                <a:solidFill>
                  <a:schemeClr val="tx1"/>
                </a:solidFill>
                <a:latin typeface="Arial" pitchFamily="34" charset="0"/>
                <a:ea typeface="ＭＳ Ｐゴシック" pitchFamily="34" charset="-128"/>
              </a:defRPr>
            </a:lvl3pPr>
            <a:lvl4pPr marL="1600200" indent="-228600" defTabSz="908050" eaLnBrk="0" hangingPunct="0">
              <a:spcBef>
                <a:spcPct val="30000"/>
              </a:spcBef>
              <a:defRPr sz="1200">
                <a:solidFill>
                  <a:schemeClr val="tx1"/>
                </a:solidFill>
                <a:latin typeface="Arial" pitchFamily="34" charset="0"/>
                <a:ea typeface="ＭＳ Ｐゴシック" pitchFamily="34" charset="-128"/>
              </a:defRPr>
            </a:lvl4pPr>
            <a:lvl5pPr marL="2057400" indent="-228600" defTabSz="908050" eaLnBrk="0" hangingPunct="0">
              <a:spcBef>
                <a:spcPct val="30000"/>
              </a:spcBef>
              <a:defRPr sz="1200">
                <a:solidFill>
                  <a:schemeClr val="tx1"/>
                </a:solidFill>
                <a:latin typeface="Arial" pitchFamily="34" charset="0"/>
                <a:ea typeface="ＭＳ Ｐゴシック" pitchFamily="34" charset="-128"/>
              </a:defRPr>
            </a:lvl5pPr>
            <a:lvl6pPr marL="25146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defTabSz="90805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fld id="{BB90D726-D01F-4B95-916F-D18F0C9C71E9}" type="slidenum">
              <a:rPr lang="de-DE" altLang="en-US" smtClean="0">
                <a:solidFill>
                  <a:prstClr val="black"/>
                </a:solidFill>
              </a:rPr>
              <a:pPr algn="r" eaLnBrk="1" fontAlgn="base" hangingPunct="1">
                <a:spcBef>
                  <a:spcPct val="0"/>
                </a:spcBef>
                <a:spcAft>
                  <a:spcPct val="0"/>
                </a:spcAft>
              </a:pPr>
              <a:t>28</a:t>
            </a:fld>
            <a:endParaRPr lang="de-DE" altLang="en-US" smtClean="0">
              <a:solidFill>
                <a:prstClr val="black"/>
              </a:solidFill>
            </a:endParaRPr>
          </a:p>
        </p:txBody>
      </p:sp>
      <p:sp>
        <p:nvSpPr>
          <p:cNvPr id="158724" name="Rectangle 2"/>
          <p:cNvSpPr>
            <a:spLocks noGrp="1" noRot="1" noChangeAspect="1" noChangeArrowheads="1" noTextEdit="1"/>
          </p:cNvSpPr>
          <p:nvPr>
            <p:ph type="sldImg"/>
          </p:nvPr>
        </p:nvSpPr>
        <p:spPr>
          <a:ln/>
        </p:spPr>
      </p:sp>
      <p:sp>
        <p:nvSpPr>
          <p:cNvPr id="1587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1187624" y="1700808"/>
            <a:ext cx="7632848" cy="4608512"/>
          </a:xfrm>
        </p:spPr>
        <p:txBody>
          <a:bodyPr/>
          <a:lstStyle>
            <a:lvl1pPr>
              <a:spcBef>
                <a:spcPts val="300"/>
              </a:spcBef>
              <a:spcAft>
                <a:spcPts val="300"/>
              </a:spcAft>
              <a:buSzPct val="100000"/>
              <a:buFont typeface="Wingdings" pitchFamily="2" charset="2"/>
              <a:buChar char="§"/>
              <a:defRPr sz="2000" b="0"/>
            </a:lvl1pPr>
            <a:lvl2pPr>
              <a:spcBef>
                <a:spcPts val="300"/>
              </a:spcBef>
              <a:spcAft>
                <a:spcPts val="300"/>
              </a:spcAft>
              <a:buSzPct val="80000"/>
              <a:buFont typeface="Wingdings" pitchFamily="2" charset="2"/>
              <a:buChar char="Ø"/>
              <a:defRPr sz="1800" b="0"/>
            </a:lvl2pPr>
            <a:lvl3pPr>
              <a:spcBef>
                <a:spcPts val="300"/>
              </a:spcBef>
              <a:spcAft>
                <a:spcPts val="300"/>
              </a:spcAft>
              <a:defRPr sz="1600" b="0"/>
            </a:lvl3pPr>
            <a:lvl4pPr>
              <a:spcBef>
                <a:spcPts val="300"/>
              </a:spcBef>
              <a:spcAft>
                <a:spcPts val="300"/>
              </a:spcAft>
              <a:defRPr sz="1400" b="0"/>
            </a:lvl4pPr>
            <a:lvl5pPr>
              <a:spcBef>
                <a:spcPts val="300"/>
              </a:spcBef>
              <a:spcAft>
                <a:spcPts val="300"/>
              </a:spcAft>
              <a:defRPr sz="1200" b="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smtClean="0"/>
          </a:p>
        </p:txBody>
      </p:sp>
      <p:sp>
        <p:nvSpPr>
          <p:cNvPr id="6" name="Textplatzhalter 5"/>
          <p:cNvSpPr>
            <a:spLocks noGrp="1"/>
          </p:cNvSpPr>
          <p:nvPr>
            <p:ph type="body" sz="quarter" idx="10"/>
          </p:nvPr>
        </p:nvSpPr>
        <p:spPr>
          <a:xfrm>
            <a:off x="1187624" y="908720"/>
            <a:ext cx="7632848" cy="576064"/>
          </a:xfrm>
        </p:spPr>
        <p:txBody>
          <a:bodyPr anchor="ctr"/>
          <a:lstStyle>
            <a:lvl1pPr marL="0" marR="0" indent="0" algn="l" defTabSz="914400" rtl="0" eaLnBrk="0" fontAlgn="base" latinLnBrk="0" hangingPunct="0">
              <a:lnSpc>
                <a:spcPct val="100000"/>
              </a:lnSpc>
              <a:spcBef>
                <a:spcPct val="20000"/>
              </a:spcBef>
              <a:spcAft>
                <a:spcPct val="0"/>
              </a:spcAft>
              <a:buClr>
                <a:schemeClr val="folHlink"/>
              </a:buClr>
              <a:buSzPct val="120000"/>
              <a:buFont typeface="Times" pitchFamily="18" charset="0"/>
              <a:buNone/>
              <a:tabLst/>
              <a:defRPr sz="2800" b="1">
                <a:solidFill>
                  <a:schemeClr val="tx1"/>
                </a:solidFill>
              </a:defRPr>
            </a:lvl1pPr>
          </a:lstStyle>
          <a:p>
            <a:pPr lvl="0"/>
            <a:endParaRPr lang="de-DE" dirty="0" smtClean="0"/>
          </a:p>
        </p:txBody>
      </p:sp>
      <p:sp>
        <p:nvSpPr>
          <p:cNvPr id="4" name="Date Placeholder 3"/>
          <p:cNvSpPr>
            <a:spLocks noGrp="1"/>
          </p:cNvSpPr>
          <p:nvPr>
            <p:ph type="dt" sz="half" idx="2"/>
          </p:nvPr>
        </p:nvSpPr>
        <p:spPr>
          <a:xfrm>
            <a:off x="177926" y="6551613"/>
            <a:ext cx="2133600" cy="365125"/>
          </a:xfrm>
          <a:prstGeom prst="rect">
            <a:avLst/>
          </a:prstGeom>
        </p:spPr>
        <p:txBody>
          <a:bodyPr/>
          <a:lstStyle>
            <a:lvl1pPr>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921480-5A65-4983-84A9-E295889DD319}" type="datetimeFigureOut">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00559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1187624" y="1700808"/>
            <a:ext cx="7632848" cy="4608512"/>
          </a:xfrm>
        </p:spPr>
        <p:txBody>
          <a:bodyPr/>
          <a:lstStyle>
            <a:lvl1pPr>
              <a:spcBef>
                <a:spcPts val="300"/>
              </a:spcBef>
              <a:spcAft>
                <a:spcPts val="300"/>
              </a:spcAft>
              <a:buSzPct val="100000"/>
              <a:buFont typeface="Wingdings" pitchFamily="2" charset="2"/>
              <a:buChar char="§"/>
              <a:defRPr sz="2000" b="0"/>
            </a:lvl1pPr>
            <a:lvl2pPr>
              <a:spcBef>
                <a:spcPts val="300"/>
              </a:spcBef>
              <a:spcAft>
                <a:spcPts val="300"/>
              </a:spcAft>
              <a:buSzPct val="80000"/>
              <a:buFont typeface="Wingdings" pitchFamily="2" charset="2"/>
              <a:buChar char="Ø"/>
              <a:defRPr sz="1800" b="0"/>
            </a:lvl2pPr>
            <a:lvl3pPr>
              <a:spcBef>
                <a:spcPts val="300"/>
              </a:spcBef>
              <a:spcAft>
                <a:spcPts val="300"/>
              </a:spcAft>
              <a:defRPr sz="1600" b="0"/>
            </a:lvl3pPr>
            <a:lvl4pPr>
              <a:spcBef>
                <a:spcPts val="300"/>
              </a:spcBef>
              <a:spcAft>
                <a:spcPts val="300"/>
              </a:spcAft>
              <a:defRPr sz="1400" b="0"/>
            </a:lvl4pPr>
            <a:lvl5pPr>
              <a:spcBef>
                <a:spcPts val="300"/>
              </a:spcBef>
              <a:spcAft>
                <a:spcPts val="300"/>
              </a:spcAft>
              <a:defRPr sz="1200" b="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smtClean="0"/>
          </a:p>
        </p:txBody>
      </p:sp>
      <p:sp>
        <p:nvSpPr>
          <p:cNvPr id="6" name="Textplatzhalter 5"/>
          <p:cNvSpPr>
            <a:spLocks noGrp="1"/>
          </p:cNvSpPr>
          <p:nvPr>
            <p:ph type="body" sz="quarter" idx="10"/>
          </p:nvPr>
        </p:nvSpPr>
        <p:spPr>
          <a:xfrm>
            <a:off x="1187624" y="908720"/>
            <a:ext cx="7632848" cy="576064"/>
          </a:xfrm>
        </p:spPr>
        <p:txBody>
          <a:bodyPr anchor="ctr"/>
          <a:lstStyle>
            <a:lvl1pPr marL="0" marR="0" indent="0" algn="l" defTabSz="914400" rtl="0" eaLnBrk="0" fontAlgn="base" latinLnBrk="0" hangingPunct="0">
              <a:lnSpc>
                <a:spcPct val="100000"/>
              </a:lnSpc>
              <a:spcBef>
                <a:spcPct val="20000"/>
              </a:spcBef>
              <a:spcAft>
                <a:spcPct val="0"/>
              </a:spcAft>
              <a:buClr>
                <a:schemeClr val="folHlink"/>
              </a:buClr>
              <a:buSzPct val="120000"/>
              <a:buFont typeface="Times" pitchFamily="18" charset="0"/>
              <a:buNone/>
              <a:tabLst/>
              <a:defRPr sz="2800" b="1">
                <a:solidFill>
                  <a:schemeClr val="tx1"/>
                </a:solidFill>
              </a:defRPr>
            </a:lvl1pPr>
          </a:lstStyle>
          <a:p>
            <a:pPr lvl="0"/>
            <a:endParaRPr lang="de-DE" dirty="0" smtClean="0"/>
          </a:p>
        </p:txBody>
      </p:sp>
    </p:spTree>
    <p:extLst>
      <p:ext uri="{BB962C8B-B14F-4D97-AF65-F5344CB8AC3E}">
        <p14:creationId xmlns:p14="http://schemas.microsoft.com/office/powerpoint/2010/main" val="4224380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922610"/>
            <a:ext cx="8295258" cy="850206"/>
          </a:xfrm>
        </p:spPr>
        <p:txBody>
          <a:bodyPr/>
          <a:lstStyle>
            <a:lvl1pPr>
              <a:defRPr b="1"/>
            </a:lvl1pPr>
          </a:lstStyle>
          <a:p>
            <a:r>
              <a:rPr lang="fr-CH" dirty="0" smtClean="0"/>
              <a:t>Click to edit Master title style</a:t>
            </a:r>
            <a:endParaRPr lang="en-US" dirty="0"/>
          </a:p>
        </p:txBody>
      </p:sp>
      <p:sp>
        <p:nvSpPr>
          <p:cNvPr id="3" name="Content Placeholder 2"/>
          <p:cNvSpPr>
            <a:spLocks noGrp="1"/>
          </p:cNvSpPr>
          <p:nvPr>
            <p:ph idx="1"/>
          </p:nvPr>
        </p:nvSpPr>
        <p:spPr>
          <a:xfrm>
            <a:off x="395536" y="1772815"/>
            <a:ext cx="8284914" cy="4351759"/>
          </a:xfrm>
        </p:spPr>
        <p:txBody>
          <a:bodyPr/>
          <a:lstStyle>
            <a:lvl1pPr>
              <a:buFont typeface="Arial"/>
              <a:buChar char="•"/>
              <a:defRPr sz="2000"/>
            </a:lvl1pPr>
            <a:lvl2pPr>
              <a:buFont typeface="Arial"/>
              <a:buChar char="•"/>
              <a:defRPr sz="1800"/>
            </a:lvl2pPr>
            <a:lvl3pPr marL="1257300" indent="-342900">
              <a:buFont typeface="Arial"/>
              <a:buChar char="•"/>
              <a:defRPr/>
            </a:lvl3pPr>
          </a:lstStyle>
          <a:p>
            <a:pPr lvl="0"/>
            <a:r>
              <a:rPr lang="fr-CH" dirty="0" smtClean="0"/>
              <a:t>Click to edit Master text styles</a:t>
            </a:r>
          </a:p>
          <a:p>
            <a:pPr lvl="1"/>
            <a:r>
              <a:rPr lang="fr-CH" dirty="0" smtClean="0"/>
              <a:t>Second level</a:t>
            </a:r>
          </a:p>
          <a:p>
            <a:pPr lvl="2"/>
            <a:r>
              <a:rPr lang="fr-CH" dirty="0" smtClean="0"/>
              <a:t>Third level</a:t>
            </a:r>
          </a:p>
        </p:txBody>
      </p:sp>
      <p:sp>
        <p:nvSpPr>
          <p:cNvPr id="6" name="Text Placeholder 5"/>
          <p:cNvSpPr>
            <a:spLocks noGrp="1"/>
          </p:cNvSpPr>
          <p:nvPr>
            <p:ph type="body" sz="quarter" idx="10"/>
          </p:nvPr>
        </p:nvSpPr>
        <p:spPr>
          <a:xfrm>
            <a:off x="1187450" y="116632"/>
            <a:ext cx="6624638" cy="575518"/>
          </a:xfrm>
        </p:spPr>
        <p:txBody>
          <a:bodyPr anchor="ctr"/>
          <a:lstStyle>
            <a:lvl1pPr algn="ctr">
              <a:spcAft>
                <a:spcPts val="0"/>
              </a:spcAft>
              <a:defRPr sz="2400" b="1"/>
            </a:lvl1pPr>
            <a:lvl2pPr algn="ctr">
              <a:defRPr sz="2400"/>
            </a:lvl2pPr>
            <a:lvl3pPr algn="ctr">
              <a:defRPr sz="2400"/>
            </a:lvl3pPr>
            <a:lvl4pPr algn="ctr">
              <a:defRPr sz="2400"/>
            </a:lvl4pPr>
            <a:lvl5pPr algn="ctr">
              <a:defRPr sz="2400"/>
            </a:lvl5pPr>
          </a:lstStyle>
          <a:p>
            <a:pPr lvl="0"/>
            <a:r>
              <a:rPr lang="fr-CH" dirty="0" smtClean="0"/>
              <a:t>Click to edit Master text styles</a:t>
            </a:r>
            <a:endParaRPr lang="en-US" dirty="0"/>
          </a:p>
        </p:txBody>
      </p:sp>
    </p:spTree>
    <p:extLst>
      <p:ext uri="{BB962C8B-B14F-4D97-AF65-F5344CB8AC3E}">
        <p14:creationId xmlns:p14="http://schemas.microsoft.com/office/powerpoint/2010/main" val="479771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Title Placeholder 2"/>
          <p:cNvSpPr>
            <a:spLocks noGrp="1"/>
          </p:cNvSpPr>
          <p:nvPr>
            <p:ph type="title"/>
          </p:nvPr>
        </p:nvSpPr>
        <p:spPr>
          <a:xfrm>
            <a:off x="323528" y="908720"/>
            <a:ext cx="8229600" cy="864096"/>
          </a:xfrm>
          <a:prstGeom prst="rect">
            <a:avLst/>
          </a:prstGeom>
        </p:spPr>
        <p:txBody>
          <a:bodyPr lIns="91440" tIns="45720" rIns="91440" bIns="45720" rtlCol="0">
            <a:normAutofit/>
          </a:bodyPr>
          <a:lstStyle/>
          <a:p>
            <a:r>
              <a:rPr lang="fr-CH" dirty="0" smtClean="0"/>
              <a:t>Click to edit Master title style</a:t>
            </a:r>
            <a:endParaRPr lang="en-US" dirty="0"/>
          </a:p>
        </p:txBody>
      </p:sp>
    </p:spTree>
    <p:extLst>
      <p:ext uri="{BB962C8B-B14F-4D97-AF65-F5344CB8AC3E}">
        <p14:creationId xmlns:p14="http://schemas.microsoft.com/office/powerpoint/2010/main" val="3418351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Title Placeholder 2"/>
          <p:cNvSpPr>
            <a:spLocks noGrp="1"/>
          </p:cNvSpPr>
          <p:nvPr>
            <p:ph type="title"/>
          </p:nvPr>
        </p:nvSpPr>
        <p:spPr>
          <a:xfrm>
            <a:off x="323528" y="908720"/>
            <a:ext cx="8229600" cy="864096"/>
          </a:xfrm>
          <a:prstGeom prst="rect">
            <a:avLst/>
          </a:prstGeom>
        </p:spPr>
        <p:txBody>
          <a:bodyPr lIns="91440" tIns="45720" rIns="91440" bIns="45720" rtlCol="0">
            <a:normAutofit/>
          </a:bodyPr>
          <a:lstStyle/>
          <a:p>
            <a:r>
              <a:rPr lang="fr-CH" dirty="0" smtClean="0"/>
              <a:t>Click to edit Master title style</a:t>
            </a:r>
            <a:endParaRPr lang="en-US" dirty="0"/>
          </a:p>
        </p:txBody>
      </p:sp>
    </p:spTree>
    <p:extLst>
      <p:ext uri="{BB962C8B-B14F-4D97-AF65-F5344CB8AC3E}">
        <p14:creationId xmlns:p14="http://schemas.microsoft.com/office/powerpoint/2010/main" val="4009760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1187624" y="1700808"/>
            <a:ext cx="7632848" cy="4608512"/>
          </a:xfrm>
        </p:spPr>
        <p:txBody>
          <a:bodyPr/>
          <a:lstStyle>
            <a:lvl1pPr>
              <a:spcBef>
                <a:spcPts val="300"/>
              </a:spcBef>
              <a:spcAft>
                <a:spcPts val="300"/>
              </a:spcAft>
              <a:buSzPct val="100000"/>
              <a:buFont typeface="Wingdings" pitchFamily="2" charset="2"/>
              <a:buChar char="§"/>
              <a:defRPr sz="2000" b="0"/>
            </a:lvl1pPr>
            <a:lvl2pPr>
              <a:spcBef>
                <a:spcPts val="300"/>
              </a:spcBef>
              <a:spcAft>
                <a:spcPts val="300"/>
              </a:spcAft>
              <a:buSzPct val="80000"/>
              <a:buFont typeface="Wingdings" pitchFamily="2" charset="2"/>
              <a:buChar char="Ø"/>
              <a:defRPr sz="1800" b="0"/>
            </a:lvl2pPr>
            <a:lvl3pPr>
              <a:spcBef>
                <a:spcPts val="300"/>
              </a:spcBef>
              <a:spcAft>
                <a:spcPts val="300"/>
              </a:spcAft>
              <a:defRPr sz="1600" b="0"/>
            </a:lvl3pPr>
            <a:lvl4pPr>
              <a:spcBef>
                <a:spcPts val="300"/>
              </a:spcBef>
              <a:spcAft>
                <a:spcPts val="300"/>
              </a:spcAft>
              <a:defRPr sz="1400" b="0"/>
            </a:lvl4pPr>
            <a:lvl5pPr>
              <a:spcBef>
                <a:spcPts val="300"/>
              </a:spcBef>
              <a:spcAft>
                <a:spcPts val="300"/>
              </a:spcAft>
              <a:defRPr sz="1200" b="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smtClean="0"/>
          </a:p>
        </p:txBody>
      </p:sp>
      <p:sp>
        <p:nvSpPr>
          <p:cNvPr id="6" name="Textplatzhalter 5"/>
          <p:cNvSpPr>
            <a:spLocks noGrp="1"/>
          </p:cNvSpPr>
          <p:nvPr>
            <p:ph type="body" sz="quarter" idx="10"/>
          </p:nvPr>
        </p:nvSpPr>
        <p:spPr>
          <a:xfrm>
            <a:off x="1187624" y="908720"/>
            <a:ext cx="7632848" cy="576064"/>
          </a:xfrm>
        </p:spPr>
        <p:txBody>
          <a:bodyPr anchor="ctr"/>
          <a:lstStyle>
            <a:lvl1pPr marL="0" marR="0" indent="0" algn="l" defTabSz="914400" rtl="0" eaLnBrk="0" fontAlgn="base" latinLnBrk="0" hangingPunct="0">
              <a:lnSpc>
                <a:spcPct val="100000"/>
              </a:lnSpc>
              <a:spcBef>
                <a:spcPct val="20000"/>
              </a:spcBef>
              <a:spcAft>
                <a:spcPct val="0"/>
              </a:spcAft>
              <a:buClr>
                <a:schemeClr val="folHlink"/>
              </a:buClr>
              <a:buSzPct val="120000"/>
              <a:buFont typeface="Times" pitchFamily="18" charset="0"/>
              <a:buNone/>
              <a:tabLst/>
              <a:defRPr sz="2800" b="1">
                <a:solidFill>
                  <a:schemeClr val="tx1"/>
                </a:solidFill>
              </a:defRPr>
            </a:lvl1pPr>
          </a:lstStyle>
          <a:p>
            <a:pPr lvl="0"/>
            <a:endParaRPr lang="de-DE" dirty="0" smtClean="0"/>
          </a:p>
        </p:txBody>
      </p:sp>
    </p:spTree>
    <p:extLst>
      <p:ext uri="{BB962C8B-B14F-4D97-AF65-F5344CB8AC3E}">
        <p14:creationId xmlns:p14="http://schemas.microsoft.com/office/powerpoint/2010/main" val="2815247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1187624" y="1700808"/>
            <a:ext cx="7632848" cy="4608512"/>
          </a:xfrm>
        </p:spPr>
        <p:txBody>
          <a:bodyPr/>
          <a:lstStyle>
            <a:lvl1pPr>
              <a:spcBef>
                <a:spcPts val="300"/>
              </a:spcBef>
              <a:spcAft>
                <a:spcPts val="300"/>
              </a:spcAft>
              <a:buSzPct val="100000"/>
              <a:buFont typeface="Wingdings" pitchFamily="2" charset="2"/>
              <a:buChar char="§"/>
              <a:defRPr sz="2000" b="0"/>
            </a:lvl1pPr>
            <a:lvl2pPr>
              <a:spcBef>
                <a:spcPts val="300"/>
              </a:spcBef>
              <a:spcAft>
                <a:spcPts val="300"/>
              </a:spcAft>
              <a:buSzPct val="80000"/>
              <a:buFont typeface="Wingdings" pitchFamily="2" charset="2"/>
              <a:buChar char="Ø"/>
              <a:defRPr sz="1800" b="0"/>
            </a:lvl2pPr>
            <a:lvl3pPr>
              <a:spcBef>
                <a:spcPts val="300"/>
              </a:spcBef>
              <a:spcAft>
                <a:spcPts val="300"/>
              </a:spcAft>
              <a:defRPr sz="1600" b="0"/>
            </a:lvl3pPr>
            <a:lvl4pPr>
              <a:spcBef>
                <a:spcPts val="300"/>
              </a:spcBef>
              <a:spcAft>
                <a:spcPts val="300"/>
              </a:spcAft>
              <a:defRPr sz="1400" b="0"/>
            </a:lvl4pPr>
            <a:lvl5pPr>
              <a:spcBef>
                <a:spcPts val="300"/>
              </a:spcBef>
              <a:spcAft>
                <a:spcPts val="300"/>
              </a:spcAft>
              <a:defRPr sz="1200" b="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smtClean="0"/>
          </a:p>
        </p:txBody>
      </p:sp>
      <p:sp>
        <p:nvSpPr>
          <p:cNvPr id="6" name="Textplatzhalter 5"/>
          <p:cNvSpPr>
            <a:spLocks noGrp="1"/>
          </p:cNvSpPr>
          <p:nvPr>
            <p:ph type="body" sz="quarter" idx="10"/>
          </p:nvPr>
        </p:nvSpPr>
        <p:spPr>
          <a:xfrm>
            <a:off x="1187624" y="908720"/>
            <a:ext cx="7632848" cy="576064"/>
          </a:xfrm>
        </p:spPr>
        <p:txBody>
          <a:bodyPr anchor="ctr"/>
          <a:lstStyle>
            <a:lvl1pPr marL="0" marR="0" indent="0" algn="l" defTabSz="914400" rtl="0" eaLnBrk="0" fontAlgn="base" latinLnBrk="0" hangingPunct="0">
              <a:lnSpc>
                <a:spcPct val="100000"/>
              </a:lnSpc>
              <a:spcBef>
                <a:spcPct val="20000"/>
              </a:spcBef>
              <a:spcAft>
                <a:spcPct val="0"/>
              </a:spcAft>
              <a:buClr>
                <a:schemeClr val="folHlink"/>
              </a:buClr>
              <a:buSzPct val="120000"/>
              <a:buFont typeface="Times" pitchFamily="18" charset="0"/>
              <a:buNone/>
              <a:tabLst/>
              <a:defRPr sz="2800" b="1">
                <a:solidFill>
                  <a:schemeClr val="tx1"/>
                </a:solidFill>
              </a:defRPr>
            </a:lvl1pPr>
          </a:lstStyle>
          <a:p>
            <a:pPr lvl="0"/>
            <a:endParaRPr lang="de-DE" dirty="0" smtClean="0"/>
          </a:p>
        </p:txBody>
      </p:sp>
      <p:sp>
        <p:nvSpPr>
          <p:cNvPr id="4" name="Date Placeholder 3"/>
          <p:cNvSpPr>
            <a:spLocks noGrp="1"/>
          </p:cNvSpPr>
          <p:nvPr>
            <p:ph type="dt" sz="half" idx="2"/>
          </p:nvPr>
        </p:nvSpPr>
        <p:spPr>
          <a:xfrm>
            <a:off x="177926" y="6551613"/>
            <a:ext cx="2133600" cy="365125"/>
          </a:xfrm>
          <a:prstGeom prst="rect">
            <a:avLst/>
          </a:prstGeom>
        </p:spPr>
        <p:txBody>
          <a:bodyPr/>
          <a:lstStyle>
            <a:lvl1pPr>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921480-5A65-4983-84A9-E295889DD319}" type="datetimeFigureOut">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39476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921480-5A65-4983-84A9-E295889DD319}" type="datetimeFigureOut">
              <a:rPr kumimoji="0" lang="en-GB"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16/12/2019</a:t>
            </a:fld>
            <a:endParaRPr kumimoji="0" lang="en-GB"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ußzeilenplatzhalt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E5926-35E2-49ED-A9E2-234739C03F3A}" type="slidenum">
              <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965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Transition Slide">
    <p:spTree>
      <p:nvGrpSpPr>
        <p:cNvPr id="1" name="Shape 22"/>
        <p:cNvGrpSpPr/>
        <p:nvPr/>
      </p:nvGrpSpPr>
      <p:grpSpPr>
        <a:xfrm>
          <a:off x="0" y="0"/>
          <a:ext cx="0" cy="0"/>
          <a:chOff x="0" y="0"/>
          <a:chExt cx="0" cy="0"/>
        </a:xfrm>
      </p:grpSpPr>
      <p:sp>
        <p:nvSpPr>
          <p:cNvPr id="24" name="Shape 24"/>
          <p:cNvSpPr txBox="1">
            <a:spLocks noGrp="1"/>
          </p:cNvSpPr>
          <p:nvPr>
            <p:ph type="title"/>
          </p:nvPr>
        </p:nvSpPr>
        <p:spPr>
          <a:xfrm>
            <a:off x="228600" y="2875002"/>
            <a:ext cx="6400800" cy="553998"/>
          </a:xfrm>
          <a:prstGeom prst="rect">
            <a:avLst/>
          </a:prstGeom>
          <a:noFill/>
          <a:ln>
            <a:noFill/>
          </a:ln>
        </p:spPr>
        <p:txBody>
          <a:bodyPr wrap="square" lIns="91425" tIns="91425" rIns="91425" bIns="91425" anchor="ctr" anchorCtr="0"/>
          <a:lstStyle>
            <a:lvl1pPr marL="228600" marR="0" lvl="0" indent="-228600" algn="l" rtl="0">
              <a:spcBef>
                <a:spcPts val="0"/>
              </a:spcBef>
              <a:spcAft>
                <a:spcPts val="0"/>
              </a:spcAft>
              <a:buNone/>
              <a:defRPr sz="3800" b="0" i="0" u="none" strike="noStrike" cap="none">
                <a:solidFill>
                  <a:srgbClr val="336699"/>
                </a:solidFill>
                <a:latin typeface="Calibri"/>
                <a:ea typeface="Calibri"/>
                <a:cs typeface="Calibri"/>
                <a:sym typeface="Calibri"/>
              </a:defRPr>
            </a:lvl1pPr>
            <a:lvl2pPr marL="228600" marR="0" lvl="1" indent="-228600" algn="l" rtl="0">
              <a:spcBef>
                <a:spcPts val="0"/>
              </a:spcBef>
              <a:spcAft>
                <a:spcPts val="0"/>
              </a:spcAft>
              <a:buNone/>
              <a:defRPr sz="2600" b="1" i="0" u="none" strike="noStrike" cap="none">
                <a:solidFill>
                  <a:schemeClr val="dk1"/>
                </a:solidFill>
                <a:latin typeface="Arial"/>
                <a:ea typeface="Arial"/>
                <a:cs typeface="Arial"/>
                <a:sym typeface="Arial"/>
              </a:defRPr>
            </a:lvl2pPr>
            <a:lvl3pPr marL="228600" marR="0" lvl="2" indent="-228600" algn="l" rtl="0">
              <a:spcBef>
                <a:spcPts val="0"/>
              </a:spcBef>
              <a:spcAft>
                <a:spcPts val="0"/>
              </a:spcAft>
              <a:buNone/>
              <a:defRPr sz="2600" b="1" i="0" u="none" strike="noStrike" cap="none">
                <a:solidFill>
                  <a:schemeClr val="dk1"/>
                </a:solidFill>
                <a:latin typeface="Arial"/>
                <a:ea typeface="Arial"/>
                <a:cs typeface="Arial"/>
                <a:sym typeface="Arial"/>
              </a:defRPr>
            </a:lvl3pPr>
            <a:lvl4pPr marL="228600" marR="0" lvl="3" indent="-228600" algn="l" rtl="0">
              <a:spcBef>
                <a:spcPts val="0"/>
              </a:spcBef>
              <a:spcAft>
                <a:spcPts val="0"/>
              </a:spcAft>
              <a:buNone/>
              <a:defRPr sz="2600" b="1" i="0" u="none" strike="noStrike" cap="none">
                <a:solidFill>
                  <a:schemeClr val="dk1"/>
                </a:solidFill>
                <a:latin typeface="Arial"/>
                <a:ea typeface="Arial"/>
                <a:cs typeface="Arial"/>
                <a:sym typeface="Arial"/>
              </a:defRPr>
            </a:lvl4pPr>
            <a:lvl5pPr marL="228600" marR="0" lvl="4" indent="-228600" algn="l" rtl="0">
              <a:spcBef>
                <a:spcPts val="0"/>
              </a:spcBef>
              <a:spcAft>
                <a:spcPts val="0"/>
              </a:spcAft>
              <a:buNone/>
              <a:defRPr sz="2600" b="1" i="0" u="none" strike="noStrike" cap="none">
                <a:solidFill>
                  <a:schemeClr val="dk1"/>
                </a:solidFill>
                <a:latin typeface="Arial"/>
                <a:ea typeface="Arial"/>
                <a:cs typeface="Arial"/>
                <a:sym typeface="Arial"/>
              </a:defRPr>
            </a:lvl5pPr>
            <a:lvl6pPr marL="685800" marR="0" lvl="5" indent="-228600" algn="l" rtl="0">
              <a:spcBef>
                <a:spcPts val="0"/>
              </a:spcBef>
              <a:spcAft>
                <a:spcPts val="0"/>
              </a:spcAft>
              <a:buNone/>
              <a:defRPr sz="2600" b="1" i="0" u="none" strike="noStrike" cap="none">
                <a:solidFill>
                  <a:schemeClr val="dk1"/>
                </a:solidFill>
                <a:latin typeface="Arial"/>
                <a:ea typeface="Arial"/>
                <a:cs typeface="Arial"/>
                <a:sym typeface="Arial"/>
              </a:defRPr>
            </a:lvl6pPr>
            <a:lvl7pPr marL="1143000" marR="0" lvl="6" indent="-228600" algn="l" rtl="0">
              <a:spcBef>
                <a:spcPts val="0"/>
              </a:spcBef>
              <a:spcAft>
                <a:spcPts val="0"/>
              </a:spcAft>
              <a:buNone/>
              <a:defRPr sz="2600" b="1" i="0" u="none" strike="noStrike" cap="none">
                <a:solidFill>
                  <a:schemeClr val="dk1"/>
                </a:solidFill>
                <a:latin typeface="Arial"/>
                <a:ea typeface="Arial"/>
                <a:cs typeface="Arial"/>
                <a:sym typeface="Arial"/>
              </a:defRPr>
            </a:lvl7pPr>
            <a:lvl8pPr marL="1600200" marR="0" lvl="7" indent="-228600" algn="l" rtl="0">
              <a:spcBef>
                <a:spcPts val="0"/>
              </a:spcBef>
              <a:spcAft>
                <a:spcPts val="0"/>
              </a:spcAft>
              <a:buNone/>
              <a:defRPr sz="2600" b="1" i="0" u="none" strike="noStrike" cap="none">
                <a:solidFill>
                  <a:schemeClr val="dk1"/>
                </a:solidFill>
                <a:latin typeface="Arial"/>
                <a:ea typeface="Arial"/>
                <a:cs typeface="Arial"/>
                <a:sym typeface="Arial"/>
              </a:defRPr>
            </a:lvl8pPr>
            <a:lvl9pPr marL="2057400" marR="0" lvl="8" indent="-228600" algn="l" rtl="0">
              <a:spcBef>
                <a:spcPts val="0"/>
              </a:spcBef>
              <a:spcAft>
                <a:spcPts val="0"/>
              </a:spcAft>
              <a:buNone/>
              <a:defRPr sz="2600" b="1"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83266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1187624" y="1700808"/>
            <a:ext cx="7632848" cy="4608512"/>
          </a:xfrm>
        </p:spPr>
        <p:txBody>
          <a:bodyPr/>
          <a:lstStyle>
            <a:lvl1pPr>
              <a:spcBef>
                <a:spcPts val="300"/>
              </a:spcBef>
              <a:spcAft>
                <a:spcPts val="300"/>
              </a:spcAft>
              <a:buSzPct val="100000"/>
              <a:buFont typeface="Wingdings" pitchFamily="2" charset="2"/>
              <a:buChar char="§"/>
              <a:defRPr sz="2000" b="0"/>
            </a:lvl1pPr>
            <a:lvl2pPr>
              <a:spcBef>
                <a:spcPts val="300"/>
              </a:spcBef>
              <a:spcAft>
                <a:spcPts val="300"/>
              </a:spcAft>
              <a:buSzPct val="80000"/>
              <a:buFont typeface="Wingdings" pitchFamily="2" charset="2"/>
              <a:buChar char="Ø"/>
              <a:defRPr sz="1800" b="0"/>
            </a:lvl2pPr>
            <a:lvl3pPr>
              <a:spcBef>
                <a:spcPts val="300"/>
              </a:spcBef>
              <a:spcAft>
                <a:spcPts val="300"/>
              </a:spcAft>
              <a:defRPr sz="1600" b="0"/>
            </a:lvl3pPr>
            <a:lvl4pPr>
              <a:spcBef>
                <a:spcPts val="300"/>
              </a:spcBef>
              <a:spcAft>
                <a:spcPts val="300"/>
              </a:spcAft>
              <a:defRPr sz="1400" b="0"/>
            </a:lvl4pPr>
            <a:lvl5pPr>
              <a:spcBef>
                <a:spcPts val="300"/>
              </a:spcBef>
              <a:spcAft>
                <a:spcPts val="300"/>
              </a:spcAft>
              <a:defRPr sz="1200" b="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smtClean="0"/>
          </a:p>
        </p:txBody>
      </p:sp>
      <p:sp>
        <p:nvSpPr>
          <p:cNvPr id="6" name="Textplatzhalter 5"/>
          <p:cNvSpPr>
            <a:spLocks noGrp="1"/>
          </p:cNvSpPr>
          <p:nvPr>
            <p:ph type="body" sz="quarter" idx="10"/>
          </p:nvPr>
        </p:nvSpPr>
        <p:spPr>
          <a:xfrm>
            <a:off x="1187624" y="908720"/>
            <a:ext cx="7632848" cy="576064"/>
          </a:xfrm>
        </p:spPr>
        <p:txBody>
          <a:bodyPr anchor="ctr"/>
          <a:lstStyle>
            <a:lvl1pPr marL="0" marR="0" indent="0" algn="l" defTabSz="914400" rtl="0" eaLnBrk="0" fontAlgn="base" latinLnBrk="0" hangingPunct="0">
              <a:lnSpc>
                <a:spcPct val="100000"/>
              </a:lnSpc>
              <a:spcBef>
                <a:spcPct val="20000"/>
              </a:spcBef>
              <a:spcAft>
                <a:spcPct val="0"/>
              </a:spcAft>
              <a:buClr>
                <a:schemeClr val="folHlink"/>
              </a:buClr>
              <a:buSzPct val="120000"/>
              <a:buFont typeface="Times" pitchFamily="18" charset="0"/>
              <a:buNone/>
              <a:tabLst/>
              <a:defRPr sz="2800" b="1">
                <a:solidFill>
                  <a:schemeClr val="tx1"/>
                </a:solidFill>
              </a:defRPr>
            </a:lvl1pPr>
          </a:lstStyle>
          <a:p>
            <a:pPr lvl="0"/>
            <a:endParaRPr lang="de-DE" dirty="0" smtClean="0"/>
          </a:p>
        </p:txBody>
      </p:sp>
      <p:sp>
        <p:nvSpPr>
          <p:cNvPr id="4" name="Date Placeholder 3"/>
          <p:cNvSpPr>
            <a:spLocks noGrp="1"/>
          </p:cNvSpPr>
          <p:nvPr>
            <p:ph type="dt" sz="half" idx="2"/>
          </p:nvPr>
        </p:nvSpPr>
        <p:spPr>
          <a:xfrm>
            <a:off x="177926" y="6551613"/>
            <a:ext cx="2133600" cy="365125"/>
          </a:xfrm>
          <a:prstGeom prst="rect">
            <a:avLst/>
          </a:prstGeom>
        </p:spPr>
        <p:txBody>
          <a:bodyPr/>
          <a:lstStyle>
            <a:lvl1pPr>
              <a:defRPr sz="1200"/>
            </a:lvl1pPr>
          </a:lstStyle>
          <a:p>
            <a:fld id="{13921480-5A65-4983-84A9-E295889DD319}" type="datetimeFigureOut">
              <a:rPr lang="en-GB" smtClean="0">
                <a:solidFill>
                  <a:prstClr val="black"/>
                </a:solidFill>
              </a:rPr>
              <a:pPr/>
              <a:t>16/12/2019</a:t>
            </a:fld>
            <a:endParaRPr lang="en-GB">
              <a:solidFill>
                <a:prstClr val="black"/>
              </a:solidFill>
            </a:endParaRPr>
          </a:p>
        </p:txBody>
      </p:sp>
    </p:spTree>
    <p:extLst>
      <p:ext uri="{BB962C8B-B14F-4D97-AF65-F5344CB8AC3E}">
        <p14:creationId xmlns:p14="http://schemas.microsoft.com/office/powerpoint/2010/main" val="401366323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1187624" y="1700808"/>
            <a:ext cx="7632848" cy="4608512"/>
          </a:xfrm>
        </p:spPr>
        <p:txBody>
          <a:bodyPr/>
          <a:lstStyle>
            <a:lvl1pPr>
              <a:spcBef>
                <a:spcPts val="300"/>
              </a:spcBef>
              <a:spcAft>
                <a:spcPts val="300"/>
              </a:spcAft>
              <a:buSzPct val="100000"/>
              <a:buFont typeface="Wingdings" pitchFamily="2" charset="2"/>
              <a:buChar char="§"/>
              <a:defRPr sz="2000" b="0"/>
            </a:lvl1pPr>
            <a:lvl2pPr>
              <a:spcBef>
                <a:spcPts val="300"/>
              </a:spcBef>
              <a:spcAft>
                <a:spcPts val="300"/>
              </a:spcAft>
              <a:buSzPct val="80000"/>
              <a:buFont typeface="Wingdings" pitchFamily="2" charset="2"/>
              <a:buChar char="Ø"/>
              <a:defRPr sz="1800" b="0"/>
            </a:lvl2pPr>
            <a:lvl3pPr>
              <a:spcBef>
                <a:spcPts val="300"/>
              </a:spcBef>
              <a:spcAft>
                <a:spcPts val="300"/>
              </a:spcAft>
              <a:defRPr sz="1600" b="0"/>
            </a:lvl3pPr>
            <a:lvl4pPr>
              <a:spcBef>
                <a:spcPts val="300"/>
              </a:spcBef>
              <a:spcAft>
                <a:spcPts val="300"/>
              </a:spcAft>
              <a:defRPr sz="1400" b="0"/>
            </a:lvl4pPr>
            <a:lvl5pPr>
              <a:spcBef>
                <a:spcPts val="300"/>
              </a:spcBef>
              <a:spcAft>
                <a:spcPts val="300"/>
              </a:spcAft>
              <a:defRPr sz="1200" b="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smtClean="0"/>
          </a:p>
        </p:txBody>
      </p:sp>
      <p:sp>
        <p:nvSpPr>
          <p:cNvPr id="6" name="Textplatzhalter 5"/>
          <p:cNvSpPr>
            <a:spLocks noGrp="1"/>
          </p:cNvSpPr>
          <p:nvPr>
            <p:ph type="body" sz="quarter" idx="10"/>
          </p:nvPr>
        </p:nvSpPr>
        <p:spPr>
          <a:xfrm>
            <a:off x="1187624" y="908720"/>
            <a:ext cx="7632848" cy="576064"/>
          </a:xfrm>
        </p:spPr>
        <p:txBody>
          <a:bodyPr anchor="ctr"/>
          <a:lstStyle>
            <a:lvl1pPr marL="0" marR="0" indent="0" algn="l" defTabSz="914400" rtl="0" eaLnBrk="0" fontAlgn="base" latinLnBrk="0" hangingPunct="0">
              <a:lnSpc>
                <a:spcPct val="100000"/>
              </a:lnSpc>
              <a:spcBef>
                <a:spcPct val="20000"/>
              </a:spcBef>
              <a:spcAft>
                <a:spcPct val="0"/>
              </a:spcAft>
              <a:buClr>
                <a:schemeClr val="folHlink"/>
              </a:buClr>
              <a:buSzPct val="120000"/>
              <a:buFont typeface="Times" pitchFamily="18" charset="0"/>
              <a:buNone/>
              <a:tabLst/>
              <a:defRPr sz="2800" b="1">
                <a:solidFill>
                  <a:schemeClr val="tx1"/>
                </a:solidFill>
              </a:defRPr>
            </a:lvl1pPr>
          </a:lstStyle>
          <a:p>
            <a:pPr lvl="0"/>
            <a:endParaRPr lang="de-DE" dirty="0" smtClean="0"/>
          </a:p>
        </p:txBody>
      </p:sp>
      <p:sp>
        <p:nvSpPr>
          <p:cNvPr id="4" name="Date Placeholder 3"/>
          <p:cNvSpPr>
            <a:spLocks noGrp="1"/>
          </p:cNvSpPr>
          <p:nvPr>
            <p:ph type="dt" sz="half" idx="2"/>
          </p:nvPr>
        </p:nvSpPr>
        <p:spPr>
          <a:xfrm>
            <a:off x="177926" y="6551613"/>
            <a:ext cx="2133600" cy="365125"/>
          </a:xfrm>
          <a:prstGeom prst="rect">
            <a:avLst/>
          </a:prstGeom>
        </p:spPr>
        <p:txBody>
          <a:bodyPr/>
          <a:lstStyle>
            <a:lvl1pPr>
              <a:defRPr sz="1200"/>
            </a:lvl1pPr>
          </a:lstStyle>
          <a:p>
            <a:fld id="{13921480-5A65-4983-84A9-E295889DD319}" type="datetimeFigureOut">
              <a:rPr lang="en-GB" smtClean="0">
                <a:solidFill>
                  <a:prstClr val="black"/>
                </a:solidFill>
              </a:rPr>
              <a:pPr/>
              <a:t>16/12/2019</a:t>
            </a:fld>
            <a:endParaRPr lang="en-GB">
              <a:solidFill>
                <a:prstClr val="black"/>
              </a:solidFill>
            </a:endParaRPr>
          </a:p>
        </p:txBody>
      </p:sp>
    </p:spTree>
    <p:extLst>
      <p:ext uri="{BB962C8B-B14F-4D97-AF65-F5344CB8AC3E}">
        <p14:creationId xmlns:p14="http://schemas.microsoft.com/office/powerpoint/2010/main" val="239556278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921480-5A65-4983-84A9-E295889DD319}" type="datetimeFigureOut">
              <a:rPr kumimoji="0" lang="en-GB"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16/12/2019</a:t>
            </a:fld>
            <a:endParaRPr kumimoji="0" lang="en-GB"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ußzeilenplatzhalt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E5926-35E2-49ED-A9E2-234739C03F3A}" type="slidenum">
              <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8999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921480-5A65-4983-84A9-E295889DD319}" type="datetimeFigureOut">
              <a:rPr kumimoji="0" lang="en-GB"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16/12/2019</a:t>
            </a:fld>
            <a:endParaRPr kumimoji="0" lang="en-GB"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ußzeilenplatzhalt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E5926-35E2-49ED-A9E2-234739C03F3A}" type="slidenum">
              <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215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1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196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grpSp>
        <p:nvGrpSpPr>
          <p:cNvPr id="5" name="Gruppieren 7"/>
          <p:cNvGrpSpPr>
            <a:grpSpLocks/>
          </p:cNvGrpSpPr>
          <p:nvPr userDrawn="1"/>
        </p:nvGrpSpPr>
        <p:grpSpPr bwMode="auto">
          <a:xfrm>
            <a:off x="0" y="2844800"/>
            <a:ext cx="9144000" cy="1657350"/>
            <a:chOff x="0" y="3497626"/>
            <a:chExt cx="9144000" cy="1656184"/>
          </a:xfrm>
        </p:grpSpPr>
        <p:pic>
          <p:nvPicPr>
            <p:cNvPr id="7" name="Picture 75" descr="ppt_titl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97626"/>
              <a:ext cx="702027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5" descr="ppt_titl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528" y="3497626"/>
              <a:ext cx="424847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Zástupný symbol pro obsah 5"/>
          <p:cNvSpPr>
            <a:spLocks noGrp="1"/>
          </p:cNvSpPr>
          <p:nvPr>
            <p:ph sz="quarter" idx="10"/>
          </p:nvPr>
        </p:nvSpPr>
        <p:spPr>
          <a:xfrm>
            <a:off x="3000364" y="3214686"/>
            <a:ext cx="5357850" cy="914400"/>
          </a:xfrm>
        </p:spPr>
        <p:txBody>
          <a:bodyPr anchor="ctr"/>
          <a:lstStyle>
            <a:lvl1pPr>
              <a:buNone/>
              <a:defRPr/>
            </a:lvl1pPr>
            <a:lvl5pPr marL="228600" indent="-228600" algn="l">
              <a:buNone/>
              <a:defRPr sz="2400" b="1" baseline="0">
                <a:latin typeface="+mj-lt"/>
              </a:defRPr>
            </a:lvl5pPr>
          </a:lstStyle>
          <a:p>
            <a:pPr lvl="0"/>
            <a:r>
              <a:rPr lang="de-DE" smtClean="0"/>
              <a:t>Textmasterformate durch Klicken bearbeiten</a:t>
            </a:r>
          </a:p>
        </p:txBody>
      </p:sp>
      <p:sp>
        <p:nvSpPr>
          <p:cNvPr id="14" name="Nadpis 13"/>
          <p:cNvSpPr>
            <a:spLocks noGrp="1"/>
          </p:cNvSpPr>
          <p:nvPr>
            <p:ph type="title"/>
          </p:nvPr>
        </p:nvSpPr>
        <p:spPr>
          <a:xfrm>
            <a:off x="3000364" y="4572008"/>
            <a:ext cx="5736700" cy="2143140"/>
          </a:xfrm>
        </p:spPr>
        <p:txBody>
          <a:bodyPr/>
          <a:lstStyle>
            <a:lvl1pPr algn="r">
              <a:defRPr sz="2000"/>
            </a:lvl1pPr>
          </a:lstStyle>
          <a:p>
            <a:r>
              <a:rPr lang="de-DE" smtClean="0"/>
              <a:t>Titelmasterformat durch Klicken bearbeiten</a:t>
            </a:r>
            <a:endParaRPr lang="en-US" dirty="0"/>
          </a:p>
        </p:txBody>
      </p:sp>
      <p:sp>
        <p:nvSpPr>
          <p:cNvPr id="19" name="Zástupný symbol pro obsah 18"/>
          <p:cNvSpPr>
            <a:spLocks noGrp="1"/>
          </p:cNvSpPr>
          <p:nvPr>
            <p:ph sz="quarter" idx="12"/>
          </p:nvPr>
        </p:nvSpPr>
        <p:spPr>
          <a:xfrm>
            <a:off x="377176" y="5214950"/>
            <a:ext cx="2194560" cy="571514"/>
          </a:xfrm>
        </p:spPr>
        <p:txBody>
          <a:bodyPr/>
          <a:lstStyle>
            <a:lvl1pPr marL="0" indent="0" algn="ctr">
              <a:buNone/>
              <a:defRPr sz="2000" b="1" u="sng"/>
            </a:lvl1pPr>
            <a:lvl2pPr>
              <a:buNone/>
              <a:defRPr/>
            </a:lvl2pPr>
            <a:lvl3pPr>
              <a:buNone/>
              <a:defRPr/>
            </a:lvl3pPr>
            <a:lvl4pPr>
              <a:buNone/>
              <a:defRPr/>
            </a:lvl4pPr>
            <a:lvl5pPr>
              <a:buNone/>
              <a:defRPr/>
            </a:lvl5pPr>
          </a:lstStyle>
          <a:p>
            <a:pPr lvl="0"/>
            <a:r>
              <a:rPr lang="de-DE" smtClean="0"/>
              <a:t>Textmasterformate durch Klicken bearbeiten</a:t>
            </a:r>
          </a:p>
        </p:txBody>
      </p:sp>
    </p:spTree>
    <p:extLst>
      <p:ext uri="{BB962C8B-B14F-4D97-AF65-F5344CB8AC3E}">
        <p14:creationId xmlns:p14="http://schemas.microsoft.com/office/powerpoint/2010/main" val="857473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527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1187624" y="1700808"/>
            <a:ext cx="7632848" cy="4608512"/>
          </a:xfrm>
        </p:spPr>
        <p:txBody>
          <a:bodyPr/>
          <a:lstStyle>
            <a:lvl1pPr>
              <a:spcBef>
                <a:spcPts val="300"/>
              </a:spcBef>
              <a:spcAft>
                <a:spcPts val="300"/>
              </a:spcAft>
              <a:buSzPct val="100000"/>
              <a:buFont typeface="Wingdings" pitchFamily="2" charset="2"/>
              <a:buChar char="§"/>
              <a:defRPr sz="2000" b="0"/>
            </a:lvl1pPr>
            <a:lvl2pPr>
              <a:spcBef>
                <a:spcPts val="300"/>
              </a:spcBef>
              <a:spcAft>
                <a:spcPts val="300"/>
              </a:spcAft>
              <a:buSzPct val="80000"/>
              <a:buFont typeface="Wingdings" pitchFamily="2" charset="2"/>
              <a:buChar char="Ø"/>
              <a:defRPr sz="1800" b="0"/>
            </a:lvl2pPr>
            <a:lvl3pPr>
              <a:spcBef>
                <a:spcPts val="300"/>
              </a:spcBef>
              <a:spcAft>
                <a:spcPts val="300"/>
              </a:spcAft>
              <a:defRPr sz="1600" b="0"/>
            </a:lvl3pPr>
            <a:lvl4pPr>
              <a:spcBef>
                <a:spcPts val="300"/>
              </a:spcBef>
              <a:spcAft>
                <a:spcPts val="300"/>
              </a:spcAft>
              <a:defRPr sz="1400" b="0"/>
            </a:lvl4pPr>
            <a:lvl5pPr>
              <a:spcBef>
                <a:spcPts val="300"/>
              </a:spcBef>
              <a:spcAft>
                <a:spcPts val="300"/>
              </a:spcAft>
              <a:defRPr sz="1200" b="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smtClean="0"/>
          </a:p>
        </p:txBody>
      </p:sp>
      <p:sp>
        <p:nvSpPr>
          <p:cNvPr id="6" name="Textplatzhalter 5"/>
          <p:cNvSpPr>
            <a:spLocks noGrp="1"/>
          </p:cNvSpPr>
          <p:nvPr>
            <p:ph type="body" sz="quarter" idx="10"/>
          </p:nvPr>
        </p:nvSpPr>
        <p:spPr>
          <a:xfrm>
            <a:off x="1187624" y="908720"/>
            <a:ext cx="7632848" cy="576064"/>
          </a:xfrm>
        </p:spPr>
        <p:txBody>
          <a:bodyPr anchor="ctr"/>
          <a:lstStyle>
            <a:lvl1pPr marL="0" marR="0" indent="0" algn="l" defTabSz="914400" rtl="0" eaLnBrk="0" fontAlgn="base" latinLnBrk="0" hangingPunct="0">
              <a:lnSpc>
                <a:spcPct val="100000"/>
              </a:lnSpc>
              <a:spcBef>
                <a:spcPct val="20000"/>
              </a:spcBef>
              <a:spcAft>
                <a:spcPct val="0"/>
              </a:spcAft>
              <a:buClr>
                <a:schemeClr val="folHlink"/>
              </a:buClr>
              <a:buSzPct val="120000"/>
              <a:buFont typeface="Times" pitchFamily="18" charset="0"/>
              <a:buNone/>
              <a:tabLst/>
              <a:defRPr sz="2800" b="1">
                <a:solidFill>
                  <a:schemeClr val="tx1"/>
                </a:solidFill>
              </a:defRPr>
            </a:lvl1pPr>
          </a:lstStyle>
          <a:p>
            <a:pPr lvl="0"/>
            <a:endParaRPr lang="de-DE" dirty="0" smtClean="0"/>
          </a:p>
        </p:txBody>
      </p:sp>
    </p:spTree>
    <p:extLst>
      <p:ext uri="{BB962C8B-B14F-4D97-AF65-F5344CB8AC3E}">
        <p14:creationId xmlns:p14="http://schemas.microsoft.com/office/powerpoint/2010/main" val="4109874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Transition Slide">
    <p:spTree>
      <p:nvGrpSpPr>
        <p:cNvPr id="1" name="Shape 22"/>
        <p:cNvGrpSpPr/>
        <p:nvPr/>
      </p:nvGrpSpPr>
      <p:grpSpPr>
        <a:xfrm>
          <a:off x="0" y="0"/>
          <a:ext cx="0" cy="0"/>
          <a:chOff x="0" y="0"/>
          <a:chExt cx="0" cy="0"/>
        </a:xfrm>
      </p:grpSpPr>
      <p:sp>
        <p:nvSpPr>
          <p:cNvPr id="24" name="Shape 24"/>
          <p:cNvSpPr txBox="1">
            <a:spLocks noGrp="1"/>
          </p:cNvSpPr>
          <p:nvPr>
            <p:ph type="title"/>
          </p:nvPr>
        </p:nvSpPr>
        <p:spPr>
          <a:xfrm>
            <a:off x="228600" y="2875002"/>
            <a:ext cx="6400800" cy="553998"/>
          </a:xfrm>
          <a:prstGeom prst="rect">
            <a:avLst/>
          </a:prstGeom>
          <a:noFill/>
          <a:ln>
            <a:noFill/>
          </a:ln>
        </p:spPr>
        <p:txBody>
          <a:bodyPr wrap="square" lIns="91425" tIns="91425" rIns="91425" bIns="91425" anchor="ctr" anchorCtr="0"/>
          <a:lstStyle>
            <a:lvl1pPr marL="228600" marR="0" lvl="0" indent="-228600" algn="l" rtl="0">
              <a:spcBef>
                <a:spcPts val="0"/>
              </a:spcBef>
              <a:spcAft>
                <a:spcPts val="0"/>
              </a:spcAft>
              <a:buNone/>
              <a:defRPr sz="3800" b="0" i="0" u="none" strike="noStrike" cap="none">
                <a:solidFill>
                  <a:srgbClr val="336699"/>
                </a:solidFill>
                <a:latin typeface="Calibri"/>
                <a:ea typeface="Calibri"/>
                <a:cs typeface="Calibri"/>
                <a:sym typeface="Calibri"/>
              </a:defRPr>
            </a:lvl1pPr>
            <a:lvl2pPr marL="228600" marR="0" lvl="1" indent="-228600" algn="l" rtl="0">
              <a:spcBef>
                <a:spcPts val="0"/>
              </a:spcBef>
              <a:spcAft>
                <a:spcPts val="0"/>
              </a:spcAft>
              <a:buNone/>
              <a:defRPr sz="2600" b="1" i="0" u="none" strike="noStrike" cap="none">
                <a:solidFill>
                  <a:schemeClr val="dk1"/>
                </a:solidFill>
                <a:latin typeface="Arial"/>
                <a:ea typeface="Arial"/>
                <a:cs typeface="Arial"/>
                <a:sym typeface="Arial"/>
              </a:defRPr>
            </a:lvl2pPr>
            <a:lvl3pPr marL="228600" marR="0" lvl="2" indent="-228600" algn="l" rtl="0">
              <a:spcBef>
                <a:spcPts val="0"/>
              </a:spcBef>
              <a:spcAft>
                <a:spcPts val="0"/>
              </a:spcAft>
              <a:buNone/>
              <a:defRPr sz="2600" b="1" i="0" u="none" strike="noStrike" cap="none">
                <a:solidFill>
                  <a:schemeClr val="dk1"/>
                </a:solidFill>
                <a:latin typeface="Arial"/>
                <a:ea typeface="Arial"/>
                <a:cs typeface="Arial"/>
                <a:sym typeface="Arial"/>
              </a:defRPr>
            </a:lvl3pPr>
            <a:lvl4pPr marL="228600" marR="0" lvl="3" indent="-228600" algn="l" rtl="0">
              <a:spcBef>
                <a:spcPts val="0"/>
              </a:spcBef>
              <a:spcAft>
                <a:spcPts val="0"/>
              </a:spcAft>
              <a:buNone/>
              <a:defRPr sz="2600" b="1" i="0" u="none" strike="noStrike" cap="none">
                <a:solidFill>
                  <a:schemeClr val="dk1"/>
                </a:solidFill>
                <a:latin typeface="Arial"/>
                <a:ea typeface="Arial"/>
                <a:cs typeface="Arial"/>
                <a:sym typeface="Arial"/>
              </a:defRPr>
            </a:lvl4pPr>
            <a:lvl5pPr marL="228600" marR="0" lvl="4" indent="-228600" algn="l" rtl="0">
              <a:spcBef>
                <a:spcPts val="0"/>
              </a:spcBef>
              <a:spcAft>
                <a:spcPts val="0"/>
              </a:spcAft>
              <a:buNone/>
              <a:defRPr sz="2600" b="1" i="0" u="none" strike="noStrike" cap="none">
                <a:solidFill>
                  <a:schemeClr val="dk1"/>
                </a:solidFill>
                <a:latin typeface="Arial"/>
                <a:ea typeface="Arial"/>
                <a:cs typeface="Arial"/>
                <a:sym typeface="Arial"/>
              </a:defRPr>
            </a:lvl5pPr>
            <a:lvl6pPr marL="685800" marR="0" lvl="5" indent="-228600" algn="l" rtl="0">
              <a:spcBef>
                <a:spcPts val="0"/>
              </a:spcBef>
              <a:spcAft>
                <a:spcPts val="0"/>
              </a:spcAft>
              <a:buNone/>
              <a:defRPr sz="2600" b="1" i="0" u="none" strike="noStrike" cap="none">
                <a:solidFill>
                  <a:schemeClr val="dk1"/>
                </a:solidFill>
                <a:latin typeface="Arial"/>
                <a:ea typeface="Arial"/>
                <a:cs typeface="Arial"/>
                <a:sym typeface="Arial"/>
              </a:defRPr>
            </a:lvl6pPr>
            <a:lvl7pPr marL="1143000" marR="0" lvl="6" indent="-228600" algn="l" rtl="0">
              <a:spcBef>
                <a:spcPts val="0"/>
              </a:spcBef>
              <a:spcAft>
                <a:spcPts val="0"/>
              </a:spcAft>
              <a:buNone/>
              <a:defRPr sz="2600" b="1" i="0" u="none" strike="noStrike" cap="none">
                <a:solidFill>
                  <a:schemeClr val="dk1"/>
                </a:solidFill>
                <a:latin typeface="Arial"/>
                <a:ea typeface="Arial"/>
                <a:cs typeface="Arial"/>
                <a:sym typeface="Arial"/>
              </a:defRPr>
            </a:lvl7pPr>
            <a:lvl8pPr marL="1600200" marR="0" lvl="7" indent="-228600" algn="l" rtl="0">
              <a:spcBef>
                <a:spcPts val="0"/>
              </a:spcBef>
              <a:spcAft>
                <a:spcPts val="0"/>
              </a:spcAft>
              <a:buNone/>
              <a:defRPr sz="2600" b="1" i="0" u="none" strike="noStrike" cap="none">
                <a:solidFill>
                  <a:schemeClr val="dk1"/>
                </a:solidFill>
                <a:latin typeface="Arial"/>
                <a:ea typeface="Arial"/>
                <a:cs typeface="Arial"/>
                <a:sym typeface="Arial"/>
              </a:defRPr>
            </a:lvl8pPr>
            <a:lvl9pPr marL="2057400" marR="0" lvl="8" indent="-228600" algn="l" rtl="0">
              <a:spcBef>
                <a:spcPts val="0"/>
              </a:spcBef>
              <a:spcAft>
                <a:spcPts val="0"/>
              </a:spcAft>
              <a:buNone/>
              <a:defRPr sz="2600" b="1"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166832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1187624" y="1700808"/>
            <a:ext cx="7632848" cy="4608512"/>
          </a:xfrm>
        </p:spPr>
        <p:txBody>
          <a:bodyPr/>
          <a:lstStyle>
            <a:lvl1pPr>
              <a:spcBef>
                <a:spcPts val="300"/>
              </a:spcBef>
              <a:spcAft>
                <a:spcPts val="300"/>
              </a:spcAft>
              <a:buSzPct val="100000"/>
              <a:buFont typeface="Wingdings" pitchFamily="2" charset="2"/>
              <a:buChar char="§"/>
              <a:defRPr sz="2000" b="0"/>
            </a:lvl1pPr>
            <a:lvl2pPr>
              <a:spcBef>
                <a:spcPts val="300"/>
              </a:spcBef>
              <a:spcAft>
                <a:spcPts val="300"/>
              </a:spcAft>
              <a:buSzPct val="80000"/>
              <a:buFont typeface="Wingdings" pitchFamily="2" charset="2"/>
              <a:buChar char="Ø"/>
              <a:defRPr sz="1800" b="0"/>
            </a:lvl2pPr>
            <a:lvl3pPr>
              <a:spcBef>
                <a:spcPts val="300"/>
              </a:spcBef>
              <a:spcAft>
                <a:spcPts val="300"/>
              </a:spcAft>
              <a:defRPr sz="1600" b="0"/>
            </a:lvl3pPr>
            <a:lvl4pPr>
              <a:spcBef>
                <a:spcPts val="300"/>
              </a:spcBef>
              <a:spcAft>
                <a:spcPts val="300"/>
              </a:spcAft>
              <a:defRPr sz="1400" b="0"/>
            </a:lvl4pPr>
            <a:lvl5pPr>
              <a:spcBef>
                <a:spcPts val="300"/>
              </a:spcBef>
              <a:spcAft>
                <a:spcPts val="300"/>
              </a:spcAft>
              <a:defRPr sz="1200" b="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smtClean="0"/>
          </a:p>
        </p:txBody>
      </p:sp>
      <p:sp>
        <p:nvSpPr>
          <p:cNvPr id="6" name="Textplatzhalter 5"/>
          <p:cNvSpPr>
            <a:spLocks noGrp="1"/>
          </p:cNvSpPr>
          <p:nvPr>
            <p:ph type="body" sz="quarter" idx="10"/>
          </p:nvPr>
        </p:nvSpPr>
        <p:spPr>
          <a:xfrm>
            <a:off x="1187624" y="908720"/>
            <a:ext cx="7632848" cy="576064"/>
          </a:xfrm>
        </p:spPr>
        <p:txBody>
          <a:bodyPr anchor="ctr"/>
          <a:lstStyle>
            <a:lvl1pPr marL="0" marR="0" indent="0" algn="l" defTabSz="914400" rtl="0" eaLnBrk="0" fontAlgn="base" latinLnBrk="0" hangingPunct="0">
              <a:lnSpc>
                <a:spcPct val="100000"/>
              </a:lnSpc>
              <a:spcBef>
                <a:spcPct val="20000"/>
              </a:spcBef>
              <a:spcAft>
                <a:spcPct val="0"/>
              </a:spcAft>
              <a:buClr>
                <a:schemeClr val="folHlink"/>
              </a:buClr>
              <a:buSzPct val="120000"/>
              <a:buFont typeface="Times" pitchFamily="18" charset="0"/>
              <a:buNone/>
              <a:tabLst/>
              <a:defRPr sz="2800" b="1">
                <a:solidFill>
                  <a:schemeClr val="tx1"/>
                </a:solidFill>
              </a:defRPr>
            </a:lvl1pPr>
          </a:lstStyle>
          <a:p>
            <a:pPr lvl="0"/>
            <a:endParaRPr lang="de-DE" dirty="0" smtClean="0"/>
          </a:p>
        </p:txBody>
      </p:sp>
      <p:sp>
        <p:nvSpPr>
          <p:cNvPr id="4" name="Date Placeholder 3"/>
          <p:cNvSpPr>
            <a:spLocks noGrp="1"/>
          </p:cNvSpPr>
          <p:nvPr>
            <p:ph type="dt" sz="half" idx="2"/>
          </p:nvPr>
        </p:nvSpPr>
        <p:spPr>
          <a:xfrm>
            <a:off x="177926" y="6551613"/>
            <a:ext cx="2133600" cy="365125"/>
          </a:xfrm>
          <a:prstGeom prst="rect">
            <a:avLst/>
          </a:prstGeom>
        </p:spPr>
        <p:txBody>
          <a:bodyPr/>
          <a:lstStyle>
            <a:lvl1pPr>
              <a:defRPr sz="1200"/>
            </a:lvl1pPr>
          </a:lstStyle>
          <a:p>
            <a:fld id="{13921480-5A65-4983-84A9-E295889DD319}" type="datetimeFigureOut">
              <a:rPr lang="en-GB" smtClean="0">
                <a:solidFill>
                  <a:prstClr val="black"/>
                </a:solidFill>
              </a:rPr>
              <a:pPr/>
              <a:t>16/12/2019</a:t>
            </a:fld>
            <a:endParaRPr lang="en-GB">
              <a:solidFill>
                <a:prstClr val="black"/>
              </a:solidFill>
            </a:endParaRPr>
          </a:p>
        </p:txBody>
      </p:sp>
    </p:spTree>
    <p:extLst>
      <p:ext uri="{BB962C8B-B14F-4D97-AF65-F5344CB8AC3E}">
        <p14:creationId xmlns:p14="http://schemas.microsoft.com/office/powerpoint/2010/main" val="88479981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1187624" y="1700808"/>
            <a:ext cx="7632848" cy="4608512"/>
          </a:xfrm>
        </p:spPr>
        <p:txBody>
          <a:bodyPr/>
          <a:lstStyle>
            <a:lvl1pPr>
              <a:spcBef>
                <a:spcPts val="300"/>
              </a:spcBef>
              <a:spcAft>
                <a:spcPts val="300"/>
              </a:spcAft>
              <a:buSzPct val="100000"/>
              <a:buFont typeface="Wingdings" pitchFamily="2" charset="2"/>
              <a:buChar char="§"/>
              <a:defRPr sz="2000" b="0"/>
            </a:lvl1pPr>
            <a:lvl2pPr>
              <a:spcBef>
                <a:spcPts val="300"/>
              </a:spcBef>
              <a:spcAft>
                <a:spcPts val="300"/>
              </a:spcAft>
              <a:buSzPct val="80000"/>
              <a:buFont typeface="Wingdings" pitchFamily="2" charset="2"/>
              <a:buChar char="Ø"/>
              <a:defRPr sz="1800" b="0"/>
            </a:lvl2pPr>
            <a:lvl3pPr>
              <a:spcBef>
                <a:spcPts val="300"/>
              </a:spcBef>
              <a:spcAft>
                <a:spcPts val="300"/>
              </a:spcAft>
              <a:defRPr sz="1600" b="0"/>
            </a:lvl3pPr>
            <a:lvl4pPr>
              <a:spcBef>
                <a:spcPts val="300"/>
              </a:spcBef>
              <a:spcAft>
                <a:spcPts val="300"/>
              </a:spcAft>
              <a:defRPr sz="1400" b="0"/>
            </a:lvl4pPr>
            <a:lvl5pPr>
              <a:spcBef>
                <a:spcPts val="300"/>
              </a:spcBef>
              <a:spcAft>
                <a:spcPts val="300"/>
              </a:spcAft>
              <a:defRPr sz="1200" b="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smtClean="0"/>
          </a:p>
        </p:txBody>
      </p:sp>
      <p:sp>
        <p:nvSpPr>
          <p:cNvPr id="6" name="Textplatzhalter 5"/>
          <p:cNvSpPr>
            <a:spLocks noGrp="1"/>
          </p:cNvSpPr>
          <p:nvPr>
            <p:ph type="body" sz="quarter" idx="10"/>
          </p:nvPr>
        </p:nvSpPr>
        <p:spPr>
          <a:xfrm>
            <a:off x="1187624" y="908720"/>
            <a:ext cx="7632848" cy="576064"/>
          </a:xfrm>
        </p:spPr>
        <p:txBody>
          <a:bodyPr anchor="ctr"/>
          <a:lstStyle>
            <a:lvl1pPr marL="0" marR="0" indent="0" algn="l" defTabSz="914400" rtl="0" eaLnBrk="0" fontAlgn="base" latinLnBrk="0" hangingPunct="0">
              <a:lnSpc>
                <a:spcPct val="100000"/>
              </a:lnSpc>
              <a:spcBef>
                <a:spcPct val="20000"/>
              </a:spcBef>
              <a:spcAft>
                <a:spcPct val="0"/>
              </a:spcAft>
              <a:buClr>
                <a:schemeClr val="folHlink"/>
              </a:buClr>
              <a:buSzPct val="120000"/>
              <a:buFont typeface="Times" pitchFamily="18" charset="0"/>
              <a:buNone/>
              <a:tabLst/>
              <a:defRPr sz="2800" b="1">
                <a:solidFill>
                  <a:schemeClr val="tx1"/>
                </a:solidFill>
              </a:defRPr>
            </a:lvl1pPr>
          </a:lstStyle>
          <a:p>
            <a:pPr lvl="0"/>
            <a:endParaRPr lang="de-DE" dirty="0" smtClean="0"/>
          </a:p>
        </p:txBody>
      </p:sp>
      <p:sp>
        <p:nvSpPr>
          <p:cNvPr id="4" name="Date Placeholder 3"/>
          <p:cNvSpPr>
            <a:spLocks noGrp="1"/>
          </p:cNvSpPr>
          <p:nvPr>
            <p:ph type="dt" sz="half" idx="2"/>
          </p:nvPr>
        </p:nvSpPr>
        <p:spPr>
          <a:xfrm>
            <a:off x="177926" y="6551613"/>
            <a:ext cx="2133600" cy="365125"/>
          </a:xfrm>
          <a:prstGeom prst="rect">
            <a:avLst/>
          </a:prstGeom>
        </p:spPr>
        <p:txBody>
          <a:bodyPr/>
          <a:lstStyle>
            <a:lvl1pPr>
              <a:defRPr sz="1200"/>
            </a:lvl1pPr>
          </a:lstStyle>
          <a:p>
            <a:fld id="{13921480-5A65-4983-84A9-E295889DD319}" type="datetimeFigureOut">
              <a:rPr lang="en-GB" smtClean="0">
                <a:solidFill>
                  <a:prstClr val="black"/>
                </a:solidFill>
              </a:rPr>
              <a:pPr/>
              <a:t>16/12/2019</a:t>
            </a:fld>
            <a:endParaRPr lang="en-GB">
              <a:solidFill>
                <a:prstClr val="black"/>
              </a:solidFill>
            </a:endParaRPr>
          </a:p>
        </p:txBody>
      </p:sp>
    </p:spTree>
    <p:extLst>
      <p:ext uri="{BB962C8B-B14F-4D97-AF65-F5344CB8AC3E}">
        <p14:creationId xmlns:p14="http://schemas.microsoft.com/office/powerpoint/2010/main" val="306504834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921480-5A65-4983-84A9-E295889DD319}" type="datetimeFigureOut">
              <a:rPr kumimoji="0" lang="en-GB"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16/12/2019</a:t>
            </a:fld>
            <a:endParaRPr kumimoji="0" lang="en-GB"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ußzeilenplatzhalt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E5926-35E2-49ED-A9E2-234739C03F3A}" type="slidenum">
              <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302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1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235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Titelfolie">
    <p:spTree>
      <p:nvGrpSpPr>
        <p:cNvPr id="1" name=""/>
        <p:cNvGrpSpPr/>
        <p:nvPr/>
      </p:nvGrpSpPr>
      <p:grpSpPr>
        <a:xfrm>
          <a:off x="0" y="0"/>
          <a:ext cx="0" cy="0"/>
          <a:chOff x="0" y="0"/>
          <a:chExt cx="0" cy="0"/>
        </a:xfrm>
      </p:grpSpPr>
      <p:grpSp>
        <p:nvGrpSpPr>
          <p:cNvPr id="5" name="Gruppieren 7"/>
          <p:cNvGrpSpPr>
            <a:grpSpLocks/>
          </p:cNvGrpSpPr>
          <p:nvPr userDrawn="1"/>
        </p:nvGrpSpPr>
        <p:grpSpPr bwMode="auto">
          <a:xfrm>
            <a:off x="0" y="2844800"/>
            <a:ext cx="9144000" cy="1657350"/>
            <a:chOff x="0" y="3497626"/>
            <a:chExt cx="9144000" cy="1656184"/>
          </a:xfrm>
        </p:grpSpPr>
        <p:pic>
          <p:nvPicPr>
            <p:cNvPr id="7" name="Picture 75" descr="ppt_titl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97626"/>
              <a:ext cx="702027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5" descr="ppt_titl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528" y="3497626"/>
              <a:ext cx="424847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Zástupný symbol pro obsah 5"/>
          <p:cNvSpPr>
            <a:spLocks noGrp="1"/>
          </p:cNvSpPr>
          <p:nvPr>
            <p:ph sz="quarter" idx="10"/>
          </p:nvPr>
        </p:nvSpPr>
        <p:spPr>
          <a:xfrm>
            <a:off x="3000364" y="3214686"/>
            <a:ext cx="5357850" cy="914400"/>
          </a:xfrm>
        </p:spPr>
        <p:txBody>
          <a:bodyPr anchor="ctr"/>
          <a:lstStyle>
            <a:lvl1pPr>
              <a:buNone/>
              <a:defRPr/>
            </a:lvl1pPr>
            <a:lvl5pPr marL="228600" indent="-228600" algn="l">
              <a:buNone/>
              <a:defRPr sz="2400" b="1" baseline="0">
                <a:latin typeface="+mj-lt"/>
              </a:defRPr>
            </a:lvl5pPr>
          </a:lstStyle>
          <a:p>
            <a:pPr lvl="0"/>
            <a:r>
              <a:rPr lang="de-DE" smtClean="0"/>
              <a:t>Textmasterformate durch Klicken bearbeiten</a:t>
            </a:r>
          </a:p>
        </p:txBody>
      </p:sp>
      <p:sp>
        <p:nvSpPr>
          <p:cNvPr id="14" name="Nadpis 13"/>
          <p:cNvSpPr>
            <a:spLocks noGrp="1"/>
          </p:cNvSpPr>
          <p:nvPr>
            <p:ph type="title"/>
          </p:nvPr>
        </p:nvSpPr>
        <p:spPr>
          <a:xfrm>
            <a:off x="3000364" y="4572008"/>
            <a:ext cx="5736700" cy="2143140"/>
          </a:xfrm>
        </p:spPr>
        <p:txBody>
          <a:bodyPr/>
          <a:lstStyle>
            <a:lvl1pPr algn="r">
              <a:defRPr sz="2000"/>
            </a:lvl1pPr>
          </a:lstStyle>
          <a:p>
            <a:r>
              <a:rPr lang="de-DE" smtClean="0"/>
              <a:t>Titelmasterformat durch Klicken bearbeiten</a:t>
            </a:r>
            <a:endParaRPr lang="en-US" dirty="0"/>
          </a:p>
        </p:txBody>
      </p:sp>
      <p:sp>
        <p:nvSpPr>
          <p:cNvPr id="19" name="Zástupný symbol pro obsah 18"/>
          <p:cNvSpPr>
            <a:spLocks noGrp="1"/>
          </p:cNvSpPr>
          <p:nvPr>
            <p:ph sz="quarter" idx="12"/>
          </p:nvPr>
        </p:nvSpPr>
        <p:spPr>
          <a:xfrm>
            <a:off x="377176" y="5214950"/>
            <a:ext cx="2194560" cy="571514"/>
          </a:xfrm>
        </p:spPr>
        <p:txBody>
          <a:bodyPr/>
          <a:lstStyle>
            <a:lvl1pPr marL="0" indent="0" algn="ctr">
              <a:buNone/>
              <a:defRPr sz="2000" b="1" u="sng"/>
            </a:lvl1pPr>
            <a:lvl2pPr>
              <a:buNone/>
              <a:defRPr/>
            </a:lvl2pPr>
            <a:lvl3pPr>
              <a:buNone/>
              <a:defRPr/>
            </a:lvl3pPr>
            <a:lvl4pPr>
              <a:buNone/>
              <a:defRPr/>
            </a:lvl4pPr>
            <a:lvl5pPr>
              <a:buNone/>
              <a:defRPr/>
            </a:lvl5pPr>
          </a:lstStyle>
          <a:p>
            <a:pPr lvl="0"/>
            <a:r>
              <a:rPr lang="de-DE" smtClean="0"/>
              <a:t>Textmasterformate durch Klicken bearbeiten</a:t>
            </a:r>
          </a:p>
        </p:txBody>
      </p:sp>
    </p:spTree>
    <p:extLst>
      <p:ext uri="{BB962C8B-B14F-4D97-AF65-F5344CB8AC3E}">
        <p14:creationId xmlns:p14="http://schemas.microsoft.com/office/powerpoint/2010/main" val="3802880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763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microsoft.com/office/2007/relationships/hdphoto" Target="../media/hdphoto1.wdp"/><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1.jpe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921480-5A65-4983-84A9-E295889DD319}" type="datetimeFigureOut">
              <a:rPr kumimoji="0" lang="en-GB"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16/12/2019</a:t>
            </a:fld>
            <a:endParaRPr kumimoji="0" lang="en-GB"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9E5926-35E2-49ED-A9E2-234739C03F3A}" type="slidenum">
              <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Abgerundetes Rechteck 6"/>
          <p:cNvSpPr/>
          <p:nvPr userDrawn="1"/>
        </p:nvSpPr>
        <p:spPr bwMode="auto">
          <a:xfrm>
            <a:off x="220675" y="6528093"/>
            <a:ext cx="912676" cy="300519"/>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
        <p:nvSpPr>
          <p:cNvPr id="8" name="Auf der gleichen Seite des Rechtecks liegende Ecken abrunden 7"/>
          <p:cNvSpPr/>
          <p:nvPr userDrawn="1"/>
        </p:nvSpPr>
        <p:spPr bwMode="auto">
          <a:xfrm rot="5400000" flipV="1">
            <a:off x="5003707" y="2697465"/>
            <a:ext cx="324037" cy="7956552"/>
          </a:xfrm>
          <a:prstGeom prst="round2SameRect">
            <a:avLst/>
          </a:prstGeom>
          <a:solidFill>
            <a:srgbClr val="BAD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
        <p:nvSpPr>
          <p:cNvPr id="9" name="Auf der gleichen Seite des Rechtecks liegende Ecken abrunden 8"/>
          <p:cNvSpPr/>
          <p:nvPr userDrawn="1"/>
        </p:nvSpPr>
        <p:spPr bwMode="auto">
          <a:xfrm rot="16200000" flipV="1">
            <a:off x="-227931" y="357264"/>
            <a:ext cx="648074" cy="166810"/>
          </a:xfrm>
          <a:prstGeom prst="round2SameRect">
            <a:avLst/>
          </a:prstGeom>
          <a:solidFill>
            <a:srgbClr val="BAD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
        <p:nvSpPr>
          <p:cNvPr id="10" name="Auf der gleichen Seite des Rechtecks liegende Ecken abrunden 9"/>
          <p:cNvSpPr/>
          <p:nvPr userDrawn="1"/>
        </p:nvSpPr>
        <p:spPr bwMode="auto">
          <a:xfrm rot="5400000" flipV="1">
            <a:off x="4841688" y="-3537606"/>
            <a:ext cx="648074" cy="7956550"/>
          </a:xfrm>
          <a:prstGeom prst="round2SameRect">
            <a:avLst>
              <a:gd name="adj1" fmla="val 7349"/>
              <a:gd name="adj2" fmla="val 0"/>
            </a:avLst>
          </a:prstGeom>
          <a:solidFill>
            <a:srgbClr val="BAD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pic>
        <p:nvPicPr>
          <p:cNvPr id="11" name="Picture 2" descr="C:\Users\seoane_ant\NaSa\FSM4 Flyer\susana_logotype_cmyk_print_1200dpi-1.jp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279301" y="116632"/>
            <a:ext cx="854050" cy="648074"/>
          </a:xfrm>
          <a:prstGeom prst="rect">
            <a:avLst/>
          </a:prstGeom>
          <a:noFill/>
          <a:extLst>
            <a:ext uri="{909E8E84-426E-40DD-AFC4-6F175D3DCCD1}">
              <a14:hiddenFill xmlns:a14="http://schemas.microsoft.com/office/drawing/2010/main">
                <a:solidFill>
                  <a:srgbClr val="FFFFFF"/>
                </a:solidFill>
              </a14:hiddenFill>
            </a:ext>
          </a:extLst>
        </p:spPr>
      </p:pic>
      <p:sp>
        <p:nvSpPr>
          <p:cNvPr id="12" name="Auf der gleichen Seite des Rechtecks liegende Ecken abrunden 11"/>
          <p:cNvSpPr/>
          <p:nvPr userDrawn="1"/>
        </p:nvSpPr>
        <p:spPr bwMode="auto">
          <a:xfrm rot="16200000" flipV="1">
            <a:off x="-67499" y="6597181"/>
            <a:ext cx="324037" cy="166812"/>
          </a:xfrm>
          <a:prstGeom prst="round2SameRect">
            <a:avLst/>
          </a:prstGeom>
          <a:solidFill>
            <a:srgbClr val="BAD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39917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57" r:id="rId10"/>
    <p:sldLayoutId id="2147483661" r:id="rId11"/>
    <p:sldLayoutId id="2147483674" r:id="rId12"/>
    <p:sldLayoutId id="2147483675" r:id="rId13"/>
    <p:sldLayoutId id="2147483676" r:id="rId14"/>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921480-5A65-4983-84A9-E295889DD319}" type="datetimeFigureOut">
              <a:rPr kumimoji="0" lang="en-GB"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16/12/2019</a:t>
            </a:fld>
            <a:endParaRPr kumimoji="0" lang="en-GB"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ußzeilenplatzhalt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9E5926-35E2-49ED-A9E2-234739C03F3A}" type="slidenum">
              <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endParaRPr>
          </a:p>
        </p:txBody>
      </p:sp>
      <p:sp>
        <p:nvSpPr>
          <p:cNvPr id="7" name="Abgerundetes Rechteck 6"/>
          <p:cNvSpPr/>
          <p:nvPr userDrawn="1"/>
        </p:nvSpPr>
        <p:spPr bwMode="auto">
          <a:xfrm>
            <a:off x="220675" y="6528093"/>
            <a:ext cx="912676" cy="300519"/>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
        <p:nvSpPr>
          <p:cNvPr id="8" name="Auf der gleichen Seite des Rechtecks liegende Ecken abrunden 7"/>
          <p:cNvSpPr/>
          <p:nvPr userDrawn="1"/>
        </p:nvSpPr>
        <p:spPr bwMode="auto">
          <a:xfrm rot="5400000" flipV="1">
            <a:off x="5003707" y="2697465"/>
            <a:ext cx="324037" cy="7956552"/>
          </a:xfrm>
          <a:prstGeom prst="round2SameRect">
            <a:avLst/>
          </a:prstGeom>
          <a:solidFill>
            <a:srgbClr val="BAD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
        <p:nvSpPr>
          <p:cNvPr id="9" name="Auf der gleichen Seite des Rechtecks liegende Ecken abrunden 8"/>
          <p:cNvSpPr/>
          <p:nvPr userDrawn="1"/>
        </p:nvSpPr>
        <p:spPr bwMode="auto">
          <a:xfrm rot="16200000" flipV="1">
            <a:off x="-227931" y="357264"/>
            <a:ext cx="648074" cy="166810"/>
          </a:xfrm>
          <a:prstGeom prst="round2SameRect">
            <a:avLst/>
          </a:prstGeom>
          <a:solidFill>
            <a:srgbClr val="BAD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
        <p:nvSpPr>
          <p:cNvPr id="10" name="Auf der gleichen Seite des Rechtecks liegende Ecken abrunden 9"/>
          <p:cNvSpPr/>
          <p:nvPr userDrawn="1"/>
        </p:nvSpPr>
        <p:spPr bwMode="auto">
          <a:xfrm rot="5400000" flipV="1">
            <a:off x="4841688" y="-3537606"/>
            <a:ext cx="648074" cy="7956550"/>
          </a:xfrm>
          <a:prstGeom prst="round2SameRect">
            <a:avLst>
              <a:gd name="adj1" fmla="val 7349"/>
              <a:gd name="adj2" fmla="val 0"/>
            </a:avLst>
          </a:prstGeom>
          <a:solidFill>
            <a:srgbClr val="BAD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pic>
        <p:nvPicPr>
          <p:cNvPr id="11" name="Picture 2" descr="C:\Users\seoane_ant\NaSa\FSM4 Flyer\susana_logotype_cmyk_print_1200dpi-1.jpg"/>
          <p:cNvPicPr>
            <a:picLocks noChangeAspect="1" noChangeArrowheads="1"/>
          </p:cNvPicPr>
          <p:nvPr userDrawn="1"/>
        </p:nvPicPr>
        <p:blipFill>
          <a:blip r:embed="rId12" cstate="print">
            <a:extLst>
              <a:ext uri="{BEBA8EAE-BF5A-486C-A8C5-ECC9F3942E4B}">
                <a14:imgProps xmlns:a14="http://schemas.microsoft.com/office/drawing/2010/main">
                  <a14:imgLayer r:embed="rId13">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279301" y="116632"/>
            <a:ext cx="854050" cy="648074"/>
          </a:xfrm>
          <a:prstGeom prst="rect">
            <a:avLst/>
          </a:prstGeom>
          <a:noFill/>
          <a:extLst>
            <a:ext uri="{909E8E84-426E-40DD-AFC4-6F175D3DCCD1}">
              <a14:hiddenFill xmlns:a14="http://schemas.microsoft.com/office/drawing/2010/main">
                <a:solidFill>
                  <a:srgbClr val="FFFFFF"/>
                </a:solidFill>
              </a14:hiddenFill>
            </a:ext>
          </a:extLst>
        </p:spPr>
      </p:pic>
      <p:sp>
        <p:nvSpPr>
          <p:cNvPr id="12" name="Auf der gleichen Seite des Rechtecks liegende Ecken abrunden 11"/>
          <p:cNvSpPr/>
          <p:nvPr userDrawn="1"/>
        </p:nvSpPr>
        <p:spPr bwMode="auto">
          <a:xfrm rot="16200000" flipV="1">
            <a:off x="-67499" y="6597181"/>
            <a:ext cx="324037" cy="166812"/>
          </a:xfrm>
          <a:prstGeom prst="round2SameRect">
            <a:avLst/>
          </a:prstGeom>
          <a:solidFill>
            <a:srgbClr val="BAD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20846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susana.org/en/knowledge-hub/resources-and-publications/library/details/3630"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35.jpeg"/></Relationships>
</file>

<file path=ppt/slides/_rels/slide10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wmf"/><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susana.org/en/knowledge-hub/resources-and-publications/library/details/1229" TargetMode="External"/><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hyperlink" Target="mailto:susana@giz.d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https://www.susana.org/en/knowledge-hub/resources-and-publications/library?vbl_3%5B81%5D=81&amp;test" TargetMode="Externa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susana.org/en/knowledge-hub/resources-and-publications/library/details/3503"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hyperlink" Target="http://www.susana.org/"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mailto:susana@giz.de" TargetMode="External"/><Relationship Id="rId2" Type="http://schemas.openxmlformats.org/officeDocument/2006/relationships/hyperlink" Target="mailto:info@susana.org"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s://www.susana.org/_resources/documents/default/3-2867-7-1506594634.pdf"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forum.susana.org/forum/statistics" TargetMode="External"/><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4.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www.susana.org/en/knowledge-hub/resources-and-publications/library/details/3630" TargetMode="External"/><Relationship Id="rId2" Type="http://schemas.openxmlformats.org/officeDocument/2006/relationships/hyperlink" Target="https://forum.susana.org/" TargetMode="Externa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18" Type="http://schemas.openxmlformats.org/officeDocument/2006/relationships/image" Target="../media/image52.jpeg"/><Relationship Id="rId3" Type="http://schemas.openxmlformats.org/officeDocument/2006/relationships/image" Target="../media/image37.jpeg"/><Relationship Id="rId21" Type="http://schemas.openxmlformats.org/officeDocument/2006/relationships/image" Target="../media/image55.png"/><Relationship Id="rId7" Type="http://schemas.openxmlformats.org/officeDocument/2006/relationships/image" Target="../media/image41.jpeg"/><Relationship Id="rId12" Type="http://schemas.openxmlformats.org/officeDocument/2006/relationships/image" Target="../media/image46.jpeg"/><Relationship Id="rId17" Type="http://schemas.openxmlformats.org/officeDocument/2006/relationships/image" Target="../media/image51.jpeg"/><Relationship Id="rId2" Type="http://schemas.openxmlformats.org/officeDocument/2006/relationships/image" Target="../media/image36.jpeg"/><Relationship Id="rId16" Type="http://schemas.openxmlformats.org/officeDocument/2006/relationships/image" Target="../media/image50.jpeg"/><Relationship Id="rId20" Type="http://schemas.openxmlformats.org/officeDocument/2006/relationships/image" Target="../media/image54.jpeg"/><Relationship Id="rId1" Type="http://schemas.openxmlformats.org/officeDocument/2006/relationships/slideLayout" Target="../slideLayouts/slideLayout4.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5" Type="http://schemas.openxmlformats.org/officeDocument/2006/relationships/image" Target="../media/image49.jpeg"/><Relationship Id="rId10" Type="http://schemas.openxmlformats.org/officeDocument/2006/relationships/image" Target="../media/image44.jpeg"/><Relationship Id="rId19" Type="http://schemas.openxmlformats.org/officeDocument/2006/relationships/image" Target="../media/image53.jpeg"/><Relationship Id="rId4" Type="http://schemas.openxmlformats.org/officeDocument/2006/relationships/image" Target="../media/image38.png"/><Relationship Id="rId9" Type="http://schemas.openxmlformats.org/officeDocument/2006/relationships/image" Target="../media/image43.jpeg"/><Relationship Id="rId14" Type="http://schemas.openxmlformats.org/officeDocument/2006/relationships/image" Target="../media/image48.jpeg"/><Relationship Id="rId22" Type="http://schemas.openxmlformats.org/officeDocument/2006/relationships/image" Target="../media/image56.jpeg"/></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5.jpe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www.susana.org/en/knowledge-hub/resources-and-publications/library/details/1532"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emf"/><Relationship Id="rId1" Type="http://schemas.openxmlformats.org/officeDocument/2006/relationships/slideLayout" Target="../slideLayouts/slideLayout4.xml"/><Relationship Id="rId4" Type="http://schemas.openxmlformats.org/officeDocument/2006/relationships/image" Target="../media/image8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62.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4.xml"/><Relationship Id="rId5" Type="http://schemas.openxmlformats.org/officeDocument/2006/relationships/image" Target="../media/image92.png"/><Relationship Id="rId4" Type="http://schemas.openxmlformats.org/officeDocument/2006/relationships/image" Target="../media/image9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susana.org/en/knowledge-hub/resources-and-publications/library#map" TargetMode="Externa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hyperlink" Target="http://www.facebook.com/susana.org" TargetMode="External"/><Relationship Id="rId7"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hyperlink" Target="https://twitter.com/#!/susana_org" TargetMode="External"/><Relationship Id="rId5" Type="http://schemas.openxmlformats.org/officeDocument/2006/relationships/hyperlink" Target="https://www.flickr.com/photos/gtzecosan/albums" TargetMode="External"/><Relationship Id="rId10" Type="http://schemas.openxmlformats.org/officeDocument/2006/relationships/image" Target="../media/image98.png"/><Relationship Id="rId4" Type="http://schemas.openxmlformats.org/officeDocument/2006/relationships/hyperlink" Target="http://www.youtube.com/user/susanavideos" TargetMode="External"/><Relationship Id="rId9" Type="http://schemas.openxmlformats.org/officeDocument/2006/relationships/image" Target="../media/image9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chart" Target="../charts/char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01.jpeg"/><Relationship Id="rId7" Type="http://schemas.openxmlformats.org/officeDocument/2006/relationships/diagramQuickStyle" Target="../diagrams/quickStyle2.xml"/><Relationship Id="rId2" Type="http://schemas.openxmlformats.org/officeDocument/2006/relationships/image" Target="../media/image100.png"/><Relationship Id="rId1" Type="http://schemas.openxmlformats.org/officeDocument/2006/relationships/slideLayout" Target="../slideLayouts/slideLayout4.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02.png"/><Relationship Id="rId9" Type="http://schemas.microsoft.com/office/2007/relationships/diagramDrawing" Target="../diagrams/drawing2.xml"/></Relationships>
</file>

<file path=ppt/slides/_rels/slide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sfd.susana.org/data-to-graphic" TargetMode="Externa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sfd.susana.org/about/sfd-data"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8" Type="http://schemas.openxmlformats.org/officeDocument/2006/relationships/hyperlink" Target="https://washmatters.wateraid.org/blog/sanitation" TargetMode="External"/><Relationship Id="rId3" Type="http://schemas.openxmlformats.org/officeDocument/2006/relationships/hyperlink" Target="https://sanitationupdates.blog/" TargetMode="External"/><Relationship Id="rId7" Type="http://schemas.openxmlformats.org/officeDocument/2006/relationships/hyperlink" Target="https://news.watsan.eu/p/i/?a=normal&amp;get=c_3" TargetMode="External"/><Relationship Id="rId2" Type="http://schemas.openxmlformats.org/officeDocument/2006/relationships/hyperlink" Target="http://www.unwater.org/water-facts/water-sanitation-and-hygiene/" TargetMode="External"/><Relationship Id="rId1" Type="http://schemas.openxmlformats.org/officeDocument/2006/relationships/slideLayout" Target="../slideLayouts/slideLayout4.xml"/><Relationship Id="rId6" Type="http://schemas.openxmlformats.org/officeDocument/2006/relationships/hyperlink" Target="http://www.sdg6data.org/" TargetMode="External"/><Relationship Id="rId5" Type="http://schemas.openxmlformats.org/officeDocument/2006/relationships/hyperlink" Target="https://washdata.org/" TargetMode="External"/><Relationship Id="rId10" Type="http://schemas.openxmlformats.org/officeDocument/2006/relationships/hyperlink" Target="https://commons.wikimedia.org/wiki/Category:Sanitation" TargetMode="External"/><Relationship Id="rId4" Type="http://schemas.openxmlformats.org/officeDocument/2006/relationships/hyperlink" Target="https://www.ircwash.org/news" TargetMode="External"/><Relationship Id="rId9" Type="http://schemas.openxmlformats.org/officeDocument/2006/relationships/hyperlink" Target="https://washeconomics.com/blog/"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4.xml"/><Relationship Id="rId4" Type="http://schemas.openxmlformats.org/officeDocument/2006/relationships/image" Target="../media/image127.jpeg"/></Relationships>
</file>

<file path=ppt/slides/_rels/slide9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bwMode="auto">
          <a:xfrm>
            <a:off x="107950" y="261938"/>
            <a:ext cx="8901113" cy="430212"/>
          </a:xfrm>
          <a:prstGeom prst="rect">
            <a:avLst/>
          </a:prstGeom>
          <a:noFill/>
          <a:ln w="9525">
            <a:noFill/>
            <a:miter lim="800000"/>
            <a:headEnd/>
            <a:tailEnd/>
          </a:ln>
        </p:spPr>
        <p:txBody>
          <a:bodyPr tIns="0" bIns="0" anchor="ctr">
            <a:spAutoFit/>
          </a:bodyPr>
          <a:lstStyle/>
          <a:p>
            <a:pPr algn="ctr" eaLnBrk="0" fontAlgn="base" hangingPunct="0">
              <a:spcBef>
                <a:spcPct val="0"/>
              </a:spcBef>
              <a:spcAft>
                <a:spcPct val="0"/>
              </a:spcAft>
              <a:defRPr/>
            </a:pPr>
            <a:r>
              <a:rPr lang="en-GB" sz="2800" b="1" kern="0" dirty="0">
                <a:solidFill>
                  <a:prstClr val="black"/>
                </a:solidFill>
              </a:rPr>
              <a:t>Selection of SuSanA sheets - </a:t>
            </a:r>
            <a:r>
              <a:rPr lang="de-DE" altLang="en-US" sz="2800" dirty="0">
                <a:solidFill>
                  <a:prstClr val="black"/>
                </a:solidFill>
              </a:rPr>
              <a:t>Index </a:t>
            </a:r>
            <a:r>
              <a:rPr lang="de-DE" altLang="en-US" sz="2800" dirty="0" err="1">
                <a:solidFill>
                  <a:prstClr val="black"/>
                </a:solidFill>
              </a:rPr>
              <a:t>of</a:t>
            </a:r>
            <a:r>
              <a:rPr lang="de-DE" altLang="en-US" sz="2800" dirty="0">
                <a:solidFill>
                  <a:prstClr val="black"/>
                </a:solidFill>
              </a:rPr>
              <a:t> Contents</a:t>
            </a:r>
          </a:p>
        </p:txBody>
      </p:sp>
      <p:graphicFrame>
        <p:nvGraphicFramePr>
          <p:cNvPr id="2" name="Tabelle 1"/>
          <p:cNvGraphicFramePr>
            <a:graphicFrameLocks noGrp="1"/>
          </p:cNvGraphicFramePr>
          <p:nvPr>
            <p:extLst>
              <p:ext uri="{D42A27DB-BD31-4B8C-83A1-F6EECF244321}">
                <p14:modId xmlns:p14="http://schemas.microsoft.com/office/powerpoint/2010/main" val="3326842810"/>
              </p:ext>
            </p:extLst>
          </p:nvPr>
        </p:nvGraphicFramePr>
        <p:xfrm>
          <a:off x="755650" y="908050"/>
          <a:ext cx="7345363" cy="4968876"/>
        </p:xfrm>
        <a:graphic>
          <a:graphicData uri="http://schemas.openxmlformats.org/drawingml/2006/table">
            <a:tbl>
              <a:tblPr firstRow="1" bandRow="1">
                <a:tableStyleId>{5C22544A-7EE6-4342-B048-85BDC9FD1C3A}</a:tableStyleId>
              </a:tblPr>
              <a:tblGrid>
                <a:gridCol w="7345363">
                  <a:extLst>
                    <a:ext uri="{9D8B030D-6E8A-4147-A177-3AD203B41FA5}">
                      <a16:colId xmlns:a16="http://schemas.microsoft.com/office/drawing/2014/main" val="20000"/>
                    </a:ext>
                  </a:extLst>
                </a:gridCol>
              </a:tblGrid>
              <a:tr h="414073">
                <a:tc>
                  <a:txBody>
                    <a:bodyPr/>
                    <a:lstStyle/>
                    <a:p>
                      <a:r>
                        <a:rPr lang="de-DE" sz="1800" dirty="0" smtClean="0"/>
                        <a:t>Chapter</a:t>
                      </a:r>
                      <a:endParaRPr lang="en-GB" sz="1800" dirty="0"/>
                    </a:p>
                  </a:txBody>
                  <a:tcPr marL="91439" marR="91439" marT="45719" marB="45719"/>
                </a:tc>
                <a:extLst>
                  <a:ext uri="{0D108BD9-81ED-4DB2-BD59-A6C34878D82A}">
                    <a16:rowId xmlns:a16="http://schemas.microsoft.com/office/drawing/2014/main" val="10000"/>
                  </a:ext>
                </a:extLst>
              </a:tr>
              <a:tr h="4140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altLang="en-US" sz="1800" dirty="0" smtClean="0"/>
                        <a:t>1. Cover Pages</a:t>
                      </a:r>
                    </a:p>
                  </a:txBody>
                  <a:tcPr marL="91439" marR="91439" marT="45719" marB="45719"/>
                </a:tc>
                <a:extLst>
                  <a:ext uri="{0D108BD9-81ED-4DB2-BD59-A6C34878D82A}">
                    <a16:rowId xmlns:a16="http://schemas.microsoft.com/office/drawing/2014/main" val="10001"/>
                  </a:ext>
                </a:extLst>
              </a:tr>
              <a:tr h="4140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altLang="en-US" sz="1800" dirty="0" smtClean="0"/>
                        <a:t>2. Definition </a:t>
                      </a:r>
                      <a:r>
                        <a:rPr lang="de-DE" altLang="en-US" sz="1800" dirty="0" err="1" smtClean="0"/>
                        <a:t>of</a:t>
                      </a:r>
                      <a:r>
                        <a:rPr lang="de-DE" altLang="en-US" sz="1800" dirty="0" smtClean="0"/>
                        <a:t> </a:t>
                      </a:r>
                      <a:r>
                        <a:rPr lang="de-DE" altLang="en-US" sz="1800" dirty="0" err="1" smtClean="0"/>
                        <a:t>Sustainable</a:t>
                      </a:r>
                      <a:r>
                        <a:rPr lang="de-DE" altLang="en-US" sz="1800" dirty="0" smtClean="0"/>
                        <a:t> </a:t>
                      </a:r>
                      <a:r>
                        <a:rPr lang="de-DE" altLang="en-US" sz="1800" dirty="0" err="1" smtClean="0"/>
                        <a:t>Sanitation</a:t>
                      </a:r>
                      <a:endParaRPr lang="de-DE" altLang="en-US" sz="1800" dirty="0" smtClean="0"/>
                    </a:p>
                  </a:txBody>
                  <a:tcPr marL="91439" marR="91439" marT="45719" marB="45719"/>
                </a:tc>
                <a:extLst>
                  <a:ext uri="{0D108BD9-81ED-4DB2-BD59-A6C34878D82A}">
                    <a16:rowId xmlns:a16="http://schemas.microsoft.com/office/drawing/2014/main" val="10002"/>
                  </a:ext>
                </a:extLst>
              </a:tr>
              <a:tr h="4140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altLang="en-US" sz="1800" dirty="0" smtClean="0"/>
                        <a:t>3. The </a:t>
                      </a:r>
                      <a:r>
                        <a:rPr lang="de-DE" altLang="en-US" sz="1800" dirty="0" err="1" smtClean="0"/>
                        <a:t>Structure</a:t>
                      </a:r>
                      <a:r>
                        <a:rPr lang="de-DE" altLang="en-US" sz="1800" dirty="0" smtClean="0"/>
                        <a:t> </a:t>
                      </a:r>
                      <a:r>
                        <a:rPr lang="de-DE" altLang="en-US" sz="1800" dirty="0" err="1" smtClean="0"/>
                        <a:t>and</a:t>
                      </a:r>
                      <a:r>
                        <a:rPr lang="de-DE" altLang="en-US" sz="1800" dirty="0" smtClean="0"/>
                        <a:t> </a:t>
                      </a:r>
                      <a:r>
                        <a:rPr lang="de-DE" altLang="en-US" sz="1800" dirty="0" err="1" smtClean="0"/>
                        <a:t>Governance</a:t>
                      </a:r>
                      <a:r>
                        <a:rPr lang="de-DE" altLang="en-US" sz="1800" baseline="0" dirty="0" smtClean="0"/>
                        <a:t> </a:t>
                      </a:r>
                      <a:r>
                        <a:rPr lang="de-DE" altLang="en-US" sz="1800" dirty="0" err="1" smtClean="0"/>
                        <a:t>of</a:t>
                      </a:r>
                      <a:r>
                        <a:rPr lang="de-DE" altLang="en-US" sz="1800" dirty="0" smtClean="0"/>
                        <a:t> SuSanA</a:t>
                      </a:r>
                    </a:p>
                  </a:txBody>
                  <a:tcPr marL="91439" marR="91439" marT="45719" marB="45719"/>
                </a:tc>
                <a:extLst>
                  <a:ext uri="{0D108BD9-81ED-4DB2-BD59-A6C34878D82A}">
                    <a16:rowId xmlns:a16="http://schemas.microsoft.com/office/drawing/2014/main" val="10003"/>
                  </a:ext>
                </a:extLst>
              </a:tr>
              <a:tr h="4140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altLang="en-US" sz="1800" dirty="0" smtClean="0"/>
                        <a:t>4. </a:t>
                      </a:r>
                      <a:r>
                        <a:rPr lang="de-DE" altLang="en-US" sz="1800" dirty="0" err="1" smtClean="0"/>
                        <a:t>What</a:t>
                      </a:r>
                      <a:r>
                        <a:rPr lang="de-DE" altLang="en-US" sz="1800" dirty="0" smtClean="0"/>
                        <a:t> </a:t>
                      </a:r>
                      <a:r>
                        <a:rPr lang="de-DE" altLang="en-US" sz="1800" dirty="0" err="1" smtClean="0"/>
                        <a:t>is</a:t>
                      </a:r>
                      <a:r>
                        <a:rPr lang="de-DE" altLang="en-US" sz="1800" dirty="0" smtClean="0"/>
                        <a:t> SuSanA?</a:t>
                      </a:r>
                    </a:p>
                  </a:txBody>
                  <a:tcPr marL="91439" marR="91439" marT="45719" marB="45719"/>
                </a:tc>
                <a:extLst>
                  <a:ext uri="{0D108BD9-81ED-4DB2-BD59-A6C34878D82A}">
                    <a16:rowId xmlns:a16="http://schemas.microsoft.com/office/drawing/2014/main" val="10004"/>
                  </a:ext>
                </a:extLst>
              </a:tr>
              <a:tr h="4140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altLang="en-US" sz="1800" dirty="0" smtClean="0"/>
                        <a:t>5. SuSanA Partner </a:t>
                      </a:r>
                      <a:r>
                        <a:rPr lang="de-DE" altLang="en-US" sz="1800" dirty="0" err="1" smtClean="0"/>
                        <a:t>Organisations</a:t>
                      </a:r>
                      <a:endParaRPr lang="de-DE" altLang="en-US" sz="1800" dirty="0" smtClean="0"/>
                    </a:p>
                  </a:txBody>
                  <a:tcPr marL="91439" marR="91439" marT="45719" marB="45719"/>
                </a:tc>
                <a:extLst>
                  <a:ext uri="{0D108BD9-81ED-4DB2-BD59-A6C34878D82A}">
                    <a16:rowId xmlns:a16="http://schemas.microsoft.com/office/drawing/2014/main" val="10005"/>
                  </a:ext>
                </a:extLst>
              </a:tr>
              <a:tr h="4140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800" dirty="0" smtClean="0"/>
                        <a:t>6. The 5 key messages of SuSanA</a:t>
                      </a:r>
                    </a:p>
                  </a:txBody>
                  <a:tcPr marL="91439" marR="91439" marT="45719" marB="45719"/>
                </a:tc>
                <a:extLst>
                  <a:ext uri="{0D108BD9-81ED-4DB2-BD59-A6C34878D82A}">
                    <a16:rowId xmlns:a16="http://schemas.microsoft.com/office/drawing/2014/main" val="10006"/>
                  </a:ext>
                </a:extLst>
              </a:tr>
              <a:tr h="4140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altLang="en-US" sz="1800" dirty="0" smtClean="0"/>
                        <a:t>7. SuSanA</a:t>
                      </a:r>
                      <a:r>
                        <a:rPr lang="de-DE" altLang="en-US" sz="1800" baseline="0" dirty="0" smtClean="0"/>
                        <a:t> Library</a:t>
                      </a:r>
                      <a:endParaRPr lang="de-DE" altLang="en-US" sz="1800" dirty="0" smtClean="0"/>
                    </a:p>
                  </a:txBody>
                  <a:tcPr marL="91439" marR="91439" marT="45719" marB="45719"/>
                </a:tc>
                <a:extLst>
                  <a:ext uri="{0D108BD9-81ED-4DB2-BD59-A6C34878D82A}">
                    <a16:rowId xmlns:a16="http://schemas.microsoft.com/office/drawing/2014/main" val="10007"/>
                  </a:ext>
                </a:extLst>
              </a:tr>
              <a:tr h="4140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altLang="en-US" sz="1800" dirty="0" smtClean="0"/>
                        <a:t>8. SuSanA Online </a:t>
                      </a:r>
                      <a:r>
                        <a:rPr lang="de-DE" altLang="en-US" sz="1800" dirty="0" err="1" smtClean="0"/>
                        <a:t>Platform</a:t>
                      </a:r>
                      <a:r>
                        <a:rPr lang="de-DE" altLang="en-US" sz="1800" baseline="0" dirty="0" smtClean="0"/>
                        <a:t> (Website, </a:t>
                      </a:r>
                      <a:r>
                        <a:rPr lang="de-DE" altLang="en-US" sz="1800" baseline="0" dirty="0" err="1" smtClean="0"/>
                        <a:t>Social</a:t>
                      </a:r>
                      <a:r>
                        <a:rPr lang="de-DE" altLang="en-US" sz="1800" baseline="0" dirty="0" smtClean="0"/>
                        <a:t> Media)</a:t>
                      </a:r>
                      <a:endParaRPr lang="de-DE" altLang="en-US" sz="1800" dirty="0" smtClean="0"/>
                    </a:p>
                  </a:txBody>
                  <a:tcPr marL="91439" marR="91439" marT="45719" marB="45719"/>
                </a:tc>
                <a:extLst>
                  <a:ext uri="{0D108BD9-81ED-4DB2-BD59-A6C34878D82A}">
                    <a16:rowId xmlns:a16="http://schemas.microsoft.com/office/drawing/2014/main" val="10008"/>
                  </a:ext>
                </a:extLst>
              </a:tr>
              <a:tr h="4140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altLang="en-US" sz="1800" dirty="0" smtClean="0"/>
                        <a:t>9. Shit Flow </a:t>
                      </a:r>
                      <a:r>
                        <a:rPr lang="de-DE" altLang="en-US" sz="1800" dirty="0" err="1" smtClean="0"/>
                        <a:t>Diagrams</a:t>
                      </a:r>
                      <a:r>
                        <a:rPr lang="de-DE" altLang="en-US" sz="1800" dirty="0" smtClean="0"/>
                        <a:t> (SFDs)</a:t>
                      </a:r>
                    </a:p>
                  </a:txBody>
                  <a:tcPr marL="91439" marR="91439" marT="45719" marB="45719"/>
                </a:tc>
                <a:extLst>
                  <a:ext uri="{0D108BD9-81ED-4DB2-BD59-A6C34878D82A}">
                    <a16:rowId xmlns:a16="http://schemas.microsoft.com/office/drawing/2014/main" val="10010"/>
                  </a:ext>
                </a:extLst>
              </a:tr>
              <a:tr h="4140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altLang="en-US" sz="1800" dirty="0" smtClean="0"/>
                        <a:t>10. </a:t>
                      </a:r>
                      <a:r>
                        <a:rPr lang="de-DE" altLang="en-US" sz="1800" dirty="0" err="1" smtClean="0"/>
                        <a:t>Get</a:t>
                      </a:r>
                      <a:r>
                        <a:rPr lang="de-DE" altLang="en-US" sz="1800" dirty="0" smtClean="0"/>
                        <a:t> </a:t>
                      </a:r>
                      <a:r>
                        <a:rPr lang="de-DE" altLang="en-US" sz="1800" dirty="0" err="1" smtClean="0"/>
                        <a:t>involved</a:t>
                      </a:r>
                      <a:endParaRPr lang="de-DE" altLang="en-US" sz="1800" dirty="0" smtClean="0"/>
                    </a:p>
                  </a:txBody>
                  <a:tcPr marL="91439" marR="91439" marT="45719" marB="45719"/>
                </a:tc>
                <a:extLst>
                  <a:ext uri="{0D108BD9-81ED-4DB2-BD59-A6C34878D82A}">
                    <a16:rowId xmlns:a16="http://schemas.microsoft.com/office/drawing/2014/main" val="3453204068"/>
                  </a:ext>
                </a:extLst>
              </a:tr>
              <a:tr h="4140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altLang="en-US" sz="1800" dirty="0" smtClean="0"/>
                        <a:t>11. Annex</a:t>
                      </a:r>
                    </a:p>
                  </a:txBody>
                  <a:tcPr marL="91439" marR="91439" marT="45719" marB="45719"/>
                </a:tc>
                <a:extLst>
                  <a:ext uri="{0D108BD9-81ED-4DB2-BD59-A6C34878D82A}">
                    <a16:rowId xmlns:a16="http://schemas.microsoft.com/office/drawing/2014/main" val="10011"/>
                  </a:ext>
                </a:extLst>
              </a:tr>
            </a:tbl>
          </a:graphicData>
        </a:graphic>
      </p:graphicFrame>
      <p:sp>
        <p:nvSpPr>
          <p:cNvPr id="3" name="Textfeld 2"/>
          <p:cNvSpPr txBox="1"/>
          <p:nvPr/>
        </p:nvSpPr>
        <p:spPr>
          <a:xfrm>
            <a:off x="755650" y="5876926"/>
            <a:ext cx="6710470" cy="830997"/>
          </a:xfrm>
          <a:prstGeom prst="rect">
            <a:avLst/>
          </a:prstGeom>
          <a:noFill/>
        </p:spPr>
        <p:txBody>
          <a:bodyPr wrap="square" rtlCol="0">
            <a:spAutoFit/>
          </a:bodyPr>
          <a:lstStyle/>
          <a:p>
            <a:r>
              <a:rPr lang="de-DE" sz="1600" dirty="0" err="1" smtClean="0"/>
              <a:t>For</a:t>
            </a:r>
            <a:r>
              <a:rPr lang="de-DE" sz="1600" dirty="0" smtClean="0"/>
              <a:t> </a:t>
            </a:r>
            <a:r>
              <a:rPr lang="de-DE" sz="1600" dirty="0" err="1" smtClean="0"/>
              <a:t>the</a:t>
            </a:r>
            <a:r>
              <a:rPr lang="de-DE" sz="1600" dirty="0" smtClean="0"/>
              <a:t> SuSanA Forum, a </a:t>
            </a:r>
            <a:r>
              <a:rPr lang="de-DE" sz="1600" dirty="0" err="1" smtClean="0"/>
              <a:t>detailed</a:t>
            </a:r>
            <a:r>
              <a:rPr lang="de-DE" sz="1600" dirty="0" smtClean="0"/>
              <a:t> </a:t>
            </a:r>
            <a:r>
              <a:rPr lang="de-DE" sz="1600" dirty="0" err="1" smtClean="0"/>
              <a:t>presentation</a:t>
            </a:r>
            <a:r>
              <a:rPr lang="de-DE" sz="1600" dirty="0" smtClean="0"/>
              <a:t> </a:t>
            </a:r>
            <a:r>
              <a:rPr lang="de-DE" sz="1600" dirty="0" err="1" smtClean="0"/>
              <a:t>can</a:t>
            </a:r>
            <a:r>
              <a:rPr lang="de-DE" sz="1600" dirty="0" smtClean="0"/>
              <a:t> </a:t>
            </a:r>
            <a:r>
              <a:rPr lang="de-DE" sz="1600" dirty="0" err="1" smtClean="0"/>
              <a:t>be</a:t>
            </a:r>
            <a:r>
              <a:rPr lang="de-DE" sz="1600" dirty="0" smtClean="0"/>
              <a:t> </a:t>
            </a:r>
            <a:r>
              <a:rPr lang="de-DE" sz="1600" dirty="0" err="1" smtClean="0"/>
              <a:t>found</a:t>
            </a:r>
            <a:r>
              <a:rPr lang="de-DE" sz="1600" dirty="0" smtClean="0"/>
              <a:t> </a:t>
            </a:r>
            <a:r>
              <a:rPr lang="de-DE" sz="1600" dirty="0" err="1" smtClean="0"/>
              <a:t>here</a:t>
            </a:r>
            <a:r>
              <a:rPr lang="de-DE" sz="1600" dirty="0" smtClean="0"/>
              <a:t>: </a:t>
            </a:r>
            <a:r>
              <a:rPr lang="de-DE" sz="1600" dirty="0">
                <a:hlinkClick r:id="rId2"/>
              </a:rPr>
              <a:t>https://</a:t>
            </a:r>
            <a:r>
              <a:rPr lang="de-DE" sz="1600" dirty="0" smtClean="0">
                <a:hlinkClick r:id="rId2"/>
              </a:rPr>
              <a:t>www.susana.org/en/knowledge-hub/resources-and-publications/library/details/3630</a:t>
            </a:r>
            <a:r>
              <a:rPr lang="de-DE" sz="1600" dirty="0" smtClean="0"/>
              <a:t>  </a:t>
            </a:r>
            <a:endParaRPr lang="de-DE" sz="1600" dirty="0"/>
          </a:p>
        </p:txBody>
      </p:sp>
    </p:spTree>
    <p:extLst>
      <p:ext uri="{BB962C8B-B14F-4D97-AF65-F5344CB8AC3E}">
        <p14:creationId xmlns:p14="http://schemas.microsoft.com/office/powerpoint/2010/main" val="31487070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646907" y="747783"/>
            <a:ext cx="6364288" cy="576262"/>
          </a:xfrm>
        </p:spPr>
        <p:txBody>
          <a:bodyPr>
            <a:normAutofit/>
          </a:bodyPr>
          <a:lstStyle/>
          <a:p>
            <a:pPr algn="ctr" eaLnBrk="1" hangingPunct="1"/>
            <a:r>
              <a:rPr lang="en-US" altLang="en-US" sz="2400" b="1" dirty="0">
                <a:latin typeface="+mn-lt"/>
                <a:ea typeface="+mn-ea"/>
                <a:cs typeface="+mn-cs"/>
              </a:rPr>
              <a:t>Structure</a:t>
            </a:r>
            <a:r>
              <a:rPr lang="en-US" altLang="en-US" sz="2400" b="1" dirty="0" smtClean="0"/>
              <a:t> </a:t>
            </a:r>
            <a:r>
              <a:rPr lang="en-US" altLang="en-US" sz="2400" b="1" dirty="0">
                <a:latin typeface="+mn-lt"/>
                <a:ea typeface="+mn-ea"/>
                <a:cs typeface="+mn-cs"/>
              </a:rPr>
              <a:t>of</a:t>
            </a:r>
            <a:r>
              <a:rPr lang="en-US" altLang="en-US" sz="2400" b="1" dirty="0" smtClean="0"/>
              <a:t> </a:t>
            </a:r>
            <a:r>
              <a:rPr lang="en-US" altLang="en-US" sz="2400" b="1" dirty="0">
                <a:latin typeface="+mn-lt"/>
                <a:ea typeface="+mn-ea"/>
                <a:cs typeface="+mn-cs"/>
              </a:rPr>
              <a:t>SuSanA</a:t>
            </a:r>
          </a:p>
        </p:txBody>
      </p:sp>
      <p:sp>
        <p:nvSpPr>
          <p:cNvPr id="17411" name="Textfeld 129"/>
          <p:cNvSpPr txBox="1">
            <a:spLocks noChangeArrowheads="1"/>
          </p:cNvSpPr>
          <p:nvPr/>
        </p:nvSpPr>
        <p:spPr bwMode="auto">
          <a:xfrm>
            <a:off x="2573338" y="1125538"/>
            <a:ext cx="3997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fontAlgn="base">
              <a:spcBef>
                <a:spcPct val="0"/>
              </a:spcBef>
              <a:spcAft>
                <a:spcPct val="0"/>
              </a:spcAft>
              <a:buClrTx/>
              <a:buSzTx/>
              <a:buFontTx/>
              <a:buNone/>
            </a:pPr>
            <a:r>
              <a:rPr lang="de-DE" altLang="en-US" sz="1400" b="1" smtClean="0">
                <a:solidFill>
                  <a:srgbClr val="000000"/>
                </a:solidFill>
              </a:rPr>
              <a:t>SuSanA members and partner organisations</a:t>
            </a:r>
          </a:p>
        </p:txBody>
      </p:sp>
      <p:grpSp>
        <p:nvGrpSpPr>
          <p:cNvPr id="17412" name="Gruppieren 3"/>
          <p:cNvGrpSpPr>
            <a:grpSpLocks/>
          </p:cNvGrpSpPr>
          <p:nvPr/>
        </p:nvGrpSpPr>
        <p:grpSpPr bwMode="auto">
          <a:xfrm>
            <a:off x="228600" y="5229225"/>
            <a:ext cx="6781800" cy="1295400"/>
            <a:chOff x="228600" y="5410200"/>
            <a:chExt cx="6553200" cy="1143000"/>
          </a:xfrm>
        </p:grpSpPr>
        <p:sp>
          <p:nvSpPr>
            <p:cNvPr id="17496" name="Abgerundetes Rechteck 120"/>
            <p:cNvSpPr>
              <a:spLocks noChangeArrowheads="1"/>
            </p:cNvSpPr>
            <p:nvPr/>
          </p:nvSpPr>
          <p:spPr bwMode="auto">
            <a:xfrm>
              <a:off x="382588" y="5500540"/>
              <a:ext cx="2057400" cy="997098"/>
            </a:xfrm>
            <a:prstGeom prst="roundRect">
              <a:avLst>
                <a:gd name="adj" fmla="val 8773"/>
              </a:avLst>
            </a:prstGeom>
            <a:solidFill>
              <a:srgbClr val="B5D45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algn="ctr" fontAlgn="base">
                <a:spcBef>
                  <a:spcPct val="0"/>
                </a:spcBef>
                <a:spcAft>
                  <a:spcPct val="0"/>
                </a:spcAft>
                <a:buClrTx/>
                <a:buSzTx/>
                <a:buFontTx/>
                <a:buNone/>
              </a:pPr>
              <a:r>
                <a:rPr lang="en-GB" altLang="en-US" sz="1600" b="1" smtClean="0">
                  <a:solidFill>
                    <a:srgbClr val="19194D"/>
                  </a:solidFill>
                </a:rPr>
                <a:t>WG outputs</a:t>
              </a:r>
            </a:p>
            <a:p>
              <a:pPr algn="ctr" fontAlgn="base">
                <a:spcBef>
                  <a:spcPct val="0"/>
                </a:spcBef>
                <a:spcAft>
                  <a:spcPct val="0"/>
                </a:spcAft>
                <a:buClrTx/>
                <a:buSzTx/>
                <a:buFontTx/>
                <a:buNone/>
              </a:pPr>
              <a:endParaRPr lang="en-GB" altLang="en-US" sz="800" b="1" smtClean="0">
                <a:solidFill>
                  <a:srgbClr val="19194D"/>
                </a:solidFill>
              </a:endParaRPr>
            </a:p>
            <a:p>
              <a:pPr algn="ctr" fontAlgn="base">
                <a:spcBef>
                  <a:spcPct val="0"/>
                </a:spcBef>
                <a:spcAft>
                  <a:spcPct val="0"/>
                </a:spcAft>
                <a:buClrTx/>
                <a:buSzTx/>
                <a:buFontTx/>
                <a:buNone/>
              </a:pPr>
              <a:r>
                <a:rPr lang="en-GB" altLang="en-US" sz="1200" b="1" smtClean="0">
                  <a:solidFill>
                    <a:srgbClr val="19194D"/>
                  </a:solidFill>
                </a:rPr>
                <a:t>Advancing thematic dialog, factsheets, publications, seminars</a:t>
              </a:r>
              <a:endParaRPr lang="de-DE" altLang="en-US" sz="1200" b="1" smtClean="0">
                <a:solidFill>
                  <a:srgbClr val="19194D"/>
                </a:solidFill>
              </a:endParaRPr>
            </a:p>
          </p:txBody>
        </p:sp>
        <p:sp>
          <p:nvSpPr>
            <p:cNvPr id="17497" name="Abgerundetes Rechteck 135"/>
            <p:cNvSpPr>
              <a:spLocks noChangeArrowheads="1"/>
            </p:cNvSpPr>
            <p:nvPr/>
          </p:nvSpPr>
          <p:spPr bwMode="auto">
            <a:xfrm>
              <a:off x="2527300" y="5500540"/>
              <a:ext cx="1658938" cy="997098"/>
            </a:xfrm>
            <a:prstGeom prst="roundRect">
              <a:avLst>
                <a:gd name="adj" fmla="val 8773"/>
              </a:avLst>
            </a:prstGeom>
            <a:solidFill>
              <a:srgbClr val="B5D45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algn="ctr" fontAlgn="base">
                <a:spcBef>
                  <a:spcPct val="0"/>
                </a:spcBef>
                <a:spcAft>
                  <a:spcPct val="0"/>
                </a:spcAft>
                <a:buClrTx/>
                <a:buSzTx/>
                <a:buFontTx/>
                <a:buNone/>
              </a:pPr>
              <a:r>
                <a:rPr lang="en-GB" altLang="en-US" sz="1600" b="1" smtClean="0">
                  <a:solidFill>
                    <a:srgbClr val="19194D"/>
                  </a:solidFill>
                </a:rPr>
                <a:t>Vision document</a:t>
              </a:r>
            </a:p>
          </p:txBody>
        </p:sp>
        <p:sp>
          <p:nvSpPr>
            <p:cNvPr id="17498" name="Abgerundetes Rechteck 136"/>
            <p:cNvSpPr>
              <a:spLocks noChangeArrowheads="1"/>
            </p:cNvSpPr>
            <p:nvPr/>
          </p:nvSpPr>
          <p:spPr bwMode="auto">
            <a:xfrm>
              <a:off x="4283968" y="5500540"/>
              <a:ext cx="2419350" cy="997098"/>
            </a:xfrm>
            <a:prstGeom prst="roundRect">
              <a:avLst>
                <a:gd name="adj" fmla="val 8773"/>
              </a:avLst>
            </a:prstGeom>
            <a:solidFill>
              <a:srgbClr val="B5D45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algn="ctr" fontAlgn="base">
                <a:spcBef>
                  <a:spcPct val="0"/>
                </a:spcBef>
                <a:spcAft>
                  <a:spcPct val="0"/>
                </a:spcAft>
                <a:buClrTx/>
                <a:buSzTx/>
                <a:buFontTx/>
                <a:buNone/>
              </a:pPr>
              <a:r>
                <a:rPr lang="en-GB" altLang="en-US" sz="1600" b="1" smtClean="0">
                  <a:solidFill>
                    <a:srgbClr val="19194D"/>
                  </a:solidFill>
                </a:rPr>
                <a:t>Strategic direction for Alliance</a:t>
              </a:r>
            </a:p>
            <a:p>
              <a:pPr algn="ctr" fontAlgn="base">
                <a:spcBef>
                  <a:spcPct val="0"/>
                </a:spcBef>
                <a:spcAft>
                  <a:spcPct val="0"/>
                </a:spcAft>
                <a:buClrTx/>
                <a:buSzTx/>
                <a:buFontTx/>
                <a:buNone/>
              </a:pPr>
              <a:endParaRPr lang="en-GB" altLang="en-US" sz="800" b="1" smtClean="0">
                <a:solidFill>
                  <a:srgbClr val="19194D"/>
                </a:solidFill>
              </a:endParaRPr>
            </a:p>
            <a:p>
              <a:pPr algn="ctr" fontAlgn="base">
                <a:spcBef>
                  <a:spcPct val="0"/>
                </a:spcBef>
                <a:spcAft>
                  <a:spcPct val="0"/>
                </a:spcAft>
                <a:buClrTx/>
                <a:buSzTx/>
                <a:buFontTx/>
                <a:buNone/>
              </a:pPr>
              <a:r>
                <a:rPr lang="en-GB" altLang="en-US" sz="1200" b="1" smtClean="0">
                  <a:solidFill>
                    <a:srgbClr val="19194D"/>
                  </a:solidFill>
                </a:rPr>
                <a:t>Presentations, minutes, videos</a:t>
              </a:r>
            </a:p>
          </p:txBody>
        </p:sp>
        <p:sp>
          <p:nvSpPr>
            <p:cNvPr id="17499" name="Abgerundetes Rechteck 145"/>
            <p:cNvSpPr>
              <a:spLocks noChangeArrowheads="1"/>
            </p:cNvSpPr>
            <p:nvPr/>
          </p:nvSpPr>
          <p:spPr bwMode="auto">
            <a:xfrm>
              <a:off x="228600" y="5410200"/>
              <a:ext cx="6553200" cy="1143000"/>
            </a:xfrm>
            <a:prstGeom prst="roundRect">
              <a:avLst>
                <a:gd name="adj" fmla="val 10417"/>
              </a:avLst>
            </a:prstGeom>
            <a:noFill/>
            <a:ln w="9525">
              <a:solidFill>
                <a:srgbClr val="B5D45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fontAlgn="base">
                <a:spcBef>
                  <a:spcPct val="0"/>
                </a:spcBef>
                <a:spcAft>
                  <a:spcPct val="0"/>
                </a:spcAft>
                <a:buClrTx/>
                <a:buSzTx/>
                <a:buFontTx/>
                <a:buNone/>
              </a:pPr>
              <a:endParaRPr lang="en-GB" altLang="en-US" sz="2400" smtClean="0">
                <a:solidFill>
                  <a:prstClr val="black"/>
                </a:solidFill>
              </a:endParaRPr>
            </a:p>
          </p:txBody>
        </p:sp>
      </p:grpSp>
      <p:grpSp>
        <p:nvGrpSpPr>
          <p:cNvPr id="17413" name="Gruppieren 5"/>
          <p:cNvGrpSpPr>
            <a:grpSpLocks/>
          </p:cNvGrpSpPr>
          <p:nvPr/>
        </p:nvGrpSpPr>
        <p:grpSpPr bwMode="auto">
          <a:xfrm>
            <a:off x="179388" y="1341438"/>
            <a:ext cx="8964612" cy="4606925"/>
            <a:chOff x="179388" y="1340768"/>
            <a:chExt cx="8964612" cy="4607966"/>
          </a:xfrm>
        </p:grpSpPr>
        <p:grpSp>
          <p:nvGrpSpPr>
            <p:cNvPr id="17414" name="Gruppieren 2"/>
            <p:cNvGrpSpPr>
              <a:grpSpLocks/>
            </p:cNvGrpSpPr>
            <p:nvPr/>
          </p:nvGrpSpPr>
          <p:grpSpPr bwMode="auto">
            <a:xfrm>
              <a:off x="179388" y="1340768"/>
              <a:ext cx="8964612" cy="4607966"/>
              <a:chOff x="179388" y="1557338"/>
              <a:chExt cx="8964612" cy="4607966"/>
            </a:xfrm>
          </p:grpSpPr>
          <p:sp>
            <p:nvSpPr>
              <p:cNvPr id="17416" name="Textfeld 109"/>
              <p:cNvSpPr txBox="1">
                <a:spLocks noChangeArrowheads="1"/>
              </p:cNvSpPr>
              <p:nvPr/>
            </p:nvSpPr>
            <p:spPr bwMode="auto">
              <a:xfrm>
                <a:off x="250825" y="1557338"/>
                <a:ext cx="1944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fontAlgn="base">
                  <a:spcBef>
                    <a:spcPct val="0"/>
                  </a:spcBef>
                  <a:spcAft>
                    <a:spcPct val="0"/>
                  </a:spcAft>
                  <a:buClrTx/>
                  <a:buSzTx/>
                  <a:buFontTx/>
                  <a:buNone/>
                </a:pPr>
                <a:r>
                  <a:rPr lang="en-GB" altLang="en-US" sz="1400" b="1" dirty="0" smtClean="0">
                    <a:solidFill>
                      <a:srgbClr val="19194D"/>
                    </a:solidFill>
                  </a:rPr>
                  <a:t>Working group leads</a:t>
                </a:r>
              </a:p>
            </p:txBody>
          </p:sp>
          <p:sp>
            <p:nvSpPr>
              <p:cNvPr id="17417" name="Textfeld 111"/>
              <p:cNvSpPr txBox="1">
                <a:spLocks noChangeArrowheads="1"/>
              </p:cNvSpPr>
              <p:nvPr/>
            </p:nvSpPr>
            <p:spPr bwMode="auto">
              <a:xfrm>
                <a:off x="7010400" y="1597025"/>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fontAlgn="base">
                  <a:spcBef>
                    <a:spcPct val="0"/>
                  </a:spcBef>
                  <a:spcAft>
                    <a:spcPct val="0"/>
                  </a:spcAft>
                  <a:buClrTx/>
                  <a:buSzTx/>
                  <a:buFontTx/>
                  <a:buNone/>
                </a:pPr>
                <a:r>
                  <a:rPr lang="de-DE" altLang="en-US" sz="1400" b="1" smtClean="0">
                    <a:solidFill>
                      <a:srgbClr val="19194D"/>
                    </a:solidFill>
                  </a:rPr>
                  <a:t>Passive partners</a:t>
                </a:r>
              </a:p>
            </p:txBody>
          </p:sp>
          <p:grpSp>
            <p:nvGrpSpPr>
              <p:cNvPr id="17418" name="Gruppieren 1"/>
              <p:cNvGrpSpPr>
                <a:grpSpLocks/>
              </p:cNvGrpSpPr>
              <p:nvPr/>
            </p:nvGrpSpPr>
            <p:grpSpPr bwMode="auto">
              <a:xfrm>
                <a:off x="179388" y="1596479"/>
                <a:ext cx="8685212" cy="4568825"/>
                <a:chOff x="179388" y="1597025"/>
                <a:chExt cx="8685212" cy="4568825"/>
              </a:xfrm>
            </p:grpSpPr>
            <p:sp>
              <p:nvSpPr>
                <p:cNvPr id="17419" name="Pfeil nach unten 141"/>
                <p:cNvSpPr>
                  <a:spLocks noChangeArrowheads="1"/>
                </p:cNvSpPr>
                <p:nvPr/>
              </p:nvSpPr>
              <p:spPr bwMode="auto">
                <a:xfrm>
                  <a:off x="5588000" y="4902200"/>
                  <a:ext cx="381000" cy="530225"/>
                </a:xfrm>
                <a:prstGeom prst="downArrow">
                  <a:avLst>
                    <a:gd name="adj1" fmla="val 50000"/>
                    <a:gd name="adj2" fmla="val 49997"/>
                  </a:avLst>
                </a:prstGeom>
                <a:solidFill>
                  <a:srgbClr val="B5D45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fontAlgn="base">
                    <a:spcBef>
                      <a:spcPct val="0"/>
                    </a:spcBef>
                    <a:spcAft>
                      <a:spcPct val="0"/>
                    </a:spcAft>
                    <a:buClrTx/>
                    <a:buSzTx/>
                    <a:buFontTx/>
                    <a:buNone/>
                  </a:pPr>
                  <a:endParaRPr lang="en-GB" altLang="en-US" sz="2400" smtClean="0">
                    <a:solidFill>
                      <a:prstClr val="black"/>
                    </a:solidFill>
                  </a:endParaRPr>
                </a:p>
              </p:txBody>
            </p:sp>
            <p:sp>
              <p:nvSpPr>
                <p:cNvPr id="42" name="Abgerundetes Rechteck 41"/>
                <p:cNvSpPr/>
                <p:nvPr/>
              </p:nvSpPr>
              <p:spPr bwMode="auto">
                <a:xfrm>
                  <a:off x="4894263" y="3715784"/>
                  <a:ext cx="1646237" cy="1186131"/>
                </a:xfrm>
                <a:prstGeom prst="roundRect">
                  <a:avLst>
                    <a:gd name="adj" fmla="val 8772"/>
                  </a:avLst>
                </a:prstGeom>
                <a:solidFill>
                  <a:srgbClr val="ADCEE5"/>
                </a:solidFill>
                <a:ln w="15875" cap="flat" cmpd="sng" algn="ctr">
                  <a:solidFill>
                    <a:schemeClr val="accent2">
                      <a:lumMod val="50000"/>
                    </a:schemeClr>
                  </a:solidFill>
                  <a:prstDash val="solid"/>
                  <a:round/>
                  <a:headEnd type="none" w="med" len="med"/>
                  <a:tailEnd type="none" w="med" len="med"/>
                </a:ln>
                <a:effec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fontAlgn="base">
                    <a:spcBef>
                      <a:spcPct val="0"/>
                    </a:spcBef>
                    <a:spcAft>
                      <a:spcPct val="0"/>
                    </a:spcAft>
                    <a:defRPr/>
                  </a:pPr>
                  <a:endParaRPr lang="en-GB" altLang="en-US" sz="300" b="1" smtClean="0">
                    <a:solidFill>
                      <a:srgbClr val="19194D"/>
                    </a:solidFill>
                  </a:endParaRPr>
                </a:p>
                <a:p>
                  <a:pPr algn="ctr" fontAlgn="base">
                    <a:spcBef>
                      <a:spcPct val="0"/>
                    </a:spcBef>
                    <a:spcAft>
                      <a:spcPct val="0"/>
                    </a:spcAft>
                    <a:defRPr/>
                  </a:pPr>
                  <a:endParaRPr lang="en-GB" altLang="en-US" sz="1600" b="1" smtClean="0">
                    <a:solidFill>
                      <a:srgbClr val="19194D"/>
                    </a:solidFill>
                  </a:endParaRPr>
                </a:p>
                <a:p>
                  <a:pPr algn="ctr" fontAlgn="base">
                    <a:spcBef>
                      <a:spcPct val="0"/>
                    </a:spcBef>
                    <a:spcAft>
                      <a:spcPct val="0"/>
                    </a:spcAft>
                    <a:defRPr/>
                  </a:pPr>
                  <a:r>
                    <a:rPr lang="en-GB" altLang="en-US" sz="1800" b="1" smtClean="0">
                      <a:solidFill>
                        <a:srgbClr val="19194D"/>
                      </a:solidFill>
                    </a:rPr>
                    <a:t>SuSanA meetings</a:t>
                  </a:r>
                </a:p>
              </p:txBody>
            </p:sp>
            <p:sp>
              <p:nvSpPr>
                <p:cNvPr id="43" name="AutoShape 44"/>
                <p:cNvSpPr>
                  <a:spLocks noChangeArrowheads="1"/>
                </p:cNvSpPr>
                <p:nvPr/>
              </p:nvSpPr>
              <p:spPr bwMode="auto">
                <a:xfrm>
                  <a:off x="2774950" y="1908800"/>
                  <a:ext cx="360363" cy="358856"/>
                </a:xfrm>
                <a:prstGeom prst="roundRect">
                  <a:avLst>
                    <a:gd name="adj" fmla="val 9065"/>
                  </a:avLst>
                </a:prstGeom>
                <a:solidFill>
                  <a:schemeClr val="bg1">
                    <a:lumMod val="8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44" name="AutoShape 44"/>
                <p:cNvSpPr>
                  <a:spLocks noChangeArrowheads="1"/>
                </p:cNvSpPr>
                <p:nvPr/>
              </p:nvSpPr>
              <p:spPr bwMode="auto">
                <a:xfrm>
                  <a:off x="4370388" y="1908800"/>
                  <a:ext cx="360362" cy="358856"/>
                </a:xfrm>
                <a:prstGeom prst="roundRect">
                  <a:avLst>
                    <a:gd name="adj" fmla="val 9065"/>
                  </a:avLst>
                </a:prstGeom>
                <a:solidFill>
                  <a:schemeClr val="bg1">
                    <a:lumMod val="8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srgbClr val="D9D9D9"/>
                    </a:solidFill>
                  </a:endParaRPr>
                </a:p>
              </p:txBody>
            </p:sp>
            <p:sp>
              <p:nvSpPr>
                <p:cNvPr id="45" name="AutoShape 44"/>
                <p:cNvSpPr>
                  <a:spLocks noChangeArrowheads="1"/>
                </p:cNvSpPr>
                <p:nvPr/>
              </p:nvSpPr>
              <p:spPr bwMode="auto">
                <a:xfrm>
                  <a:off x="381000" y="1908800"/>
                  <a:ext cx="360363" cy="358856"/>
                </a:xfrm>
                <a:prstGeom prst="roundRect">
                  <a:avLst>
                    <a:gd name="adj" fmla="val 9065"/>
                  </a:avLst>
                </a:prstGeom>
                <a:solidFill>
                  <a:schemeClr val="tx1">
                    <a:lumMod val="50000"/>
                    <a:lumOff val="50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46" name="AutoShape 44"/>
                <p:cNvSpPr>
                  <a:spLocks noChangeArrowheads="1"/>
                </p:cNvSpPr>
                <p:nvPr/>
              </p:nvSpPr>
              <p:spPr bwMode="auto">
                <a:xfrm>
                  <a:off x="1579563" y="1908800"/>
                  <a:ext cx="360362" cy="358856"/>
                </a:xfrm>
                <a:prstGeom prst="roundRect">
                  <a:avLst>
                    <a:gd name="adj" fmla="val 9065"/>
                  </a:avLst>
                </a:prstGeom>
                <a:solidFill>
                  <a:schemeClr val="bg1">
                    <a:lumMod val="8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47" name="AutoShape 44"/>
                <p:cNvSpPr>
                  <a:spLocks noChangeArrowheads="1"/>
                </p:cNvSpPr>
                <p:nvPr/>
              </p:nvSpPr>
              <p:spPr bwMode="auto">
                <a:xfrm>
                  <a:off x="781050" y="1908800"/>
                  <a:ext cx="360363" cy="358856"/>
                </a:xfrm>
                <a:prstGeom prst="roundRect">
                  <a:avLst>
                    <a:gd name="adj" fmla="val 9065"/>
                  </a:avLst>
                </a:prstGeom>
                <a:solidFill>
                  <a:schemeClr val="tx1">
                    <a:lumMod val="50000"/>
                    <a:lumOff val="50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48" name="AutoShape 44"/>
                <p:cNvSpPr>
                  <a:spLocks noChangeArrowheads="1"/>
                </p:cNvSpPr>
                <p:nvPr/>
              </p:nvSpPr>
              <p:spPr bwMode="auto">
                <a:xfrm>
                  <a:off x="1179513" y="1908800"/>
                  <a:ext cx="360362" cy="358856"/>
                </a:xfrm>
                <a:prstGeom prst="roundRect">
                  <a:avLst>
                    <a:gd name="adj" fmla="val 9065"/>
                  </a:avLst>
                </a:prstGeom>
                <a:solidFill>
                  <a:schemeClr val="tx1">
                    <a:lumMod val="50000"/>
                    <a:lumOff val="50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49" name="AutoShape 44"/>
                <p:cNvSpPr>
                  <a:spLocks noChangeArrowheads="1"/>
                </p:cNvSpPr>
                <p:nvPr/>
              </p:nvSpPr>
              <p:spPr bwMode="auto">
                <a:xfrm>
                  <a:off x="1978025" y="1908800"/>
                  <a:ext cx="360363" cy="358856"/>
                </a:xfrm>
                <a:prstGeom prst="roundRect">
                  <a:avLst>
                    <a:gd name="adj" fmla="val 9065"/>
                  </a:avLst>
                </a:prstGeom>
                <a:solidFill>
                  <a:schemeClr val="bg1">
                    <a:lumMod val="8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50" name="AutoShape 44"/>
                <p:cNvSpPr>
                  <a:spLocks noChangeArrowheads="1"/>
                </p:cNvSpPr>
                <p:nvPr/>
              </p:nvSpPr>
              <p:spPr bwMode="auto">
                <a:xfrm>
                  <a:off x="2376488" y="1908800"/>
                  <a:ext cx="360362" cy="358856"/>
                </a:xfrm>
                <a:prstGeom prst="roundRect">
                  <a:avLst>
                    <a:gd name="adj" fmla="val 9065"/>
                  </a:avLst>
                </a:prstGeom>
                <a:solidFill>
                  <a:schemeClr val="bg1">
                    <a:lumMod val="8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51" name="AutoShape 44"/>
                <p:cNvSpPr>
                  <a:spLocks noChangeArrowheads="1"/>
                </p:cNvSpPr>
                <p:nvPr/>
              </p:nvSpPr>
              <p:spPr bwMode="auto">
                <a:xfrm>
                  <a:off x="3176588" y="1908800"/>
                  <a:ext cx="360362" cy="358856"/>
                </a:xfrm>
                <a:prstGeom prst="roundRect">
                  <a:avLst>
                    <a:gd name="adj" fmla="val 9065"/>
                  </a:avLst>
                </a:prstGeom>
                <a:solidFill>
                  <a:schemeClr val="bg1">
                    <a:lumMod val="8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52" name="AutoShape 44"/>
                <p:cNvSpPr>
                  <a:spLocks noChangeArrowheads="1"/>
                </p:cNvSpPr>
                <p:nvPr/>
              </p:nvSpPr>
              <p:spPr bwMode="auto">
                <a:xfrm>
                  <a:off x="3575050" y="1908800"/>
                  <a:ext cx="360363" cy="358856"/>
                </a:xfrm>
                <a:prstGeom prst="roundRect">
                  <a:avLst>
                    <a:gd name="adj" fmla="val 9065"/>
                  </a:avLst>
                </a:prstGeom>
                <a:solidFill>
                  <a:schemeClr val="bg1">
                    <a:lumMod val="8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53" name="AutoShape 44"/>
                <p:cNvSpPr>
                  <a:spLocks noChangeArrowheads="1"/>
                </p:cNvSpPr>
                <p:nvPr/>
              </p:nvSpPr>
              <p:spPr bwMode="auto">
                <a:xfrm>
                  <a:off x="3973513" y="1908800"/>
                  <a:ext cx="360362" cy="358856"/>
                </a:xfrm>
                <a:prstGeom prst="roundRect">
                  <a:avLst>
                    <a:gd name="adj" fmla="val 9065"/>
                  </a:avLst>
                </a:prstGeom>
                <a:solidFill>
                  <a:schemeClr val="bg1">
                    <a:lumMod val="8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54" name="AutoShape 44"/>
                <p:cNvSpPr>
                  <a:spLocks noChangeArrowheads="1"/>
                </p:cNvSpPr>
                <p:nvPr/>
              </p:nvSpPr>
              <p:spPr bwMode="auto">
                <a:xfrm>
                  <a:off x="2776538" y="2308941"/>
                  <a:ext cx="360362" cy="358856"/>
                </a:xfrm>
                <a:prstGeom prst="roundRect">
                  <a:avLst>
                    <a:gd name="adj" fmla="val 9065"/>
                  </a:avLst>
                </a:prstGeom>
                <a:solidFill>
                  <a:schemeClr val="bg1">
                    <a:lumMod val="8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55" name="AutoShape 44"/>
                <p:cNvSpPr>
                  <a:spLocks noChangeArrowheads="1"/>
                </p:cNvSpPr>
                <p:nvPr/>
              </p:nvSpPr>
              <p:spPr bwMode="auto">
                <a:xfrm>
                  <a:off x="4371975" y="2308941"/>
                  <a:ext cx="360363" cy="358856"/>
                </a:xfrm>
                <a:prstGeom prst="roundRect">
                  <a:avLst>
                    <a:gd name="adj" fmla="val 9065"/>
                  </a:avLst>
                </a:prstGeom>
                <a:solidFill>
                  <a:schemeClr val="bg1">
                    <a:lumMod val="8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srgbClr val="D9D9D9"/>
                    </a:solidFill>
                  </a:endParaRPr>
                </a:p>
              </p:txBody>
            </p:sp>
            <p:sp>
              <p:nvSpPr>
                <p:cNvPr id="56" name="AutoShape 44"/>
                <p:cNvSpPr>
                  <a:spLocks noChangeArrowheads="1"/>
                </p:cNvSpPr>
                <p:nvPr/>
              </p:nvSpPr>
              <p:spPr bwMode="auto">
                <a:xfrm>
                  <a:off x="382588" y="2308941"/>
                  <a:ext cx="360362" cy="358856"/>
                </a:xfrm>
                <a:prstGeom prst="roundRect">
                  <a:avLst>
                    <a:gd name="adj" fmla="val 9065"/>
                  </a:avLst>
                </a:prstGeom>
                <a:solidFill>
                  <a:schemeClr val="tx1">
                    <a:lumMod val="50000"/>
                    <a:lumOff val="50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57" name="AutoShape 44"/>
                <p:cNvSpPr>
                  <a:spLocks noChangeArrowheads="1"/>
                </p:cNvSpPr>
                <p:nvPr/>
              </p:nvSpPr>
              <p:spPr bwMode="auto">
                <a:xfrm>
                  <a:off x="1582738" y="2308941"/>
                  <a:ext cx="360362" cy="358856"/>
                </a:xfrm>
                <a:prstGeom prst="roundRect">
                  <a:avLst>
                    <a:gd name="adj" fmla="val 9065"/>
                  </a:avLst>
                </a:prstGeom>
                <a:solidFill>
                  <a:schemeClr val="bg1">
                    <a:lumMod val="8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58" name="AutoShape 44"/>
                <p:cNvSpPr>
                  <a:spLocks noChangeArrowheads="1"/>
                </p:cNvSpPr>
                <p:nvPr/>
              </p:nvSpPr>
              <p:spPr bwMode="auto">
                <a:xfrm>
                  <a:off x="782638" y="2308941"/>
                  <a:ext cx="360362" cy="358856"/>
                </a:xfrm>
                <a:prstGeom prst="roundRect">
                  <a:avLst>
                    <a:gd name="adj" fmla="val 9065"/>
                  </a:avLst>
                </a:prstGeom>
                <a:solidFill>
                  <a:schemeClr val="tx1">
                    <a:lumMod val="50000"/>
                    <a:lumOff val="50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59" name="AutoShape 44"/>
                <p:cNvSpPr>
                  <a:spLocks noChangeArrowheads="1"/>
                </p:cNvSpPr>
                <p:nvPr/>
              </p:nvSpPr>
              <p:spPr bwMode="auto">
                <a:xfrm>
                  <a:off x="1181100" y="2308941"/>
                  <a:ext cx="360363" cy="358856"/>
                </a:xfrm>
                <a:prstGeom prst="roundRect">
                  <a:avLst>
                    <a:gd name="adj" fmla="val 9065"/>
                  </a:avLst>
                </a:prstGeom>
                <a:solidFill>
                  <a:schemeClr val="tx1">
                    <a:lumMod val="50000"/>
                    <a:lumOff val="50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60" name="AutoShape 44"/>
                <p:cNvSpPr>
                  <a:spLocks noChangeArrowheads="1"/>
                </p:cNvSpPr>
                <p:nvPr/>
              </p:nvSpPr>
              <p:spPr bwMode="auto">
                <a:xfrm>
                  <a:off x="1981200" y="2308941"/>
                  <a:ext cx="360363" cy="358856"/>
                </a:xfrm>
                <a:prstGeom prst="roundRect">
                  <a:avLst>
                    <a:gd name="adj" fmla="val 9065"/>
                  </a:avLst>
                </a:prstGeom>
                <a:solidFill>
                  <a:schemeClr val="bg1">
                    <a:lumMod val="8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61" name="AutoShape 44"/>
                <p:cNvSpPr>
                  <a:spLocks noChangeArrowheads="1"/>
                </p:cNvSpPr>
                <p:nvPr/>
              </p:nvSpPr>
              <p:spPr bwMode="auto">
                <a:xfrm>
                  <a:off x="2378075" y="2308941"/>
                  <a:ext cx="360363" cy="358856"/>
                </a:xfrm>
                <a:prstGeom prst="roundRect">
                  <a:avLst>
                    <a:gd name="adj" fmla="val 9065"/>
                  </a:avLst>
                </a:prstGeom>
                <a:solidFill>
                  <a:schemeClr val="bg1">
                    <a:lumMod val="8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62" name="AutoShape 44"/>
                <p:cNvSpPr>
                  <a:spLocks noChangeArrowheads="1"/>
                </p:cNvSpPr>
                <p:nvPr/>
              </p:nvSpPr>
              <p:spPr bwMode="auto">
                <a:xfrm>
                  <a:off x="3178175" y="2308941"/>
                  <a:ext cx="360363" cy="358856"/>
                </a:xfrm>
                <a:prstGeom prst="roundRect">
                  <a:avLst>
                    <a:gd name="adj" fmla="val 9065"/>
                  </a:avLst>
                </a:prstGeom>
                <a:solidFill>
                  <a:schemeClr val="bg1">
                    <a:lumMod val="8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63" name="AutoShape 44"/>
                <p:cNvSpPr>
                  <a:spLocks noChangeArrowheads="1"/>
                </p:cNvSpPr>
                <p:nvPr/>
              </p:nvSpPr>
              <p:spPr bwMode="auto">
                <a:xfrm>
                  <a:off x="3576638" y="2308941"/>
                  <a:ext cx="360362" cy="358856"/>
                </a:xfrm>
                <a:prstGeom prst="roundRect">
                  <a:avLst>
                    <a:gd name="adj" fmla="val 9065"/>
                  </a:avLst>
                </a:prstGeom>
                <a:solidFill>
                  <a:schemeClr val="bg1">
                    <a:lumMod val="8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64" name="AutoShape 44"/>
                <p:cNvSpPr>
                  <a:spLocks noChangeArrowheads="1"/>
                </p:cNvSpPr>
                <p:nvPr/>
              </p:nvSpPr>
              <p:spPr bwMode="auto">
                <a:xfrm>
                  <a:off x="3975100" y="2308941"/>
                  <a:ext cx="360363" cy="358856"/>
                </a:xfrm>
                <a:prstGeom prst="roundRect">
                  <a:avLst>
                    <a:gd name="adj" fmla="val 9065"/>
                  </a:avLst>
                </a:prstGeom>
                <a:solidFill>
                  <a:schemeClr val="bg1">
                    <a:lumMod val="8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65" name="AutoShape 44"/>
                <p:cNvSpPr>
                  <a:spLocks noChangeArrowheads="1"/>
                </p:cNvSpPr>
                <p:nvPr/>
              </p:nvSpPr>
              <p:spPr bwMode="auto">
                <a:xfrm>
                  <a:off x="7161213" y="1908800"/>
                  <a:ext cx="360362" cy="358856"/>
                </a:xfrm>
                <a:prstGeom prst="roundRect">
                  <a:avLst>
                    <a:gd name="adj" fmla="val 9065"/>
                  </a:avLst>
                </a:prstGeom>
                <a:solidFill>
                  <a:schemeClr val="bg1">
                    <a:lumMod val="9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67" name="AutoShape 44"/>
                <p:cNvSpPr>
                  <a:spLocks noChangeArrowheads="1"/>
                </p:cNvSpPr>
                <p:nvPr/>
              </p:nvSpPr>
              <p:spPr bwMode="auto">
                <a:xfrm>
                  <a:off x="4767263" y="1908800"/>
                  <a:ext cx="360362" cy="358856"/>
                </a:xfrm>
                <a:prstGeom prst="roundRect">
                  <a:avLst>
                    <a:gd name="adj" fmla="val 9065"/>
                  </a:avLst>
                </a:prstGeom>
                <a:solidFill>
                  <a:schemeClr val="bg1">
                    <a:lumMod val="8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srgbClr val="D9D9D9"/>
                    </a:solidFill>
                  </a:endParaRPr>
                </a:p>
              </p:txBody>
            </p:sp>
            <p:sp>
              <p:nvSpPr>
                <p:cNvPr id="68" name="AutoShape 44"/>
                <p:cNvSpPr>
                  <a:spLocks noChangeArrowheads="1"/>
                </p:cNvSpPr>
                <p:nvPr/>
              </p:nvSpPr>
              <p:spPr bwMode="auto">
                <a:xfrm>
                  <a:off x="5965825" y="1908800"/>
                  <a:ext cx="360363" cy="358856"/>
                </a:xfrm>
                <a:prstGeom prst="roundRect">
                  <a:avLst>
                    <a:gd name="adj" fmla="val 9065"/>
                  </a:avLst>
                </a:prstGeom>
                <a:solidFill>
                  <a:schemeClr val="bg1">
                    <a:lumMod val="8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srgbClr val="D9D9D9"/>
                    </a:solidFill>
                  </a:endParaRPr>
                </a:p>
              </p:txBody>
            </p:sp>
            <p:sp>
              <p:nvSpPr>
                <p:cNvPr id="69" name="AutoShape 44"/>
                <p:cNvSpPr>
                  <a:spLocks noChangeArrowheads="1"/>
                </p:cNvSpPr>
                <p:nvPr/>
              </p:nvSpPr>
              <p:spPr bwMode="auto">
                <a:xfrm>
                  <a:off x="5167313" y="1908800"/>
                  <a:ext cx="360362" cy="358856"/>
                </a:xfrm>
                <a:prstGeom prst="roundRect">
                  <a:avLst>
                    <a:gd name="adj" fmla="val 9065"/>
                  </a:avLst>
                </a:prstGeom>
                <a:solidFill>
                  <a:schemeClr val="bg1">
                    <a:lumMod val="8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srgbClr val="D9D9D9"/>
                    </a:solidFill>
                  </a:endParaRPr>
                </a:p>
              </p:txBody>
            </p:sp>
            <p:sp>
              <p:nvSpPr>
                <p:cNvPr id="70" name="AutoShape 44"/>
                <p:cNvSpPr>
                  <a:spLocks noChangeArrowheads="1"/>
                </p:cNvSpPr>
                <p:nvPr/>
              </p:nvSpPr>
              <p:spPr bwMode="auto">
                <a:xfrm>
                  <a:off x="5565775" y="1908800"/>
                  <a:ext cx="360363" cy="358856"/>
                </a:xfrm>
                <a:prstGeom prst="roundRect">
                  <a:avLst>
                    <a:gd name="adj" fmla="val 9065"/>
                  </a:avLst>
                </a:prstGeom>
                <a:solidFill>
                  <a:schemeClr val="bg1">
                    <a:lumMod val="8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srgbClr val="D9D9D9"/>
                    </a:solidFill>
                  </a:endParaRPr>
                </a:p>
              </p:txBody>
            </p:sp>
            <p:sp>
              <p:nvSpPr>
                <p:cNvPr id="71" name="AutoShape 44"/>
                <p:cNvSpPr>
                  <a:spLocks noChangeArrowheads="1"/>
                </p:cNvSpPr>
                <p:nvPr/>
              </p:nvSpPr>
              <p:spPr bwMode="auto">
                <a:xfrm>
                  <a:off x="6364288" y="1908800"/>
                  <a:ext cx="360362" cy="358856"/>
                </a:xfrm>
                <a:prstGeom prst="roundRect">
                  <a:avLst>
                    <a:gd name="adj" fmla="val 9065"/>
                  </a:avLst>
                </a:prstGeom>
                <a:solidFill>
                  <a:schemeClr val="bg1">
                    <a:lumMod val="8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72" name="AutoShape 44"/>
                <p:cNvSpPr>
                  <a:spLocks noChangeArrowheads="1"/>
                </p:cNvSpPr>
                <p:nvPr/>
              </p:nvSpPr>
              <p:spPr bwMode="auto">
                <a:xfrm>
                  <a:off x="6762750" y="1908800"/>
                  <a:ext cx="360363" cy="358856"/>
                </a:xfrm>
                <a:prstGeom prst="roundRect">
                  <a:avLst>
                    <a:gd name="adj" fmla="val 9065"/>
                  </a:avLst>
                </a:prstGeom>
                <a:solidFill>
                  <a:schemeClr val="bg1">
                    <a:lumMod val="9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76" name="AutoShape 44"/>
                <p:cNvSpPr>
                  <a:spLocks noChangeArrowheads="1"/>
                </p:cNvSpPr>
                <p:nvPr/>
              </p:nvSpPr>
              <p:spPr bwMode="auto">
                <a:xfrm>
                  <a:off x="7162800" y="2308941"/>
                  <a:ext cx="360363" cy="358856"/>
                </a:xfrm>
                <a:prstGeom prst="roundRect">
                  <a:avLst>
                    <a:gd name="adj" fmla="val 9065"/>
                  </a:avLst>
                </a:prstGeom>
                <a:solidFill>
                  <a:schemeClr val="bg1">
                    <a:lumMod val="9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78" name="AutoShape 44"/>
                <p:cNvSpPr>
                  <a:spLocks noChangeArrowheads="1"/>
                </p:cNvSpPr>
                <p:nvPr/>
              </p:nvSpPr>
              <p:spPr bwMode="auto">
                <a:xfrm>
                  <a:off x="4768850" y="2308941"/>
                  <a:ext cx="360363" cy="358856"/>
                </a:xfrm>
                <a:prstGeom prst="roundRect">
                  <a:avLst>
                    <a:gd name="adj" fmla="val 9065"/>
                  </a:avLst>
                </a:prstGeom>
                <a:solidFill>
                  <a:schemeClr val="bg1">
                    <a:lumMod val="8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srgbClr val="D9D9D9"/>
                    </a:solidFill>
                  </a:endParaRPr>
                </a:p>
              </p:txBody>
            </p:sp>
            <p:sp>
              <p:nvSpPr>
                <p:cNvPr id="79" name="AutoShape 44"/>
                <p:cNvSpPr>
                  <a:spLocks noChangeArrowheads="1"/>
                </p:cNvSpPr>
                <p:nvPr/>
              </p:nvSpPr>
              <p:spPr bwMode="auto">
                <a:xfrm>
                  <a:off x="5969000" y="2308941"/>
                  <a:ext cx="360363" cy="358856"/>
                </a:xfrm>
                <a:prstGeom prst="roundRect">
                  <a:avLst>
                    <a:gd name="adj" fmla="val 9065"/>
                  </a:avLst>
                </a:prstGeom>
                <a:solidFill>
                  <a:schemeClr val="bg1">
                    <a:lumMod val="8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srgbClr val="D9D9D9"/>
                    </a:solidFill>
                  </a:endParaRPr>
                </a:p>
              </p:txBody>
            </p:sp>
            <p:sp>
              <p:nvSpPr>
                <p:cNvPr id="80" name="AutoShape 44"/>
                <p:cNvSpPr>
                  <a:spLocks noChangeArrowheads="1"/>
                </p:cNvSpPr>
                <p:nvPr/>
              </p:nvSpPr>
              <p:spPr bwMode="auto">
                <a:xfrm>
                  <a:off x="5168900" y="2308941"/>
                  <a:ext cx="360363" cy="358856"/>
                </a:xfrm>
                <a:prstGeom prst="roundRect">
                  <a:avLst>
                    <a:gd name="adj" fmla="val 9065"/>
                  </a:avLst>
                </a:prstGeom>
                <a:solidFill>
                  <a:schemeClr val="bg1">
                    <a:lumMod val="8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srgbClr val="D9D9D9"/>
                    </a:solidFill>
                  </a:endParaRPr>
                </a:p>
              </p:txBody>
            </p:sp>
            <p:sp>
              <p:nvSpPr>
                <p:cNvPr id="81" name="AutoShape 44"/>
                <p:cNvSpPr>
                  <a:spLocks noChangeArrowheads="1"/>
                </p:cNvSpPr>
                <p:nvPr/>
              </p:nvSpPr>
              <p:spPr bwMode="auto">
                <a:xfrm>
                  <a:off x="5567363" y="2308941"/>
                  <a:ext cx="360362" cy="358856"/>
                </a:xfrm>
                <a:prstGeom prst="roundRect">
                  <a:avLst>
                    <a:gd name="adj" fmla="val 9065"/>
                  </a:avLst>
                </a:prstGeom>
                <a:solidFill>
                  <a:schemeClr val="bg1">
                    <a:lumMod val="8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srgbClr val="D9D9D9"/>
                    </a:solidFill>
                  </a:endParaRPr>
                </a:p>
              </p:txBody>
            </p:sp>
            <p:sp>
              <p:nvSpPr>
                <p:cNvPr id="82" name="AutoShape 44"/>
                <p:cNvSpPr>
                  <a:spLocks noChangeArrowheads="1"/>
                </p:cNvSpPr>
                <p:nvPr/>
              </p:nvSpPr>
              <p:spPr bwMode="auto">
                <a:xfrm>
                  <a:off x="6367463" y="2308941"/>
                  <a:ext cx="360362" cy="358856"/>
                </a:xfrm>
                <a:prstGeom prst="roundRect">
                  <a:avLst>
                    <a:gd name="adj" fmla="val 9065"/>
                  </a:avLst>
                </a:prstGeom>
                <a:solidFill>
                  <a:schemeClr val="bg1">
                    <a:lumMod val="8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83" name="AutoShape 44"/>
                <p:cNvSpPr>
                  <a:spLocks noChangeArrowheads="1"/>
                </p:cNvSpPr>
                <p:nvPr/>
              </p:nvSpPr>
              <p:spPr bwMode="auto">
                <a:xfrm>
                  <a:off x="6764338" y="2308941"/>
                  <a:ext cx="360362" cy="358856"/>
                </a:xfrm>
                <a:prstGeom prst="roundRect">
                  <a:avLst>
                    <a:gd name="adj" fmla="val 9065"/>
                  </a:avLst>
                </a:prstGeom>
                <a:solidFill>
                  <a:schemeClr val="bg1">
                    <a:lumMod val="9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87" name="Pfeil nach unten 86"/>
                <p:cNvSpPr/>
                <p:nvPr/>
              </p:nvSpPr>
              <p:spPr bwMode="auto">
                <a:xfrm>
                  <a:off x="3352800" y="2820231"/>
                  <a:ext cx="381000" cy="419195"/>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17458" name="Abgerundetes Rechteck 87"/>
                <p:cNvSpPr>
                  <a:spLocks noChangeArrowheads="1"/>
                </p:cNvSpPr>
                <p:nvPr/>
              </p:nvSpPr>
              <p:spPr bwMode="auto">
                <a:xfrm>
                  <a:off x="179388" y="3349625"/>
                  <a:ext cx="2393950" cy="457200"/>
                </a:xfrm>
                <a:prstGeom prst="roundRect">
                  <a:avLst>
                    <a:gd name="adj" fmla="val 19884"/>
                  </a:avLst>
                </a:prstGeom>
                <a:solidFill>
                  <a:srgbClr val="ADCEE5"/>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algn="ctr" fontAlgn="base">
                    <a:spcBef>
                      <a:spcPct val="0"/>
                    </a:spcBef>
                    <a:spcAft>
                      <a:spcPct val="0"/>
                    </a:spcAft>
                    <a:buClrTx/>
                    <a:buSzTx/>
                    <a:buFontTx/>
                    <a:buNone/>
                  </a:pPr>
                  <a:r>
                    <a:rPr lang="en-GB" altLang="en-US" sz="1800" b="1" dirty="0" smtClean="0">
                      <a:solidFill>
                        <a:srgbClr val="19194D"/>
                      </a:solidFill>
                    </a:rPr>
                    <a:t>13 Working groups</a:t>
                  </a:r>
                </a:p>
              </p:txBody>
            </p:sp>
            <p:sp>
              <p:nvSpPr>
                <p:cNvPr id="108" name="Pfeil nach unten 107"/>
                <p:cNvSpPr/>
                <p:nvPr/>
              </p:nvSpPr>
              <p:spPr bwMode="auto">
                <a:xfrm>
                  <a:off x="1828800" y="2820231"/>
                  <a:ext cx="381000" cy="454128"/>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17466" name="Pfeil nach unten 108"/>
                <p:cNvSpPr>
                  <a:spLocks noChangeArrowheads="1"/>
                </p:cNvSpPr>
                <p:nvPr/>
              </p:nvSpPr>
              <p:spPr bwMode="auto">
                <a:xfrm>
                  <a:off x="838200" y="2819400"/>
                  <a:ext cx="381000" cy="454025"/>
                </a:xfrm>
                <a:prstGeom prst="downArrow">
                  <a:avLst>
                    <a:gd name="adj1" fmla="val 50000"/>
                    <a:gd name="adj2" fmla="val 49995"/>
                  </a:avLst>
                </a:pr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fontAlgn="base">
                    <a:spcBef>
                      <a:spcPct val="0"/>
                    </a:spcBef>
                    <a:spcAft>
                      <a:spcPct val="0"/>
                    </a:spcAft>
                    <a:buClrTx/>
                    <a:buSzTx/>
                    <a:buFontTx/>
                    <a:buNone/>
                  </a:pPr>
                  <a:endParaRPr lang="en-GB" altLang="en-US" sz="2400" smtClean="0">
                    <a:solidFill>
                      <a:prstClr val="black"/>
                    </a:solidFill>
                  </a:endParaRPr>
                </a:p>
              </p:txBody>
            </p:sp>
            <p:sp>
              <p:nvSpPr>
                <p:cNvPr id="17467" name="Textfeld 110"/>
                <p:cNvSpPr txBox="1">
                  <a:spLocks noChangeArrowheads="1"/>
                </p:cNvSpPr>
                <p:nvPr/>
              </p:nvSpPr>
              <p:spPr bwMode="auto">
                <a:xfrm>
                  <a:off x="3014662" y="1597025"/>
                  <a:ext cx="3055937" cy="307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fontAlgn="base">
                    <a:spcBef>
                      <a:spcPct val="0"/>
                    </a:spcBef>
                    <a:spcAft>
                      <a:spcPct val="0"/>
                    </a:spcAft>
                    <a:buClrTx/>
                    <a:buSzTx/>
                    <a:buFontTx/>
                    <a:buNone/>
                  </a:pPr>
                  <a:r>
                    <a:rPr lang="en-GB" altLang="en-US" sz="1400" b="1" dirty="0" smtClean="0">
                      <a:solidFill>
                        <a:srgbClr val="19194D"/>
                      </a:solidFill>
                    </a:rPr>
                    <a:t>Active members and partners</a:t>
                  </a:r>
                </a:p>
              </p:txBody>
            </p:sp>
            <p:sp>
              <p:nvSpPr>
                <p:cNvPr id="17468" name="Abgerundetes Rechteck 112"/>
                <p:cNvSpPr>
                  <a:spLocks noChangeArrowheads="1"/>
                </p:cNvSpPr>
                <p:nvPr/>
              </p:nvSpPr>
              <p:spPr bwMode="auto">
                <a:xfrm>
                  <a:off x="7164388" y="3352800"/>
                  <a:ext cx="1646237" cy="2103438"/>
                </a:xfrm>
                <a:prstGeom prst="roundRect">
                  <a:avLst>
                    <a:gd name="adj" fmla="val 8773"/>
                  </a:avLst>
                </a:prstGeom>
                <a:solidFill>
                  <a:srgbClr val="7FA0CB">
                    <a:alpha val="7882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algn="ctr" fontAlgn="base">
                    <a:spcBef>
                      <a:spcPct val="0"/>
                    </a:spcBef>
                    <a:spcAft>
                      <a:spcPct val="0"/>
                    </a:spcAft>
                    <a:buClrTx/>
                    <a:buSzTx/>
                    <a:buFontTx/>
                    <a:buNone/>
                  </a:pPr>
                  <a:r>
                    <a:rPr lang="en-GB" altLang="en-US" sz="1800" b="1" smtClean="0">
                      <a:solidFill>
                        <a:srgbClr val="19194D"/>
                      </a:solidFill>
                    </a:rPr>
                    <a:t>Secretariat</a:t>
                  </a:r>
                </a:p>
              </p:txBody>
            </p:sp>
            <p:sp>
              <p:nvSpPr>
                <p:cNvPr id="17475" name="Pfeil nach unten 119"/>
                <p:cNvSpPr>
                  <a:spLocks noChangeArrowheads="1"/>
                </p:cNvSpPr>
                <p:nvPr/>
              </p:nvSpPr>
              <p:spPr bwMode="auto">
                <a:xfrm rot="16200000">
                  <a:off x="3616327" y="3540125"/>
                  <a:ext cx="381000" cy="2139949"/>
                </a:xfrm>
                <a:prstGeom prst="downArrow">
                  <a:avLst>
                    <a:gd name="adj1" fmla="val 50000"/>
                    <a:gd name="adj2" fmla="val 50002"/>
                  </a:avLst>
                </a:pr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fontAlgn="base">
                    <a:spcBef>
                      <a:spcPct val="0"/>
                    </a:spcBef>
                    <a:spcAft>
                      <a:spcPct val="0"/>
                    </a:spcAft>
                    <a:buClrTx/>
                    <a:buSzTx/>
                    <a:buFontTx/>
                    <a:buNone/>
                  </a:pPr>
                  <a:endParaRPr lang="en-GB" altLang="en-US" sz="2400" smtClean="0">
                    <a:solidFill>
                      <a:prstClr val="black"/>
                    </a:solidFill>
                  </a:endParaRPr>
                </a:p>
              </p:txBody>
            </p:sp>
            <p:sp>
              <p:nvSpPr>
                <p:cNvPr id="17476" name="Abgerundetes Rechteck 121"/>
                <p:cNvSpPr>
                  <a:spLocks noChangeArrowheads="1"/>
                </p:cNvSpPr>
                <p:nvPr/>
              </p:nvSpPr>
              <p:spPr bwMode="auto">
                <a:xfrm>
                  <a:off x="2781300" y="3352800"/>
                  <a:ext cx="1524000" cy="762000"/>
                </a:xfrm>
                <a:prstGeom prst="roundRect">
                  <a:avLst>
                    <a:gd name="adj" fmla="val 14884"/>
                  </a:avLst>
                </a:prstGeom>
                <a:solidFill>
                  <a:srgbClr val="ADCEE5"/>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algn="ctr" fontAlgn="base">
                    <a:spcBef>
                      <a:spcPct val="0"/>
                    </a:spcBef>
                    <a:spcAft>
                      <a:spcPct val="0"/>
                    </a:spcAft>
                    <a:buClrTx/>
                    <a:buSzTx/>
                    <a:buFontTx/>
                    <a:buNone/>
                  </a:pPr>
                  <a:r>
                    <a:rPr lang="en-GB" altLang="en-US" sz="1800" b="1" smtClean="0">
                      <a:solidFill>
                        <a:srgbClr val="19194D"/>
                      </a:solidFill>
                    </a:rPr>
                    <a:t>Vision document</a:t>
                  </a:r>
                </a:p>
              </p:txBody>
            </p:sp>
            <p:sp>
              <p:nvSpPr>
                <p:cNvPr id="124" name="AutoShape 44"/>
                <p:cNvSpPr>
                  <a:spLocks noChangeArrowheads="1"/>
                </p:cNvSpPr>
                <p:nvPr/>
              </p:nvSpPr>
              <p:spPr bwMode="auto">
                <a:xfrm>
                  <a:off x="8362950" y="1905625"/>
                  <a:ext cx="360363" cy="358856"/>
                </a:xfrm>
                <a:prstGeom prst="roundRect">
                  <a:avLst>
                    <a:gd name="adj" fmla="val 9065"/>
                  </a:avLst>
                </a:prstGeom>
                <a:solidFill>
                  <a:schemeClr val="bg1">
                    <a:lumMod val="9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125" name="AutoShape 44"/>
                <p:cNvSpPr>
                  <a:spLocks noChangeArrowheads="1"/>
                </p:cNvSpPr>
                <p:nvPr/>
              </p:nvSpPr>
              <p:spPr bwMode="auto">
                <a:xfrm>
                  <a:off x="7566025" y="1905625"/>
                  <a:ext cx="360363" cy="358856"/>
                </a:xfrm>
                <a:prstGeom prst="roundRect">
                  <a:avLst>
                    <a:gd name="adj" fmla="val 9065"/>
                  </a:avLst>
                </a:prstGeom>
                <a:solidFill>
                  <a:schemeClr val="bg1">
                    <a:lumMod val="9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126" name="AutoShape 44"/>
                <p:cNvSpPr>
                  <a:spLocks noChangeArrowheads="1"/>
                </p:cNvSpPr>
                <p:nvPr/>
              </p:nvSpPr>
              <p:spPr bwMode="auto">
                <a:xfrm>
                  <a:off x="7964488" y="1905625"/>
                  <a:ext cx="360362" cy="358856"/>
                </a:xfrm>
                <a:prstGeom prst="roundRect">
                  <a:avLst>
                    <a:gd name="adj" fmla="val 9065"/>
                  </a:avLst>
                </a:prstGeom>
                <a:solidFill>
                  <a:schemeClr val="bg1">
                    <a:lumMod val="9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127" name="AutoShape 44"/>
                <p:cNvSpPr>
                  <a:spLocks noChangeArrowheads="1"/>
                </p:cNvSpPr>
                <p:nvPr/>
              </p:nvSpPr>
              <p:spPr bwMode="auto">
                <a:xfrm>
                  <a:off x="8364538" y="2305765"/>
                  <a:ext cx="360362" cy="358856"/>
                </a:xfrm>
                <a:prstGeom prst="roundRect">
                  <a:avLst>
                    <a:gd name="adj" fmla="val 9065"/>
                  </a:avLst>
                </a:prstGeom>
                <a:solidFill>
                  <a:schemeClr val="bg1">
                    <a:lumMod val="9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128" name="AutoShape 44"/>
                <p:cNvSpPr>
                  <a:spLocks noChangeArrowheads="1"/>
                </p:cNvSpPr>
                <p:nvPr/>
              </p:nvSpPr>
              <p:spPr bwMode="auto">
                <a:xfrm>
                  <a:off x="7569200" y="2305765"/>
                  <a:ext cx="360363" cy="358856"/>
                </a:xfrm>
                <a:prstGeom prst="roundRect">
                  <a:avLst>
                    <a:gd name="adj" fmla="val 9065"/>
                  </a:avLst>
                </a:prstGeom>
                <a:solidFill>
                  <a:schemeClr val="bg1">
                    <a:lumMod val="9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129" name="AutoShape 44"/>
                <p:cNvSpPr>
                  <a:spLocks noChangeArrowheads="1"/>
                </p:cNvSpPr>
                <p:nvPr/>
              </p:nvSpPr>
              <p:spPr bwMode="auto">
                <a:xfrm>
                  <a:off x="7966075" y="2305765"/>
                  <a:ext cx="360363" cy="358856"/>
                </a:xfrm>
                <a:prstGeom prst="roundRect">
                  <a:avLst>
                    <a:gd name="adj" fmla="val 9065"/>
                  </a:avLst>
                </a:prstGeom>
                <a:solidFill>
                  <a:schemeClr val="bg1">
                    <a:lumMod val="95000"/>
                  </a:schemeClr>
                </a:solidFill>
                <a:ln w="3175">
                  <a:noFill/>
                  <a:round/>
                  <a:headEnd/>
                  <a:tailEn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132" name="Pfeil nach unten 131"/>
                <p:cNvSpPr/>
                <p:nvPr/>
              </p:nvSpPr>
              <p:spPr bwMode="auto">
                <a:xfrm rot="16200000">
                  <a:off x="4431463" y="3583255"/>
                  <a:ext cx="379499" cy="504825"/>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17484" name="Pfeil nach unten 134"/>
                <p:cNvSpPr>
                  <a:spLocks noChangeArrowheads="1"/>
                </p:cNvSpPr>
                <p:nvPr/>
              </p:nvSpPr>
              <p:spPr bwMode="auto">
                <a:xfrm rot="5400000">
                  <a:off x="6670675" y="3346450"/>
                  <a:ext cx="381000" cy="546100"/>
                </a:xfrm>
                <a:prstGeom prst="downArrow">
                  <a:avLst>
                    <a:gd name="adj1" fmla="val 50000"/>
                    <a:gd name="adj2" fmla="val 50001"/>
                  </a:avLst>
                </a:prstGeom>
                <a:solidFill>
                  <a:srgbClr val="7FA0C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fontAlgn="base">
                    <a:spcBef>
                      <a:spcPct val="0"/>
                    </a:spcBef>
                    <a:spcAft>
                      <a:spcPct val="0"/>
                    </a:spcAft>
                    <a:buClrTx/>
                    <a:buSzTx/>
                    <a:buFontTx/>
                    <a:buNone/>
                  </a:pPr>
                  <a:endParaRPr lang="en-GB" altLang="en-US" sz="2400" smtClean="0">
                    <a:solidFill>
                      <a:prstClr val="black"/>
                    </a:solidFill>
                  </a:endParaRPr>
                </a:p>
              </p:txBody>
            </p:sp>
            <p:sp>
              <p:nvSpPr>
                <p:cNvPr id="17485" name="Pfeil nach unten 139"/>
                <p:cNvSpPr>
                  <a:spLocks noChangeArrowheads="1"/>
                </p:cNvSpPr>
                <p:nvPr/>
              </p:nvSpPr>
              <p:spPr bwMode="auto">
                <a:xfrm>
                  <a:off x="1219200" y="4577457"/>
                  <a:ext cx="381000" cy="832744"/>
                </a:xfrm>
                <a:prstGeom prst="downArrow">
                  <a:avLst>
                    <a:gd name="adj1" fmla="val 50000"/>
                    <a:gd name="adj2" fmla="val 49994"/>
                  </a:avLst>
                </a:prstGeom>
                <a:solidFill>
                  <a:srgbClr val="B5D45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fontAlgn="base">
                    <a:spcBef>
                      <a:spcPct val="0"/>
                    </a:spcBef>
                    <a:spcAft>
                      <a:spcPct val="0"/>
                    </a:spcAft>
                    <a:buClrTx/>
                    <a:buSzTx/>
                    <a:buFontTx/>
                    <a:buNone/>
                  </a:pPr>
                  <a:endParaRPr lang="en-GB" altLang="en-US" sz="2400" smtClean="0">
                    <a:solidFill>
                      <a:prstClr val="black"/>
                    </a:solidFill>
                  </a:endParaRPr>
                </a:p>
              </p:txBody>
            </p:sp>
            <p:sp>
              <p:nvSpPr>
                <p:cNvPr id="17486" name="Pfeil nach unten 142"/>
                <p:cNvSpPr>
                  <a:spLocks noChangeArrowheads="1"/>
                </p:cNvSpPr>
                <p:nvPr/>
              </p:nvSpPr>
              <p:spPr bwMode="auto">
                <a:xfrm rot="10800000">
                  <a:off x="7863408" y="5432425"/>
                  <a:ext cx="381000" cy="588963"/>
                </a:xfrm>
                <a:prstGeom prst="downArrow">
                  <a:avLst>
                    <a:gd name="adj1" fmla="val 50000"/>
                    <a:gd name="adj2" fmla="val 49996"/>
                  </a:avLst>
                </a:prstGeom>
                <a:solidFill>
                  <a:srgbClr val="B5D45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fontAlgn="base">
                    <a:spcBef>
                      <a:spcPct val="0"/>
                    </a:spcBef>
                    <a:spcAft>
                      <a:spcPct val="0"/>
                    </a:spcAft>
                    <a:buClrTx/>
                    <a:buSzTx/>
                    <a:buFontTx/>
                    <a:buNone/>
                  </a:pPr>
                  <a:endParaRPr lang="en-GB" altLang="en-US" sz="2400" smtClean="0">
                    <a:solidFill>
                      <a:prstClr val="black"/>
                    </a:solidFill>
                  </a:endParaRPr>
                </a:p>
              </p:txBody>
            </p:sp>
            <p:sp>
              <p:nvSpPr>
                <p:cNvPr id="17487" name="Pfeil nach unten 144"/>
                <p:cNvSpPr>
                  <a:spLocks noChangeArrowheads="1"/>
                </p:cNvSpPr>
                <p:nvPr/>
              </p:nvSpPr>
              <p:spPr bwMode="auto">
                <a:xfrm rot="10800000">
                  <a:off x="7524750" y="2819400"/>
                  <a:ext cx="381000" cy="419100"/>
                </a:xfrm>
                <a:prstGeom prst="downArrow">
                  <a:avLst>
                    <a:gd name="adj1" fmla="val 50000"/>
                    <a:gd name="adj2" fmla="val 49999"/>
                  </a:avLst>
                </a:prstGeom>
                <a:solidFill>
                  <a:srgbClr val="7FA0C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fontAlgn="base">
                    <a:spcBef>
                      <a:spcPct val="0"/>
                    </a:spcBef>
                    <a:spcAft>
                      <a:spcPct val="0"/>
                    </a:spcAft>
                    <a:buClrTx/>
                    <a:buSzTx/>
                    <a:buFontTx/>
                    <a:buNone/>
                  </a:pPr>
                  <a:endParaRPr lang="en-GB" altLang="en-US" sz="2400" smtClean="0">
                    <a:solidFill>
                      <a:prstClr val="black"/>
                    </a:solidFill>
                  </a:endParaRPr>
                </a:p>
              </p:txBody>
            </p:sp>
            <p:sp>
              <p:nvSpPr>
                <p:cNvPr id="147" name="Pfeil nach unten 146"/>
                <p:cNvSpPr/>
                <p:nvPr/>
              </p:nvSpPr>
              <p:spPr bwMode="auto">
                <a:xfrm>
                  <a:off x="5559425" y="2820231"/>
                  <a:ext cx="381000" cy="419195"/>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17489" name="Pfeil nach unten 149"/>
                <p:cNvSpPr>
                  <a:spLocks noChangeArrowheads="1"/>
                </p:cNvSpPr>
                <p:nvPr/>
              </p:nvSpPr>
              <p:spPr bwMode="auto">
                <a:xfrm rot="5400000">
                  <a:off x="7385049" y="5410200"/>
                  <a:ext cx="381000" cy="1130300"/>
                </a:xfrm>
                <a:prstGeom prst="downArrow">
                  <a:avLst>
                    <a:gd name="adj1" fmla="val 50000"/>
                    <a:gd name="adj2" fmla="val 49994"/>
                  </a:avLst>
                </a:prstGeom>
                <a:solidFill>
                  <a:srgbClr val="B5D45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fontAlgn="base">
                    <a:spcBef>
                      <a:spcPct val="0"/>
                    </a:spcBef>
                    <a:spcAft>
                      <a:spcPct val="0"/>
                    </a:spcAft>
                    <a:buClrTx/>
                    <a:buSzTx/>
                    <a:buFontTx/>
                    <a:buNone/>
                  </a:pPr>
                  <a:endParaRPr lang="en-GB" altLang="en-US" sz="2400" smtClean="0">
                    <a:solidFill>
                      <a:prstClr val="black"/>
                    </a:solidFill>
                  </a:endParaRPr>
                </a:p>
              </p:txBody>
            </p:sp>
            <p:sp>
              <p:nvSpPr>
                <p:cNvPr id="17490" name="Textfeld 150"/>
                <p:cNvSpPr txBox="1">
                  <a:spLocks noChangeArrowheads="1"/>
                </p:cNvSpPr>
                <p:nvPr/>
              </p:nvSpPr>
              <p:spPr bwMode="auto">
                <a:xfrm>
                  <a:off x="400845" y="4739987"/>
                  <a:ext cx="920749"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fontAlgn="base">
                    <a:spcBef>
                      <a:spcPct val="0"/>
                    </a:spcBef>
                    <a:spcAft>
                      <a:spcPct val="0"/>
                    </a:spcAft>
                    <a:buClrTx/>
                    <a:buSzTx/>
                    <a:buFontTx/>
                    <a:buNone/>
                  </a:pPr>
                  <a:r>
                    <a:rPr lang="de-DE" altLang="en-US" sz="1400" b="1" dirty="0" smtClean="0">
                      <a:solidFill>
                        <a:srgbClr val="B5D453"/>
                      </a:solidFill>
                    </a:rPr>
                    <a:t>Outputs</a:t>
                  </a:r>
                </a:p>
              </p:txBody>
            </p:sp>
            <p:sp>
              <p:nvSpPr>
                <p:cNvPr id="96" name="Abgerundetes Rechteck 95"/>
                <p:cNvSpPr/>
                <p:nvPr/>
              </p:nvSpPr>
              <p:spPr bwMode="auto">
                <a:xfrm>
                  <a:off x="4894263" y="3353752"/>
                  <a:ext cx="1646237" cy="508115"/>
                </a:xfrm>
                <a:prstGeom prst="roundRect">
                  <a:avLst>
                    <a:gd name="adj" fmla="val 8772"/>
                  </a:avLst>
                </a:prstGeom>
                <a:solidFill>
                  <a:srgbClr val="ADCEE5"/>
                </a:solidFill>
                <a:ln w="15875" cap="flat" cmpd="sng" algn="ctr">
                  <a:solidFill>
                    <a:schemeClr val="accent2">
                      <a:lumMod val="50000"/>
                    </a:schemeClr>
                  </a:solidFill>
                  <a:prstDash val="solid"/>
                  <a:round/>
                  <a:headEnd type="none" w="med" len="med"/>
                  <a:tailEnd type="none" w="med" len="med"/>
                </a:ln>
                <a:effectLst/>
              </p:spPr>
              <p:txBody>
                <a:bodyPr/>
                <a:lstStyle/>
                <a:p>
                  <a:pPr algn="ctr" eaLnBrk="0" fontAlgn="base" hangingPunct="0">
                    <a:spcBef>
                      <a:spcPct val="0"/>
                    </a:spcBef>
                    <a:spcAft>
                      <a:spcPct val="0"/>
                    </a:spcAft>
                    <a:defRPr/>
                  </a:pPr>
                  <a:r>
                    <a:rPr lang="en-GB" sz="1400" b="1" dirty="0">
                      <a:solidFill>
                        <a:srgbClr val="19194D"/>
                      </a:solidFill>
                    </a:rPr>
                    <a:t>Core group meetings</a:t>
                  </a:r>
                </a:p>
              </p:txBody>
            </p:sp>
            <p:sp>
              <p:nvSpPr>
                <p:cNvPr id="88" name="Abgerundetes Rechteck 95"/>
                <p:cNvSpPr/>
                <p:nvPr/>
              </p:nvSpPr>
              <p:spPr bwMode="auto">
                <a:xfrm>
                  <a:off x="7205663" y="3839637"/>
                  <a:ext cx="1554162" cy="1460830"/>
                </a:xfrm>
                <a:prstGeom prst="roundRect">
                  <a:avLst>
                    <a:gd name="adj" fmla="val 8772"/>
                  </a:avLst>
                </a:prstGeom>
                <a:solidFill>
                  <a:srgbClr val="ADCEE5"/>
                </a:solidFill>
                <a:ln w="15875" cap="flat" cmpd="sng" algn="ctr">
                  <a:solidFill>
                    <a:schemeClr val="accent2">
                      <a:lumMod val="50000"/>
                    </a:schemeClr>
                  </a:solidFill>
                  <a:prstDash val="solid"/>
                  <a:round/>
                  <a:headEnd type="none" w="med" len="med"/>
                  <a:tailEnd type="none" w="med" len="med"/>
                </a:ln>
                <a:effec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fontAlgn="base">
                    <a:spcBef>
                      <a:spcPct val="0"/>
                    </a:spcBef>
                    <a:spcAft>
                      <a:spcPct val="0"/>
                    </a:spcAft>
                    <a:defRPr/>
                  </a:pPr>
                  <a:r>
                    <a:rPr lang="en-GB" altLang="en-US" sz="1200" b="1" dirty="0" smtClean="0">
                      <a:solidFill>
                        <a:srgbClr val="19194D"/>
                      </a:solidFill>
                    </a:rPr>
                    <a:t>Communication tools:</a:t>
                  </a:r>
                </a:p>
                <a:p>
                  <a:pPr algn="ctr" fontAlgn="base">
                    <a:spcBef>
                      <a:spcPct val="0"/>
                    </a:spcBef>
                    <a:spcAft>
                      <a:spcPct val="0"/>
                    </a:spcAft>
                    <a:defRPr/>
                  </a:pPr>
                  <a:endParaRPr lang="en-GB" altLang="en-US" sz="600" b="1" dirty="0" smtClean="0">
                    <a:solidFill>
                      <a:srgbClr val="19194D"/>
                    </a:solidFill>
                  </a:endParaRPr>
                </a:p>
                <a:p>
                  <a:pPr algn="ctr" fontAlgn="base">
                    <a:spcBef>
                      <a:spcPct val="0"/>
                    </a:spcBef>
                    <a:spcAft>
                      <a:spcPct val="0"/>
                    </a:spcAft>
                    <a:defRPr/>
                  </a:pPr>
                  <a:r>
                    <a:rPr lang="en-GB" altLang="en-US" sz="1200" b="1" dirty="0" smtClean="0">
                      <a:solidFill>
                        <a:srgbClr val="19194D"/>
                      </a:solidFill>
                    </a:rPr>
                    <a:t>Discussion forum</a:t>
                  </a:r>
                </a:p>
                <a:p>
                  <a:pPr algn="ctr" fontAlgn="base">
                    <a:spcBef>
                      <a:spcPct val="0"/>
                    </a:spcBef>
                    <a:spcAft>
                      <a:spcPct val="0"/>
                    </a:spcAft>
                    <a:defRPr/>
                  </a:pPr>
                  <a:r>
                    <a:rPr lang="en-GB" altLang="en-US" sz="1200" b="1" dirty="0" smtClean="0">
                      <a:solidFill>
                        <a:srgbClr val="19194D"/>
                      </a:solidFill>
                    </a:rPr>
                    <a:t>Mailing lists</a:t>
                  </a:r>
                </a:p>
                <a:p>
                  <a:pPr algn="ctr" fontAlgn="base">
                    <a:spcBef>
                      <a:spcPct val="0"/>
                    </a:spcBef>
                    <a:spcAft>
                      <a:spcPct val="0"/>
                    </a:spcAft>
                    <a:defRPr/>
                  </a:pPr>
                  <a:r>
                    <a:rPr lang="en-GB" altLang="en-US" sz="1200" b="1" dirty="0" smtClean="0">
                      <a:solidFill>
                        <a:srgbClr val="19194D"/>
                      </a:solidFill>
                    </a:rPr>
                    <a:t>Newsletter</a:t>
                  </a:r>
                </a:p>
                <a:p>
                  <a:pPr algn="ctr" fontAlgn="base">
                    <a:spcBef>
                      <a:spcPct val="0"/>
                    </a:spcBef>
                    <a:spcAft>
                      <a:spcPct val="0"/>
                    </a:spcAft>
                    <a:defRPr/>
                  </a:pPr>
                  <a:r>
                    <a:rPr lang="en-GB" altLang="en-US" sz="1200" b="1" dirty="0" smtClean="0">
                      <a:solidFill>
                        <a:srgbClr val="19194D"/>
                      </a:solidFill>
                    </a:rPr>
                    <a:t>Social Media</a:t>
                  </a:r>
                </a:p>
              </p:txBody>
            </p:sp>
            <p:sp>
              <p:nvSpPr>
                <p:cNvPr id="90" name="Pfeil nach unten 89"/>
                <p:cNvSpPr/>
                <p:nvPr/>
              </p:nvSpPr>
              <p:spPr bwMode="auto">
                <a:xfrm>
                  <a:off x="8039100" y="2820231"/>
                  <a:ext cx="381000" cy="419195"/>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GB" altLang="en-US" smtClean="0">
                    <a:solidFill>
                      <a:prstClr val="black"/>
                    </a:solidFill>
                  </a:endParaRPr>
                </a:p>
              </p:txBody>
            </p:sp>
            <p:sp>
              <p:nvSpPr>
                <p:cNvPr id="123" name="Abgerundetes Rechteck 122"/>
                <p:cNvSpPr/>
                <p:nvPr/>
              </p:nvSpPr>
              <p:spPr bwMode="auto">
                <a:xfrm>
                  <a:off x="228600" y="1600756"/>
                  <a:ext cx="8636000" cy="1219475"/>
                </a:xfrm>
                <a:prstGeom prst="roundRect">
                  <a:avLst>
                    <a:gd name="adj" fmla="val 10417"/>
                  </a:avLst>
                </a:prstGeom>
                <a:noFill/>
                <a:ln w="9525" cap="flat" cmpd="sng" algn="ctr">
                  <a:solidFill>
                    <a:schemeClr val="bg1">
                      <a:lumMod val="50000"/>
                    </a:schemeClr>
                  </a:solidFill>
                  <a:prstDash val="solid"/>
                  <a:round/>
                  <a:headEnd type="none" w="med" len="med"/>
                  <a:tailEnd type="none" w="med" len="med"/>
                </a:ln>
                <a:effec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US" altLang="en-US" smtClean="0">
                    <a:solidFill>
                      <a:prstClr val="black"/>
                    </a:solidFill>
                  </a:endParaRPr>
                </a:p>
              </p:txBody>
            </p:sp>
            <p:sp>
              <p:nvSpPr>
                <p:cNvPr id="17495" name="Pfeil nach unten 134"/>
                <p:cNvSpPr>
                  <a:spLocks noChangeArrowheads="1"/>
                </p:cNvSpPr>
                <p:nvPr/>
              </p:nvSpPr>
              <p:spPr bwMode="auto">
                <a:xfrm rot="5400000">
                  <a:off x="6670675" y="4032250"/>
                  <a:ext cx="381000" cy="546100"/>
                </a:xfrm>
                <a:prstGeom prst="downArrow">
                  <a:avLst>
                    <a:gd name="adj1" fmla="val 50000"/>
                    <a:gd name="adj2" fmla="val 50001"/>
                  </a:avLst>
                </a:prstGeom>
                <a:solidFill>
                  <a:srgbClr val="7FA0C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fontAlgn="base">
                    <a:spcBef>
                      <a:spcPct val="0"/>
                    </a:spcBef>
                    <a:spcAft>
                      <a:spcPct val="0"/>
                    </a:spcAft>
                    <a:buClrTx/>
                    <a:buSzTx/>
                    <a:buFontTx/>
                    <a:buNone/>
                  </a:pPr>
                  <a:endParaRPr lang="en-GB" altLang="en-US" sz="2400" smtClean="0">
                    <a:solidFill>
                      <a:prstClr val="black"/>
                    </a:solidFill>
                  </a:endParaRPr>
                </a:p>
              </p:txBody>
            </p:sp>
          </p:grpSp>
        </p:grpSp>
        <p:sp>
          <p:nvSpPr>
            <p:cNvPr id="94" name="Rechteck 93"/>
            <p:cNvSpPr/>
            <p:nvPr/>
          </p:nvSpPr>
          <p:spPr bwMode="auto">
            <a:xfrm>
              <a:off x="285750" y="1628170"/>
              <a:ext cx="2071688" cy="857444"/>
            </a:xfrm>
            <a:prstGeom prst="rect">
              <a:avLst/>
            </a:prstGeom>
            <a:noFill/>
            <a:ln w="28575" cap="flat" cmpd="sng" algn="ctr">
              <a:solidFill>
                <a:schemeClr val="accent6">
                  <a:lumMod val="60000"/>
                  <a:lumOff val="40000"/>
                </a:schemeClr>
              </a:solidFill>
              <a:prstDash val="dash"/>
              <a:round/>
              <a:headEnd type="none" w="med" len="med"/>
              <a:tailEnd type="none" w="med" len="med"/>
            </a:ln>
            <a:effec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fontAlgn="base">
                <a:spcBef>
                  <a:spcPct val="0"/>
                </a:spcBef>
                <a:spcAft>
                  <a:spcPct val="0"/>
                </a:spcAft>
                <a:defRPr/>
              </a:pPr>
              <a:endParaRPr lang="en-GB" altLang="en-US" sz="1800" dirty="0" smtClean="0">
                <a:solidFill>
                  <a:srgbClr val="222268"/>
                </a:solidFill>
              </a:endParaRPr>
            </a:p>
            <a:p>
              <a:pPr algn="r" fontAlgn="base">
                <a:spcBef>
                  <a:spcPct val="0"/>
                </a:spcBef>
                <a:spcAft>
                  <a:spcPct val="0"/>
                </a:spcAft>
                <a:defRPr/>
              </a:pPr>
              <a:endParaRPr lang="en-GB" altLang="en-US" sz="1200" dirty="0" smtClean="0">
                <a:solidFill>
                  <a:srgbClr val="222268"/>
                </a:solidFill>
              </a:endParaRPr>
            </a:p>
            <a:p>
              <a:pPr algn="r" fontAlgn="base">
                <a:spcBef>
                  <a:spcPct val="0"/>
                </a:spcBef>
                <a:spcAft>
                  <a:spcPct val="0"/>
                </a:spcAft>
                <a:defRPr/>
              </a:pPr>
              <a:r>
                <a:rPr lang="en-GB" altLang="en-US" sz="1800" dirty="0" smtClean="0">
                  <a:solidFill>
                    <a:srgbClr val="222268"/>
                  </a:solidFill>
                </a:rPr>
                <a:t>Core group</a:t>
              </a:r>
            </a:p>
          </p:txBody>
        </p:sp>
      </p:grpSp>
      <p:sp>
        <p:nvSpPr>
          <p:cNvPr id="92" name="Abgerundetes Rechteck 87"/>
          <p:cNvSpPr>
            <a:spLocks noChangeArrowheads="1"/>
          </p:cNvSpPr>
          <p:nvPr/>
        </p:nvSpPr>
        <p:spPr bwMode="auto">
          <a:xfrm>
            <a:off x="179388" y="3785757"/>
            <a:ext cx="2393950" cy="457097"/>
          </a:xfrm>
          <a:prstGeom prst="roundRect">
            <a:avLst>
              <a:gd name="adj" fmla="val 19884"/>
            </a:avLst>
          </a:prstGeom>
          <a:solidFill>
            <a:srgbClr val="ADCEE5"/>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algn="ctr" fontAlgn="base">
              <a:spcBef>
                <a:spcPct val="0"/>
              </a:spcBef>
              <a:spcAft>
                <a:spcPct val="0"/>
              </a:spcAft>
              <a:buClrTx/>
              <a:buSzTx/>
              <a:buFontTx/>
              <a:buNone/>
            </a:pPr>
            <a:r>
              <a:rPr lang="en-GB" altLang="en-US" sz="1800" b="1" dirty="0" smtClean="0">
                <a:solidFill>
                  <a:srgbClr val="19194D"/>
                </a:solidFill>
              </a:rPr>
              <a:t>Regional chapters</a:t>
            </a:r>
          </a:p>
        </p:txBody>
      </p:sp>
    </p:spTree>
    <p:extLst>
      <p:ext uri="{BB962C8B-B14F-4D97-AF65-F5344CB8AC3E}">
        <p14:creationId xmlns:p14="http://schemas.microsoft.com/office/powerpoint/2010/main" val="423649358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Inhaltsplatzhalter 1"/>
          <p:cNvSpPr>
            <a:spLocks noGrp="1"/>
          </p:cNvSpPr>
          <p:nvPr>
            <p:ph idx="1"/>
          </p:nvPr>
        </p:nvSpPr>
        <p:spPr>
          <a:xfrm>
            <a:off x="250824" y="836613"/>
            <a:ext cx="8893175" cy="5616575"/>
          </a:xfrm>
        </p:spPr>
        <p:txBody>
          <a:bodyPr>
            <a:normAutofit/>
          </a:bodyPr>
          <a:lstStyle/>
          <a:p>
            <a:r>
              <a:rPr lang="en-US" dirty="0"/>
              <a:t>Working Group 13 aims at fostering learning about </a:t>
            </a:r>
            <a:r>
              <a:rPr lang="en-US" dirty="0" err="1"/>
              <a:t>Behaviour</a:t>
            </a:r>
            <a:r>
              <a:rPr lang="en-US" dirty="0"/>
              <a:t> Change amongst SuSanA members, promoting collaboration and synergies amongst those working in </a:t>
            </a:r>
            <a:r>
              <a:rPr lang="en-US" dirty="0" err="1"/>
              <a:t>Behaviour</a:t>
            </a:r>
            <a:r>
              <a:rPr lang="en-US" dirty="0"/>
              <a:t> Change, and raising the profile of the importance of addressing </a:t>
            </a:r>
            <a:r>
              <a:rPr lang="en-US" dirty="0" err="1"/>
              <a:t>Behaviour</a:t>
            </a:r>
            <a:r>
              <a:rPr lang="en-US" dirty="0"/>
              <a:t> Change in relation to sanitation goals</a:t>
            </a:r>
            <a:r>
              <a:rPr lang="en-US" dirty="0" smtClean="0"/>
              <a:t>.</a:t>
            </a:r>
          </a:p>
          <a:p>
            <a:endParaRPr lang="en-US" dirty="0" smtClean="0"/>
          </a:p>
          <a:p>
            <a:r>
              <a:rPr lang="en-US" dirty="0" smtClean="0"/>
              <a:t>Promoting </a:t>
            </a:r>
            <a:r>
              <a:rPr lang="en-US" dirty="0"/>
              <a:t>collaboration and synergies amongst those working in </a:t>
            </a:r>
            <a:r>
              <a:rPr lang="en-US" dirty="0" err="1"/>
              <a:t>Behaviour</a:t>
            </a:r>
            <a:r>
              <a:rPr lang="en-US" dirty="0"/>
              <a:t> Change</a:t>
            </a:r>
            <a:r>
              <a:rPr lang="en-US" dirty="0" smtClean="0"/>
              <a:t>.</a:t>
            </a:r>
          </a:p>
          <a:p>
            <a:endParaRPr lang="en-US" altLang="en-US" dirty="0"/>
          </a:p>
          <a:p>
            <a:r>
              <a:rPr lang="en-US" dirty="0"/>
              <a:t>Existing and new SuSanA members are welcomed to get involved in the </a:t>
            </a:r>
            <a:r>
              <a:rPr lang="en-US" dirty="0" smtClean="0"/>
              <a:t>WG by signing-up </a:t>
            </a:r>
            <a:r>
              <a:rPr lang="en-US" dirty="0"/>
              <a:t>for the WG email list to stay </a:t>
            </a:r>
            <a:r>
              <a:rPr lang="en-US" dirty="0" smtClean="0"/>
              <a:t>updated</a:t>
            </a:r>
          </a:p>
          <a:p>
            <a:pPr marL="0" indent="0">
              <a:buNone/>
            </a:pPr>
            <a:r>
              <a:rPr lang="de-DE" dirty="0"/>
              <a:t/>
            </a:r>
            <a:br>
              <a:rPr lang="de-DE" dirty="0"/>
            </a:br>
            <a:endParaRPr lang="en-GB" altLang="en-US" dirty="0" smtClean="0"/>
          </a:p>
        </p:txBody>
      </p:sp>
      <p:sp>
        <p:nvSpPr>
          <p:cNvPr id="130051" name="Textplatzhalter 2"/>
          <p:cNvSpPr>
            <a:spLocks noGrp="1"/>
          </p:cNvSpPr>
          <p:nvPr>
            <p:ph type="body" sz="quarter" idx="10"/>
          </p:nvPr>
        </p:nvSpPr>
        <p:spPr>
          <a:xfrm>
            <a:off x="1116013" y="44450"/>
            <a:ext cx="6769100" cy="692150"/>
          </a:xfrm>
        </p:spPr>
        <p:txBody>
          <a:bodyPr>
            <a:normAutofit/>
          </a:bodyPr>
          <a:lstStyle/>
          <a:p>
            <a:pPr algn="ctr">
              <a:buFont typeface="Times" charset="0"/>
              <a:buNone/>
            </a:pPr>
            <a:r>
              <a:rPr lang="en-GB" altLang="en-US" sz="2000" dirty="0" smtClean="0"/>
              <a:t>WG 13: Behaviour change</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904" y="3933056"/>
            <a:ext cx="7143209" cy="2520132"/>
          </a:xfrm>
          <a:prstGeom prst="rect">
            <a:avLst/>
          </a:prstGeom>
        </p:spPr>
      </p:pic>
    </p:spTree>
    <p:extLst>
      <p:ext uri="{BB962C8B-B14F-4D97-AF65-F5344CB8AC3E}">
        <p14:creationId xmlns:p14="http://schemas.microsoft.com/office/powerpoint/2010/main" val="112908068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p:cNvSpPr>
            <a:spLocks noGrp="1"/>
          </p:cNvSpPr>
          <p:nvPr>
            <p:ph type="body" sz="quarter" idx="10"/>
          </p:nvPr>
        </p:nvSpPr>
        <p:spPr/>
        <p:txBody>
          <a:bodyPr/>
          <a:lstStyle/>
          <a:p>
            <a:r>
              <a:rPr lang="en-US" dirty="0"/>
              <a:t>The important links…</a:t>
            </a:r>
          </a:p>
        </p:txBody>
      </p:sp>
      <p:sp>
        <p:nvSpPr>
          <p:cNvPr id="15" name="textruta 14"/>
          <p:cNvSpPr txBox="1"/>
          <p:nvPr/>
        </p:nvSpPr>
        <p:spPr bwMode="auto">
          <a:xfrm>
            <a:off x="4800158" y="1948474"/>
            <a:ext cx="1786209" cy="830997"/>
          </a:xfrm>
          <a:prstGeom prst="rect">
            <a:avLst/>
          </a:prstGeom>
          <a:noFill/>
          <a:ln w="9525">
            <a:noFill/>
            <a:miter lim="800000"/>
            <a:headEnd/>
            <a:tailEnd/>
          </a:ln>
          <a:effectLst/>
        </p:spPr>
        <p:txBody>
          <a:bodyPr vert="horz" wrap="square" lIns="91440" tIns="0" rIns="91440" bIns="0" numCol="1" rtlCol="0" anchor="ctr" anchorCtr="0" compatLnSpc="1">
            <a:prstTxWarp prst="textNoShape">
              <a:avLst/>
            </a:prstTxWarp>
            <a:spAutoFit/>
          </a:bodyPr>
          <a:lstStyle/>
          <a:p>
            <a:pPr marR="0" indent="0" algn="ctr" eaLnBrk="0" fontAlgn="base" hangingPunct="0">
              <a:lnSpc>
                <a:spcPct val="100000"/>
              </a:lnSpc>
              <a:spcBef>
                <a:spcPct val="0"/>
              </a:spcBef>
              <a:spcAft>
                <a:spcPct val="0"/>
              </a:spcAft>
              <a:buClrTx/>
              <a:buSzTx/>
              <a:buFontTx/>
              <a:buNone/>
              <a:tabLst/>
            </a:pPr>
            <a:r>
              <a:rPr lang="sv-SE" b="1" kern="0" dirty="0" err="1">
                <a:solidFill>
                  <a:srgbClr val="D6353C"/>
                </a:solidFill>
                <a:ea typeface="MS PGothic" pitchFamily="34" charset="-128"/>
              </a:rPr>
              <a:t>Referenced</a:t>
            </a:r>
            <a:r>
              <a:rPr lang="sv-SE" b="1" kern="0" dirty="0">
                <a:solidFill>
                  <a:srgbClr val="D6353C"/>
                </a:solidFill>
                <a:ea typeface="MS PGothic" pitchFamily="34" charset="-128"/>
              </a:rPr>
              <a:t> </a:t>
            </a:r>
            <a:r>
              <a:rPr lang="sv-SE" b="1" kern="0" dirty="0" err="1">
                <a:solidFill>
                  <a:srgbClr val="D6353C"/>
                </a:solidFill>
                <a:ea typeface="MS PGothic" pitchFamily="34" charset="-128"/>
              </a:rPr>
              <a:t>links</a:t>
            </a:r>
            <a:r>
              <a:rPr lang="sv-SE" b="1" kern="0" dirty="0">
                <a:solidFill>
                  <a:srgbClr val="D6353C"/>
                </a:solidFill>
                <a:ea typeface="MS PGothic" pitchFamily="34" charset="-128"/>
              </a:rPr>
              <a:t> </a:t>
            </a:r>
          </a:p>
          <a:p>
            <a:pPr marR="0" indent="0" algn="ctr" eaLnBrk="0" fontAlgn="base" hangingPunct="0">
              <a:lnSpc>
                <a:spcPct val="100000"/>
              </a:lnSpc>
              <a:spcBef>
                <a:spcPct val="0"/>
              </a:spcBef>
              <a:spcAft>
                <a:spcPct val="0"/>
              </a:spcAft>
              <a:buClrTx/>
              <a:buSzTx/>
              <a:buFontTx/>
              <a:buNone/>
              <a:tabLst/>
            </a:pPr>
            <a:r>
              <a:rPr lang="sv-SE" b="1" kern="0" dirty="0">
                <a:solidFill>
                  <a:srgbClr val="D6353C"/>
                </a:solidFill>
                <a:ea typeface="MS PGothic" pitchFamily="34" charset="-128"/>
              </a:rPr>
              <a:t>!!!</a:t>
            </a:r>
          </a:p>
        </p:txBody>
      </p:sp>
      <p:sp>
        <p:nvSpPr>
          <p:cNvPr id="17" name="textruta 16"/>
          <p:cNvSpPr txBox="1"/>
          <p:nvPr/>
        </p:nvSpPr>
        <p:spPr bwMode="auto">
          <a:xfrm>
            <a:off x="341732" y="4546282"/>
            <a:ext cx="8640960" cy="2339102"/>
          </a:xfrm>
          <a:prstGeom prst="rect">
            <a:avLst/>
          </a:prstGeom>
          <a:noFill/>
          <a:ln w="9525">
            <a:noFill/>
            <a:miter lim="800000"/>
            <a:headEnd/>
            <a:tailEnd/>
          </a:ln>
        </p:spPr>
        <p:txBody>
          <a:bodyPr vert="horz" wrap="square" lIns="91440" tIns="0" rIns="91440" bIns="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kern="0" cap="none" spc="0" normalizeH="0" baseline="0" noProof="0" dirty="0">
                <a:ln>
                  <a:noFill/>
                </a:ln>
                <a:solidFill>
                  <a:schemeClr val="tx1"/>
                </a:solidFill>
                <a:effectLst/>
                <a:uLnTx/>
                <a:uFillTx/>
                <a:latin typeface="+mj-lt"/>
                <a:ea typeface="MS PGothic" pitchFamily="34" charset="-128"/>
                <a:cs typeface="+mj-cs"/>
              </a:rPr>
              <a:t>Useful for:</a:t>
            </a:r>
          </a:p>
          <a:p>
            <a:pPr marL="342900" marR="0" indent="-34290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pPr>
            <a:r>
              <a:rPr lang="en-US" sz="2000" kern="0" dirty="0">
                <a:latin typeface="+mj-lt"/>
                <a:ea typeface="MS PGothic" pitchFamily="34" charset="-128"/>
                <a:cs typeface="+mj-cs"/>
              </a:rPr>
              <a:t>Source of inspiration for our sector;</a:t>
            </a:r>
          </a:p>
          <a:p>
            <a:pPr marL="342900" marR="0" indent="-34290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pPr>
            <a:r>
              <a:rPr lang="en-US" sz="2000" kern="0" dirty="0">
                <a:latin typeface="+mj-lt"/>
                <a:ea typeface="MS PGothic" pitchFamily="34" charset="-128"/>
                <a:cs typeface="+mj-cs"/>
              </a:rPr>
              <a:t>Advocacy for sustainable sanitation in general;</a:t>
            </a:r>
          </a:p>
          <a:p>
            <a:pPr marL="342900" marR="0" indent="-34290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pPr>
            <a:r>
              <a:rPr lang="en-US" sz="2000" kern="0" dirty="0">
                <a:latin typeface="+mj-lt"/>
                <a:ea typeface="MS PGothic" pitchFamily="34" charset="-128"/>
                <a:cs typeface="+mj-cs"/>
              </a:rPr>
              <a:t>Inspiration to the sanitation sector in general and to SuSanA in particular to seek and develop cross-sectoral cooperation.</a:t>
            </a:r>
          </a:p>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sz="2200" b="1" i="0" u="none" strike="noStrike" kern="0" cap="none" spc="0" normalizeH="0" baseline="0" noProof="0" dirty="0">
              <a:ln>
                <a:noFill/>
              </a:ln>
              <a:solidFill>
                <a:schemeClr val="tx1"/>
              </a:solidFill>
              <a:effectLst/>
              <a:uLnTx/>
              <a:uFillTx/>
              <a:latin typeface="+mj-lt"/>
              <a:ea typeface="MS PGothic" pitchFamily="34" charset="-128"/>
              <a:cs typeface="+mj-cs"/>
            </a:endParaRPr>
          </a:p>
        </p:txBody>
      </p:sp>
      <p:sp>
        <p:nvSpPr>
          <p:cNvPr id="18" name="textruta 17"/>
          <p:cNvSpPr txBox="1"/>
          <p:nvPr/>
        </p:nvSpPr>
        <p:spPr bwMode="auto">
          <a:xfrm>
            <a:off x="7092280" y="1948475"/>
            <a:ext cx="1584176" cy="830997"/>
          </a:xfrm>
          <a:prstGeom prst="rect">
            <a:avLst/>
          </a:prstGeom>
          <a:noFill/>
          <a:ln w="9525">
            <a:noFill/>
            <a:miter lim="800000"/>
            <a:headEnd/>
            <a:tailEnd/>
          </a:ln>
          <a:effectLst/>
        </p:spPr>
        <p:txBody>
          <a:bodyPr vert="horz" wrap="square" lIns="91440" tIns="0" rIns="91440" bIns="0" numCol="1" rtlCol="0" anchor="ctr" anchorCtr="0" compatLnSpc="1">
            <a:prstTxWarp prst="textNoShape">
              <a:avLst/>
            </a:prstTxWarp>
            <a:spAutoFit/>
          </a:bodyPr>
          <a:lstStyle/>
          <a:p>
            <a:pPr algn="ctr" eaLnBrk="0" fontAlgn="base" hangingPunct="0">
              <a:spcBef>
                <a:spcPct val="0"/>
              </a:spcBef>
              <a:spcAft>
                <a:spcPct val="0"/>
              </a:spcAft>
            </a:pPr>
            <a:r>
              <a:rPr lang="sv-SE" b="1" kern="0" dirty="0">
                <a:solidFill>
                  <a:srgbClr val="D6353C"/>
                </a:solidFill>
                <a:ea typeface="MS PGothic" pitchFamily="34" charset="-128"/>
              </a:rPr>
              <a:t>Source of inspiration !!!</a:t>
            </a:r>
          </a:p>
        </p:txBody>
      </p:sp>
      <p:sp>
        <p:nvSpPr>
          <p:cNvPr id="19" name="Höger 18"/>
          <p:cNvSpPr/>
          <p:nvPr/>
        </p:nvSpPr>
        <p:spPr bwMode="auto">
          <a:xfrm rot="5790715">
            <a:off x="14831499" y="2288770"/>
            <a:ext cx="748969" cy="295125"/>
          </a:xfrm>
          <a:prstGeom prst="rightArrow">
            <a:avLst/>
          </a:prstGeom>
          <a:solidFill>
            <a:srgbClr val="37BBD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ＭＳ Ｐゴシック" pitchFamily="34" charset="-128"/>
            </a:endParaRPr>
          </a:p>
        </p:txBody>
      </p:sp>
      <p:sp>
        <p:nvSpPr>
          <p:cNvPr id="13" name="Platshållare för text 2">
            <a:extLst>
              <a:ext uri="{FF2B5EF4-FFF2-40B4-BE49-F238E27FC236}">
                <a16:creationId xmlns:a16="http://schemas.microsoft.com/office/drawing/2014/main" id="{A0986DAB-F277-4F5C-9E54-9626B4002816}"/>
              </a:ext>
            </a:extLst>
          </p:cNvPr>
          <p:cNvSpPr txBox="1">
            <a:spLocks/>
          </p:cNvSpPr>
          <p:nvPr/>
        </p:nvSpPr>
        <p:spPr bwMode="auto">
          <a:xfrm>
            <a:off x="1331640" y="134369"/>
            <a:ext cx="7632848"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marL="0" marR="0" indent="0" algn="l" defTabSz="914400" rtl="0" eaLnBrk="0" fontAlgn="base" latinLnBrk="0" hangingPunct="0">
              <a:lnSpc>
                <a:spcPct val="100000"/>
              </a:lnSpc>
              <a:spcBef>
                <a:spcPct val="20000"/>
              </a:spcBef>
              <a:spcAft>
                <a:spcPct val="0"/>
              </a:spcAft>
              <a:buClr>
                <a:schemeClr val="folHlink"/>
              </a:buClr>
              <a:buSzPct val="120000"/>
              <a:buFont typeface="Times" pitchFamily="18" charset="0"/>
              <a:buNone/>
              <a:tabLst/>
              <a:defRPr sz="2800" b="1">
                <a:solidFill>
                  <a:schemeClr val="tx1"/>
                </a:solidFill>
                <a:latin typeface="+mn-lt"/>
                <a:ea typeface="ＭＳ Ｐゴシック" pitchFamily="34" charset="-128"/>
                <a:cs typeface="MS PGothic"/>
              </a:defRPr>
            </a:lvl1pPr>
            <a:lvl2pPr marL="742950" indent="-285750" algn="l" rtl="0" eaLnBrk="0" fontAlgn="base" hangingPunct="0">
              <a:spcBef>
                <a:spcPts val="300"/>
              </a:spcBef>
              <a:spcAft>
                <a:spcPts val="300"/>
              </a:spcAft>
              <a:buClr>
                <a:srgbClr val="92D050"/>
              </a:buClr>
              <a:buSzPct val="120000"/>
              <a:buFont typeface="Times" charset="0"/>
              <a:buChar char="•"/>
              <a:defRPr>
                <a:solidFill>
                  <a:schemeClr val="tx1"/>
                </a:solidFill>
                <a:latin typeface="+mn-lt"/>
                <a:ea typeface="ＭＳ Ｐゴシック" pitchFamily="34" charset="-128"/>
                <a:cs typeface="MS PGothic"/>
              </a:defRPr>
            </a:lvl2pPr>
            <a:lvl3pPr marL="1143000" indent="-228600" algn="l" rtl="0" eaLnBrk="0" fontAlgn="base" hangingPunct="0">
              <a:spcBef>
                <a:spcPts val="300"/>
              </a:spcBef>
              <a:spcAft>
                <a:spcPts val="300"/>
              </a:spcAft>
              <a:buClr>
                <a:srgbClr val="92D050"/>
              </a:buClr>
              <a:buSzPct val="120000"/>
              <a:buFont typeface="Times" charset="0"/>
              <a:buChar char="•"/>
              <a:defRPr sz="1600">
                <a:solidFill>
                  <a:schemeClr val="tx1"/>
                </a:solidFill>
                <a:latin typeface="+mn-lt"/>
                <a:ea typeface="ＭＳ Ｐゴシック" pitchFamily="34" charset="-128"/>
                <a:cs typeface="MS PGothic"/>
              </a:defRPr>
            </a:lvl3pPr>
            <a:lvl4pPr marL="1600200" indent="-228600" algn="l" rtl="0" eaLnBrk="0" fontAlgn="base" hangingPunct="0">
              <a:spcBef>
                <a:spcPts val="300"/>
              </a:spcBef>
              <a:spcAft>
                <a:spcPts val="300"/>
              </a:spcAft>
              <a:buClr>
                <a:srgbClr val="92D050"/>
              </a:buClr>
              <a:buSzPct val="120000"/>
              <a:buFont typeface="Times" charset="0"/>
              <a:buChar char="•"/>
              <a:defRPr sz="1400">
                <a:solidFill>
                  <a:schemeClr val="tx1"/>
                </a:solidFill>
                <a:latin typeface="+mn-lt"/>
                <a:ea typeface="ＭＳ Ｐゴシック" pitchFamily="34" charset="-128"/>
                <a:cs typeface="MS PGothic"/>
              </a:defRPr>
            </a:lvl4pPr>
            <a:lvl5pPr marL="2057400" indent="-228600" algn="l" rtl="0" eaLnBrk="0" fontAlgn="base" hangingPunct="0">
              <a:spcBef>
                <a:spcPts val="300"/>
              </a:spcBef>
              <a:spcAft>
                <a:spcPts val="300"/>
              </a:spcAft>
              <a:buClr>
                <a:srgbClr val="92D050"/>
              </a:buClr>
              <a:buSzPct val="120000"/>
              <a:buFont typeface="Times" charset="0"/>
              <a:buChar char="•"/>
              <a:defRPr sz="1200">
                <a:solidFill>
                  <a:schemeClr val="tx1"/>
                </a:solidFill>
                <a:latin typeface="+mn-lt"/>
                <a:ea typeface="ＭＳ Ｐゴシック" pitchFamily="34" charset="-128"/>
                <a:cs typeface="MS PGothic"/>
              </a:defRPr>
            </a:lvl5pPr>
            <a:lvl6pPr marL="2514600" indent="-228600" algn="l" rtl="0" fontAlgn="base">
              <a:spcBef>
                <a:spcPct val="20000"/>
              </a:spcBef>
              <a:spcAft>
                <a:spcPct val="0"/>
              </a:spcAft>
              <a:buFont typeface="Times" pitchFamily="18" charset="0"/>
              <a:buChar char="•"/>
              <a:defRPr sz="1600" b="1">
                <a:solidFill>
                  <a:srgbClr val="595959"/>
                </a:solidFill>
                <a:latin typeface="+mn-lt"/>
                <a:ea typeface="+mn-ea"/>
              </a:defRPr>
            </a:lvl6pPr>
            <a:lvl7pPr marL="2971800" indent="-228600" algn="l" rtl="0" fontAlgn="base">
              <a:spcBef>
                <a:spcPct val="20000"/>
              </a:spcBef>
              <a:spcAft>
                <a:spcPct val="0"/>
              </a:spcAft>
              <a:buFont typeface="Times" pitchFamily="18" charset="0"/>
              <a:buChar char="•"/>
              <a:defRPr sz="1600" b="1">
                <a:solidFill>
                  <a:srgbClr val="595959"/>
                </a:solidFill>
                <a:latin typeface="+mn-lt"/>
                <a:ea typeface="+mn-ea"/>
              </a:defRPr>
            </a:lvl7pPr>
            <a:lvl8pPr marL="3429000" indent="-228600" algn="l" rtl="0" fontAlgn="base">
              <a:spcBef>
                <a:spcPct val="20000"/>
              </a:spcBef>
              <a:spcAft>
                <a:spcPct val="0"/>
              </a:spcAft>
              <a:buFont typeface="Times" pitchFamily="18" charset="0"/>
              <a:buChar char="•"/>
              <a:defRPr sz="1600" b="1">
                <a:solidFill>
                  <a:srgbClr val="595959"/>
                </a:solidFill>
                <a:latin typeface="+mn-lt"/>
                <a:ea typeface="+mn-ea"/>
              </a:defRPr>
            </a:lvl8pPr>
            <a:lvl9pPr marL="3886200" indent="-228600" algn="l" rtl="0" fontAlgn="base">
              <a:spcBef>
                <a:spcPct val="20000"/>
              </a:spcBef>
              <a:spcAft>
                <a:spcPct val="0"/>
              </a:spcAft>
              <a:buFont typeface="Times" pitchFamily="18" charset="0"/>
              <a:buChar char="•"/>
              <a:defRPr sz="1600" b="1">
                <a:solidFill>
                  <a:srgbClr val="595959"/>
                </a:solidFill>
                <a:latin typeface="+mn-lt"/>
                <a:ea typeface="+mn-ea"/>
              </a:defRPr>
            </a:lvl9pPr>
          </a:lstStyle>
          <a:p>
            <a:r>
              <a:rPr lang="en-US" kern="0" dirty="0"/>
              <a:t>Re-cap of the Interlinkages document</a:t>
            </a:r>
          </a:p>
        </p:txBody>
      </p:sp>
      <p:pic>
        <p:nvPicPr>
          <p:cNvPr id="3" name="Grafik 2"/>
          <p:cNvPicPr>
            <a:picLocks noChangeAspect="1"/>
          </p:cNvPicPr>
          <p:nvPr/>
        </p:nvPicPr>
        <p:blipFill>
          <a:blip r:embed="rId3"/>
          <a:stretch>
            <a:fillRect/>
          </a:stretch>
        </p:blipFill>
        <p:spPr>
          <a:xfrm>
            <a:off x="2278023" y="3050246"/>
            <a:ext cx="6830481" cy="1127701"/>
          </a:xfrm>
          <a:prstGeom prst="rect">
            <a:avLst/>
          </a:prstGeom>
        </p:spPr>
      </p:pic>
      <p:sp>
        <p:nvSpPr>
          <p:cNvPr id="7" name="Rechteck 6"/>
          <p:cNvSpPr/>
          <p:nvPr/>
        </p:nvSpPr>
        <p:spPr>
          <a:xfrm>
            <a:off x="2411760" y="1853119"/>
            <a:ext cx="1990138" cy="1200329"/>
          </a:xfrm>
          <a:prstGeom prst="rect">
            <a:avLst/>
          </a:prstGeom>
        </p:spPr>
        <p:txBody>
          <a:bodyPr wrap="square">
            <a:spAutoFit/>
          </a:bodyPr>
          <a:lstStyle/>
          <a:p>
            <a:pPr algn="ctr" eaLnBrk="0" fontAlgn="base" hangingPunct="0">
              <a:spcBef>
                <a:spcPct val="0"/>
              </a:spcBef>
              <a:spcAft>
                <a:spcPct val="0"/>
              </a:spcAft>
            </a:pPr>
            <a:r>
              <a:rPr lang="sv-SE" b="1" kern="0" dirty="0">
                <a:solidFill>
                  <a:srgbClr val="D6353C"/>
                </a:solidFill>
                <a:ea typeface="MS PGothic" pitchFamily="34" charset="-128"/>
              </a:rPr>
              <a:t>49 targets relevant </a:t>
            </a:r>
          </a:p>
          <a:p>
            <a:pPr algn="ctr" eaLnBrk="0" fontAlgn="base" hangingPunct="0">
              <a:spcBef>
                <a:spcPct val="0"/>
              </a:spcBef>
              <a:spcAft>
                <a:spcPct val="0"/>
              </a:spcAft>
            </a:pPr>
            <a:r>
              <a:rPr lang="sv-SE" b="1" kern="0" dirty="0">
                <a:solidFill>
                  <a:srgbClr val="D6353C"/>
                </a:solidFill>
                <a:ea typeface="MS PGothic" pitchFamily="34" charset="-128"/>
              </a:rPr>
              <a:t>to sustainable sanitation</a:t>
            </a:r>
          </a:p>
        </p:txBody>
      </p:sp>
      <p:pic>
        <p:nvPicPr>
          <p:cNvPr id="12" name="Picture 2" descr="ss2_new-1"/>
          <p:cNvPicPr>
            <a:picLocks noChangeAspect="1" noChangeArrowheads="1"/>
          </p:cNvPicPr>
          <p:nvPr/>
        </p:nvPicPr>
        <p:blipFill>
          <a:blip r:embed="rId4" cstate="print">
            <a:extLst>
              <a:ext uri="{28A0092B-C50C-407E-A947-70E740481C1C}">
                <a14:useLocalDpi xmlns:a14="http://schemas.microsoft.com/office/drawing/2010/main" val="0"/>
              </a:ext>
            </a:extLst>
          </a:blip>
          <a:srcRect t="1538" b="1802"/>
          <a:stretch>
            <a:fillRect/>
          </a:stretch>
        </p:blipFill>
        <p:spPr bwMode="auto">
          <a:xfrm>
            <a:off x="76641" y="3083780"/>
            <a:ext cx="1512167" cy="1376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Höger 8"/>
          <p:cNvSpPr/>
          <p:nvPr/>
        </p:nvSpPr>
        <p:spPr bwMode="auto">
          <a:xfrm>
            <a:off x="1671513" y="3578751"/>
            <a:ext cx="560749" cy="454359"/>
          </a:xfrm>
          <a:prstGeom prst="rightArrow">
            <a:avLst/>
          </a:prstGeom>
          <a:noFill/>
          <a:ln w="9525" cap="flat" cmpd="sng" algn="ctr">
            <a:solidFill>
              <a:srgbClr val="D6353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389369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fade">
                                      <p:cBhvr>
                                        <p:cTn id="25" dur="500"/>
                                        <p:tgtEl>
                                          <p:spTgt spid="1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xEl>
                                              <p:pRg st="1" end="1"/>
                                            </p:txEl>
                                          </p:spTgt>
                                        </p:tgtEl>
                                        <p:attrNameLst>
                                          <p:attrName>style.visibility</p:attrName>
                                        </p:attrNameLst>
                                      </p:cBhvr>
                                      <p:to>
                                        <p:strVal val="visible"/>
                                      </p:to>
                                    </p:set>
                                    <p:animEffect transition="in" filter="fade">
                                      <p:cBhvr>
                                        <p:cTn id="30" dur="1000"/>
                                        <p:tgtEl>
                                          <p:spTgt spid="1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
                                            <p:txEl>
                                              <p:pRg st="2" end="2"/>
                                            </p:txEl>
                                          </p:spTgt>
                                        </p:tgtEl>
                                        <p:attrNameLst>
                                          <p:attrName>style.visibility</p:attrName>
                                        </p:attrNameLst>
                                      </p:cBhvr>
                                      <p:to>
                                        <p:strVal val="visible"/>
                                      </p:to>
                                    </p:set>
                                    <p:animEffect transition="in" filter="fade">
                                      <p:cBhvr>
                                        <p:cTn id="35" dur="1000"/>
                                        <p:tgtEl>
                                          <p:spTgt spid="17">
                                            <p:txEl>
                                              <p:pRg st="2" end="2"/>
                                            </p:txEl>
                                          </p:spTgt>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7">
                                            <p:txEl>
                                              <p:pRg st="3" end="3"/>
                                            </p:txEl>
                                          </p:spTgt>
                                        </p:tgtEl>
                                        <p:attrNameLst>
                                          <p:attrName>style.visibility</p:attrName>
                                        </p:attrNameLst>
                                      </p:cBhvr>
                                      <p:to>
                                        <p:strVal val="visible"/>
                                      </p:to>
                                    </p:set>
                                    <p:animEffect transition="in" filter="fade">
                                      <p:cBhvr>
                                        <p:cTn id="39" dur="10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animBg="1"/>
      <p:bldP spid="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latshållare för text 2">
            <a:extLst>
              <a:ext uri="{FF2B5EF4-FFF2-40B4-BE49-F238E27FC236}">
                <a16:creationId xmlns:a16="http://schemas.microsoft.com/office/drawing/2014/main" id="{03DE4AE1-396D-4199-B8D8-737E972BCF94}"/>
              </a:ext>
            </a:extLst>
          </p:cNvPr>
          <p:cNvSpPr txBox="1">
            <a:spLocks/>
          </p:cNvSpPr>
          <p:nvPr/>
        </p:nvSpPr>
        <p:spPr>
          <a:xfrm>
            <a:off x="1287315" y="188639"/>
            <a:ext cx="7632848" cy="576064"/>
          </a:xfrm>
          <a:prstGeom prst="rect">
            <a:avLst/>
          </a:prstGeom>
        </p:spPr>
        <p:txBody>
          <a:bodyPr/>
          <a:lstStyle>
            <a:lvl1pPr marL="342900" indent="-342900" algn="l" rtl="0" eaLnBrk="0" fontAlgn="base" hangingPunct="0">
              <a:spcBef>
                <a:spcPts val="300"/>
              </a:spcBef>
              <a:spcAft>
                <a:spcPts val="300"/>
              </a:spcAft>
              <a:buClr>
                <a:srgbClr val="92D050"/>
              </a:buClr>
              <a:buSzPct val="120000"/>
              <a:buFont typeface="Times" charset="0"/>
              <a:buChar char="•"/>
              <a:defRPr sz="2200">
                <a:solidFill>
                  <a:schemeClr val="tx1"/>
                </a:solidFill>
                <a:latin typeface="+mn-lt"/>
                <a:ea typeface="ＭＳ Ｐゴシック" pitchFamily="34" charset="-128"/>
                <a:cs typeface="MS PGothic"/>
              </a:defRPr>
            </a:lvl1pPr>
            <a:lvl2pPr marL="742950" indent="-285750" algn="l" rtl="0" eaLnBrk="0" fontAlgn="base" hangingPunct="0">
              <a:spcBef>
                <a:spcPts val="300"/>
              </a:spcBef>
              <a:spcAft>
                <a:spcPts val="300"/>
              </a:spcAft>
              <a:buClr>
                <a:srgbClr val="92D050"/>
              </a:buClr>
              <a:buSzPct val="120000"/>
              <a:buFont typeface="Times" charset="0"/>
              <a:buChar char="•"/>
              <a:defRPr>
                <a:solidFill>
                  <a:schemeClr val="tx1"/>
                </a:solidFill>
                <a:latin typeface="+mn-lt"/>
                <a:ea typeface="ＭＳ Ｐゴシック" pitchFamily="34" charset="-128"/>
                <a:cs typeface="MS PGothic"/>
              </a:defRPr>
            </a:lvl2pPr>
            <a:lvl3pPr marL="1143000" indent="-228600" algn="l" rtl="0" eaLnBrk="0" fontAlgn="base" hangingPunct="0">
              <a:spcBef>
                <a:spcPts val="300"/>
              </a:spcBef>
              <a:spcAft>
                <a:spcPts val="300"/>
              </a:spcAft>
              <a:buClr>
                <a:srgbClr val="92D050"/>
              </a:buClr>
              <a:buSzPct val="120000"/>
              <a:buFont typeface="Times" charset="0"/>
              <a:buChar char="•"/>
              <a:defRPr sz="1600">
                <a:solidFill>
                  <a:schemeClr val="tx1"/>
                </a:solidFill>
                <a:latin typeface="+mn-lt"/>
                <a:ea typeface="ＭＳ Ｐゴシック" pitchFamily="34" charset="-128"/>
                <a:cs typeface="MS PGothic"/>
              </a:defRPr>
            </a:lvl3pPr>
            <a:lvl4pPr marL="1600200" indent="-228600" algn="l" rtl="0" eaLnBrk="0" fontAlgn="base" hangingPunct="0">
              <a:spcBef>
                <a:spcPts val="300"/>
              </a:spcBef>
              <a:spcAft>
                <a:spcPts val="300"/>
              </a:spcAft>
              <a:buClr>
                <a:srgbClr val="92D050"/>
              </a:buClr>
              <a:buSzPct val="120000"/>
              <a:buFont typeface="Times" charset="0"/>
              <a:buChar char="•"/>
              <a:defRPr sz="1400">
                <a:solidFill>
                  <a:schemeClr val="tx1"/>
                </a:solidFill>
                <a:latin typeface="+mn-lt"/>
                <a:ea typeface="ＭＳ Ｐゴシック" pitchFamily="34" charset="-128"/>
                <a:cs typeface="MS PGothic"/>
              </a:defRPr>
            </a:lvl4pPr>
            <a:lvl5pPr marL="2057400" indent="-228600" algn="l" rtl="0" eaLnBrk="0" fontAlgn="base" hangingPunct="0">
              <a:spcBef>
                <a:spcPts val="300"/>
              </a:spcBef>
              <a:spcAft>
                <a:spcPts val="300"/>
              </a:spcAft>
              <a:buClr>
                <a:srgbClr val="92D050"/>
              </a:buClr>
              <a:buSzPct val="120000"/>
              <a:buFont typeface="Times" charset="0"/>
              <a:buChar char="•"/>
              <a:defRPr sz="1200">
                <a:solidFill>
                  <a:schemeClr val="tx1"/>
                </a:solidFill>
                <a:latin typeface="+mn-lt"/>
                <a:ea typeface="ＭＳ Ｐゴシック" pitchFamily="34" charset="-128"/>
                <a:cs typeface="MS PGothic"/>
              </a:defRPr>
            </a:lvl5pPr>
            <a:lvl6pPr marL="2514600" indent="-228600" algn="l" rtl="0" fontAlgn="base">
              <a:spcBef>
                <a:spcPct val="20000"/>
              </a:spcBef>
              <a:spcAft>
                <a:spcPct val="0"/>
              </a:spcAft>
              <a:buFont typeface="Times" pitchFamily="18" charset="0"/>
              <a:buChar char="•"/>
              <a:defRPr sz="1600" b="1">
                <a:solidFill>
                  <a:srgbClr val="595959"/>
                </a:solidFill>
                <a:latin typeface="+mn-lt"/>
                <a:ea typeface="+mn-ea"/>
              </a:defRPr>
            </a:lvl6pPr>
            <a:lvl7pPr marL="2971800" indent="-228600" algn="l" rtl="0" fontAlgn="base">
              <a:spcBef>
                <a:spcPct val="20000"/>
              </a:spcBef>
              <a:spcAft>
                <a:spcPct val="0"/>
              </a:spcAft>
              <a:buFont typeface="Times" pitchFamily="18" charset="0"/>
              <a:buChar char="•"/>
              <a:defRPr sz="1600" b="1">
                <a:solidFill>
                  <a:srgbClr val="595959"/>
                </a:solidFill>
                <a:latin typeface="+mn-lt"/>
                <a:ea typeface="+mn-ea"/>
              </a:defRPr>
            </a:lvl7pPr>
            <a:lvl8pPr marL="3429000" indent="-228600" algn="l" rtl="0" fontAlgn="base">
              <a:spcBef>
                <a:spcPct val="20000"/>
              </a:spcBef>
              <a:spcAft>
                <a:spcPct val="0"/>
              </a:spcAft>
              <a:buFont typeface="Times" pitchFamily="18" charset="0"/>
              <a:buChar char="•"/>
              <a:defRPr sz="1600" b="1">
                <a:solidFill>
                  <a:srgbClr val="595959"/>
                </a:solidFill>
                <a:latin typeface="+mn-lt"/>
                <a:ea typeface="+mn-ea"/>
              </a:defRPr>
            </a:lvl8pPr>
            <a:lvl9pPr marL="3886200" indent="-228600" algn="l" rtl="0" fontAlgn="base">
              <a:spcBef>
                <a:spcPct val="20000"/>
              </a:spcBef>
              <a:spcAft>
                <a:spcPct val="0"/>
              </a:spcAft>
              <a:buFont typeface="Times" pitchFamily="18" charset="0"/>
              <a:buChar char="•"/>
              <a:defRPr sz="1600" b="1">
                <a:solidFill>
                  <a:srgbClr val="595959"/>
                </a:solidFill>
                <a:latin typeface="+mn-lt"/>
                <a:ea typeface="+mn-ea"/>
              </a:defRPr>
            </a:lvl9pPr>
          </a:lstStyle>
          <a:p>
            <a:pPr marL="0" indent="0">
              <a:buNone/>
            </a:pPr>
            <a:r>
              <a:rPr lang="sv-SE" sz="2800" b="1" kern="0" dirty="0" err="1"/>
              <a:t>Infographics</a:t>
            </a:r>
            <a:r>
              <a:rPr lang="sv-SE" sz="2800" b="1" kern="0" dirty="0"/>
              <a:t> – WGs and the SDGs </a:t>
            </a: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843363"/>
            <a:ext cx="4176464" cy="5970013"/>
          </a:xfrm>
          <a:prstGeom prst="rect">
            <a:avLst/>
          </a:prstGeom>
        </p:spPr>
      </p:pic>
    </p:spTree>
    <p:extLst>
      <p:ext uri="{BB962C8B-B14F-4D97-AF65-F5344CB8AC3E}">
        <p14:creationId xmlns:p14="http://schemas.microsoft.com/office/powerpoint/2010/main" val="37650059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08720"/>
            <a:ext cx="7560840" cy="5468357"/>
          </a:xfrm>
          <a:prstGeom prst="rect">
            <a:avLst/>
          </a:prstGeom>
        </p:spPr>
      </p:pic>
      <p:sp>
        <p:nvSpPr>
          <p:cNvPr id="3" name="Platshållare för text 2">
            <a:extLst>
              <a:ext uri="{FF2B5EF4-FFF2-40B4-BE49-F238E27FC236}">
                <a16:creationId xmlns:a16="http://schemas.microsoft.com/office/drawing/2014/main" id="{B04E9234-CDAB-436C-9358-07741C31BED3}"/>
              </a:ext>
            </a:extLst>
          </p:cNvPr>
          <p:cNvSpPr txBox="1">
            <a:spLocks/>
          </p:cNvSpPr>
          <p:nvPr/>
        </p:nvSpPr>
        <p:spPr>
          <a:xfrm>
            <a:off x="1259632" y="116632"/>
            <a:ext cx="7632848" cy="576064"/>
          </a:xfrm>
          <a:prstGeom prst="rect">
            <a:avLst/>
          </a:prstGeom>
        </p:spPr>
        <p:txBody>
          <a:bodyPr/>
          <a:lstStyle>
            <a:lvl1pPr marL="342900" indent="-342900" algn="l" rtl="0" eaLnBrk="0" fontAlgn="base" hangingPunct="0">
              <a:spcBef>
                <a:spcPts val="300"/>
              </a:spcBef>
              <a:spcAft>
                <a:spcPts val="300"/>
              </a:spcAft>
              <a:buClr>
                <a:srgbClr val="92D050"/>
              </a:buClr>
              <a:buSzPct val="120000"/>
              <a:buFont typeface="Times" charset="0"/>
              <a:buChar char="•"/>
              <a:defRPr sz="2200">
                <a:solidFill>
                  <a:schemeClr val="tx1"/>
                </a:solidFill>
                <a:latin typeface="+mn-lt"/>
                <a:ea typeface="ＭＳ Ｐゴシック" pitchFamily="34" charset="-128"/>
                <a:cs typeface="MS PGothic"/>
              </a:defRPr>
            </a:lvl1pPr>
            <a:lvl2pPr marL="742950" indent="-285750" algn="l" rtl="0" eaLnBrk="0" fontAlgn="base" hangingPunct="0">
              <a:spcBef>
                <a:spcPts val="300"/>
              </a:spcBef>
              <a:spcAft>
                <a:spcPts val="300"/>
              </a:spcAft>
              <a:buClr>
                <a:srgbClr val="92D050"/>
              </a:buClr>
              <a:buSzPct val="120000"/>
              <a:buFont typeface="Times" charset="0"/>
              <a:buChar char="•"/>
              <a:defRPr>
                <a:solidFill>
                  <a:schemeClr val="tx1"/>
                </a:solidFill>
                <a:latin typeface="+mn-lt"/>
                <a:ea typeface="ＭＳ Ｐゴシック" pitchFamily="34" charset="-128"/>
                <a:cs typeface="MS PGothic"/>
              </a:defRPr>
            </a:lvl2pPr>
            <a:lvl3pPr marL="1143000" indent="-228600" algn="l" rtl="0" eaLnBrk="0" fontAlgn="base" hangingPunct="0">
              <a:spcBef>
                <a:spcPts val="300"/>
              </a:spcBef>
              <a:spcAft>
                <a:spcPts val="300"/>
              </a:spcAft>
              <a:buClr>
                <a:srgbClr val="92D050"/>
              </a:buClr>
              <a:buSzPct val="120000"/>
              <a:buFont typeface="Times" charset="0"/>
              <a:buChar char="•"/>
              <a:defRPr sz="1600">
                <a:solidFill>
                  <a:schemeClr val="tx1"/>
                </a:solidFill>
                <a:latin typeface="+mn-lt"/>
                <a:ea typeface="ＭＳ Ｐゴシック" pitchFamily="34" charset="-128"/>
                <a:cs typeface="MS PGothic"/>
              </a:defRPr>
            </a:lvl3pPr>
            <a:lvl4pPr marL="1600200" indent="-228600" algn="l" rtl="0" eaLnBrk="0" fontAlgn="base" hangingPunct="0">
              <a:spcBef>
                <a:spcPts val="300"/>
              </a:spcBef>
              <a:spcAft>
                <a:spcPts val="300"/>
              </a:spcAft>
              <a:buClr>
                <a:srgbClr val="92D050"/>
              </a:buClr>
              <a:buSzPct val="120000"/>
              <a:buFont typeface="Times" charset="0"/>
              <a:buChar char="•"/>
              <a:defRPr sz="1400">
                <a:solidFill>
                  <a:schemeClr val="tx1"/>
                </a:solidFill>
                <a:latin typeface="+mn-lt"/>
                <a:ea typeface="ＭＳ Ｐゴシック" pitchFamily="34" charset="-128"/>
                <a:cs typeface="MS PGothic"/>
              </a:defRPr>
            </a:lvl4pPr>
            <a:lvl5pPr marL="2057400" indent="-228600" algn="l" rtl="0" eaLnBrk="0" fontAlgn="base" hangingPunct="0">
              <a:spcBef>
                <a:spcPts val="300"/>
              </a:spcBef>
              <a:spcAft>
                <a:spcPts val="300"/>
              </a:spcAft>
              <a:buClr>
                <a:srgbClr val="92D050"/>
              </a:buClr>
              <a:buSzPct val="120000"/>
              <a:buFont typeface="Times" charset="0"/>
              <a:buChar char="•"/>
              <a:defRPr sz="1200">
                <a:solidFill>
                  <a:schemeClr val="tx1"/>
                </a:solidFill>
                <a:latin typeface="+mn-lt"/>
                <a:ea typeface="ＭＳ Ｐゴシック" pitchFamily="34" charset="-128"/>
                <a:cs typeface="MS PGothic"/>
              </a:defRPr>
            </a:lvl5pPr>
            <a:lvl6pPr marL="2514600" indent="-228600" algn="l" rtl="0" fontAlgn="base">
              <a:spcBef>
                <a:spcPct val="20000"/>
              </a:spcBef>
              <a:spcAft>
                <a:spcPct val="0"/>
              </a:spcAft>
              <a:buFont typeface="Times" pitchFamily="18" charset="0"/>
              <a:buChar char="•"/>
              <a:defRPr sz="1600" b="1">
                <a:solidFill>
                  <a:srgbClr val="595959"/>
                </a:solidFill>
                <a:latin typeface="+mn-lt"/>
                <a:ea typeface="+mn-ea"/>
              </a:defRPr>
            </a:lvl6pPr>
            <a:lvl7pPr marL="2971800" indent="-228600" algn="l" rtl="0" fontAlgn="base">
              <a:spcBef>
                <a:spcPct val="20000"/>
              </a:spcBef>
              <a:spcAft>
                <a:spcPct val="0"/>
              </a:spcAft>
              <a:buFont typeface="Times" pitchFamily="18" charset="0"/>
              <a:buChar char="•"/>
              <a:defRPr sz="1600" b="1">
                <a:solidFill>
                  <a:srgbClr val="595959"/>
                </a:solidFill>
                <a:latin typeface="+mn-lt"/>
                <a:ea typeface="+mn-ea"/>
              </a:defRPr>
            </a:lvl7pPr>
            <a:lvl8pPr marL="3429000" indent="-228600" algn="l" rtl="0" fontAlgn="base">
              <a:spcBef>
                <a:spcPct val="20000"/>
              </a:spcBef>
              <a:spcAft>
                <a:spcPct val="0"/>
              </a:spcAft>
              <a:buFont typeface="Times" pitchFamily="18" charset="0"/>
              <a:buChar char="•"/>
              <a:defRPr sz="1600" b="1">
                <a:solidFill>
                  <a:srgbClr val="595959"/>
                </a:solidFill>
                <a:latin typeface="+mn-lt"/>
                <a:ea typeface="+mn-ea"/>
              </a:defRPr>
            </a:lvl8pPr>
            <a:lvl9pPr marL="3886200" indent="-228600" algn="l" rtl="0" fontAlgn="base">
              <a:spcBef>
                <a:spcPct val="20000"/>
              </a:spcBef>
              <a:spcAft>
                <a:spcPct val="0"/>
              </a:spcAft>
              <a:buFont typeface="Times" pitchFamily="18" charset="0"/>
              <a:buChar char="•"/>
              <a:defRPr sz="1600" b="1">
                <a:solidFill>
                  <a:srgbClr val="595959"/>
                </a:solidFill>
                <a:latin typeface="+mn-lt"/>
                <a:ea typeface="+mn-ea"/>
              </a:defRPr>
            </a:lvl9pPr>
          </a:lstStyle>
          <a:p>
            <a:pPr marL="0" indent="0">
              <a:buNone/>
            </a:pPr>
            <a:r>
              <a:rPr lang="en-US" sz="2000" b="1" kern="0" dirty="0"/>
              <a:t>Infographics – Sustainable Sanitation and SDG target interlinkages</a:t>
            </a:r>
          </a:p>
        </p:txBody>
      </p:sp>
    </p:spTree>
    <p:extLst>
      <p:ext uri="{BB962C8B-B14F-4D97-AF65-F5344CB8AC3E}">
        <p14:creationId xmlns:p14="http://schemas.microsoft.com/office/powerpoint/2010/main" val="7248417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637" b="1831"/>
          <a:stretch/>
        </p:blipFill>
        <p:spPr>
          <a:xfrm>
            <a:off x="431828" y="836713"/>
            <a:ext cx="8460652" cy="5616624"/>
          </a:xfrm>
          <a:prstGeom prst="rect">
            <a:avLst/>
          </a:prstGeom>
        </p:spPr>
      </p:pic>
      <p:sp>
        <p:nvSpPr>
          <p:cNvPr id="4" name="Platshållare för text 2">
            <a:extLst>
              <a:ext uri="{FF2B5EF4-FFF2-40B4-BE49-F238E27FC236}">
                <a16:creationId xmlns:a16="http://schemas.microsoft.com/office/drawing/2014/main" id="{A8FB2BC3-B120-4B82-9753-108CF0024387}"/>
              </a:ext>
            </a:extLst>
          </p:cNvPr>
          <p:cNvSpPr txBox="1">
            <a:spLocks/>
          </p:cNvSpPr>
          <p:nvPr/>
        </p:nvSpPr>
        <p:spPr>
          <a:xfrm>
            <a:off x="1259632" y="188640"/>
            <a:ext cx="7632848" cy="576064"/>
          </a:xfrm>
          <a:prstGeom prst="rect">
            <a:avLst/>
          </a:prstGeom>
        </p:spPr>
        <p:txBody>
          <a:bodyPr/>
          <a:lstStyle>
            <a:lvl1pPr marL="342900" indent="-342900" algn="l" rtl="0" eaLnBrk="0" fontAlgn="base" hangingPunct="0">
              <a:spcBef>
                <a:spcPts val="300"/>
              </a:spcBef>
              <a:spcAft>
                <a:spcPts val="300"/>
              </a:spcAft>
              <a:buClr>
                <a:srgbClr val="92D050"/>
              </a:buClr>
              <a:buSzPct val="120000"/>
              <a:buFont typeface="Times" charset="0"/>
              <a:buChar char="•"/>
              <a:defRPr sz="2200">
                <a:solidFill>
                  <a:schemeClr val="tx1"/>
                </a:solidFill>
                <a:latin typeface="+mn-lt"/>
                <a:ea typeface="ＭＳ Ｐゴシック" pitchFamily="34" charset="-128"/>
                <a:cs typeface="MS PGothic"/>
              </a:defRPr>
            </a:lvl1pPr>
            <a:lvl2pPr marL="742950" indent="-285750" algn="l" rtl="0" eaLnBrk="0" fontAlgn="base" hangingPunct="0">
              <a:spcBef>
                <a:spcPts val="300"/>
              </a:spcBef>
              <a:spcAft>
                <a:spcPts val="300"/>
              </a:spcAft>
              <a:buClr>
                <a:srgbClr val="92D050"/>
              </a:buClr>
              <a:buSzPct val="120000"/>
              <a:buFont typeface="Times" charset="0"/>
              <a:buChar char="•"/>
              <a:defRPr>
                <a:solidFill>
                  <a:schemeClr val="tx1"/>
                </a:solidFill>
                <a:latin typeface="+mn-lt"/>
                <a:ea typeface="ＭＳ Ｐゴシック" pitchFamily="34" charset="-128"/>
                <a:cs typeface="MS PGothic"/>
              </a:defRPr>
            </a:lvl2pPr>
            <a:lvl3pPr marL="1143000" indent="-228600" algn="l" rtl="0" eaLnBrk="0" fontAlgn="base" hangingPunct="0">
              <a:spcBef>
                <a:spcPts val="300"/>
              </a:spcBef>
              <a:spcAft>
                <a:spcPts val="300"/>
              </a:spcAft>
              <a:buClr>
                <a:srgbClr val="92D050"/>
              </a:buClr>
              <a:buSzPct val="120000"/>
              <a:buFont typeface="Times" charset="0"/>
              <a:buChar char="•"/>
              <a:defRPr sz="1600">
                <a:solidFill>
                  <a:schemeClr val="tx1"/>
                </a:solidFill>
                <a:latin typeface="+mn-lt"/>
                <a:ea typeface="ＭＳ Ｐゴシック" pitchFamily="34" charset="-128"/>
                <a:cs typeface="MS PGothic"/>
              </a:defRPr>
            </a:lvl3pPr>
            <a:lvl4pPr marL="1600200" indent="-228600" algn="l" rtl="0" eaLnBrk="0" fontAlgn="base" hangingPunct="0">
              <a:spcBef>
                <a:spcPts val="300"/>
              </a:spcBef>
              <a:spcAft>
                <a:spcPts val="300"/>
              </a:spcAft>
              <a:buClr>
                <a:srgbClr val="92D050"/>
              </a:buClr>
              <a:buSzPct val="120000"/>
              <a:buFont typeface="Times" charset="0"/>
              <a:buChar char="•"/>
              <a:defRPr sz="1400">
                <a:solidFill>
                  <a:schemeClr val="tx1"/>
                </a:solidFill>
                <a:latin typeface="+mn-lt"/>
                <a:ea typeface="ＭＳ Ｐゴシック" pitchFamily="34" charset="-128"/>
                <a:cs typeface="MS PGothic"/>
              </a:defRPr>
            </a:lvl4pPr>
            <a:lvl5pPr marL="2057400" indent="-228600" algn="l" rtl="0" eaLnBrk="0" fontAlgn="base" hangingPunct="0">
              <a:spcBef>
                <a:spcPts val="300"/>
              </a:spcBef>
              <a:spcAft>
                <a:spcPts val="300"/>
              </a:spcAft>
              <a:buClr>
                <a:srgbClr val="92D050"/>
              </a:buClr>
              <a:buSzPct val="120000"/>
              <a:buFont typeface="Times" charset="0"/>
              <a:buChar char="•"/>
              <a:defRPr sz="1200">
                <a:solidFill>
                  <a:schemeClr val="tx1"/>
                </a:solidFill>
                <a:latin typeface="+mn-lt"/>
                <a:ea typeface="ＭＳ Ｐゴシック" pitchFamily="34" charset="-128"/>
                <a:cs typeface="MS PGothic"/>
              </a:defRPr>
            </a:lvl5pPr>
            <a:lvl6pPr marL="2514600" indent="-228600" algn="l" rtl="0" fontAlgn="base">
              <a:spcBef>
                <a:spcPct val="20000"/>
              </a:spcBef>
              <a:spcAft>
                <a:spcPct val="0"/>
              </a:spcAft>
              <a:buFont typeface="Times" pitchFamily="18" charset="0"/>
              <a:buChar char="•"/>
              <a:defRPr sz="1600" b="1">
                <a:solidFill>
                  <a:srgbClr val="595959"/>
                </a:solidFill>
                <a:latin typeface="+mn-lt"/>
                <a:ea typeface="+mn-ea"/>
              </a:defRPr>
            </a:lvl6pPr>
            <a:lvl7pPr marL="2971800" indent="-228600" algn="l" rtl="0" fontAlgn="base">
              <a:spcBef>
                <a:spcPct val="20000"/>
              </a:spcBef>
              <a:spcAft>
                <a:spcPct val="0"/>
              </a:spcAft>
              <a:buFont typeface="Times" pitchFamily="18" charset="0"/>
              <a:buChar char="•"/>
              <a:defRPr sz="1600" b="1">
                <a:solidFill>
                  <a:srgbClr val="595959"/>
                </a:solidFill>
                <a:latin typeface="+mn-lt"/>
                <a:ea typeface="+mn-ea"/>
              </a:defRPr>
            </a:lvl7pPr>
            <a:lvl8pPr marL="3429000" indent="-228600" algn="l" rtl="0" fontAlgn="base">
              <a:spcBef>
                <a:spcPct val="20000"/>
              </a:spcBef>
              <a:spcAft>
                <a:spcPct val="0"/>
              </a:spcAft>
              <a:buFont typeface="Times" pitchFamily="18" charset="0"/>
              <a:buChar char="•"/>
              <a:defRPr sz="1600" b="1">
                <a:solidFill>
                  <a:srgbClr val="595959"/>
                </a:solidFill>
                <a:latin typeface="+mn-lt"/>
                <a:ea typeface="+mn-ea"/>
              </a:defRPr>
            </a:lvl8pPr>
            <a:lvl9pPr marL="3886200" indent="-228600" algn="l" rtl="0" fontAlgn="base">
              <a:spcBef>
                <a:spcPct val="20000"/>
              </a:spcBef>
              <a:spcAft>
                <a:spcPct val="0"/>
              </a:spcAft>
              <a:buFont typeface="Times" pitchFamily="18" charset="0"/>
              <a:buChar char="•"/>
              <a:defRPr sz="1600" b="1">
                <a:solidFill>
                  <a:srgbClr val="595959"/>
                </a:solidFill>
                <a:latin typeface="+mn-lt"/>
                <a:ea typeface="+mn-ea"/>
              </a:defRPr>
            </a:lvl9pPr>
          </a:lstStyle>
          <a:p>
            <a:pPr marL="0" indent="0">
              <a:buNone/>
            </a:pPr>
            <a:r>
              <a:rPr lang="en-US" sz="2000" b="1" kern="0" dirty="0"/>
              <a:t>Infographics – WG 1 and associated SDG targets</a:t>
            </a:r>
          </a:p>
        </p:txBody>
      </p:sp>
    </p:spTree>
    <p:extLst>
      <p:ext uri="{BB962C8B-B14F-4D97-AF65-F5344CB8AC3E}">
        <p14:creationId xmlns:p14="http://schemas.microsoft.com/office/powerpoint/2010/main" val="27200203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a:extLst>
              <a:ext uri="{FF2B5EF4-FFF2-40B4-BE49-F238E27FC236}">
                <a16:creationId xmlns:a16="http://schemas.microsoft.com/office/drawing/2014/main" id="{1EBFE963-C04E-4302-B1A0-CF6F37F93D2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2031205"/>
            <a:ext cx="2712301" cy="2034226"/>
          </a:xfrm>
        </p:spPr>
      </p:pic>
      <p:sp>
        <p:nvSpPr>
          <p:cNvPr id="3" name="Platshållare för text 2">
            <a:extLst>
              <a:ext uri="{FF2B5EF4-FFF2-40B4-BE49-F238E27FC236}">
                <a16:creationId xmlns:a16="http://schemas.microsoft.com/office/drawing/2014/main" id="{08992020-FB05-4C84-A918-2FA168EA37F8}"/>
              </a:ext>
            </a:extLst>
          </p:cNvPr>
          <p:cNvSpPr>
            <a:spLocks noGrp="1"/>
          </p:cNvSpPr>
          <p:nvPr>
            <p:ph type="body" sz="quarter" idx="10"/>
          </p:nvPr>
        </p:nvSpPr>
        <p:spPr>
          <a:xfrm>
            <a:off x="1331640" y="134369"/>
            <a:ext cx="7632848" cy="576064"/>
          </a:xfrm>
        </p:spPr>
        <p:txBody>
          <a:bodyPr/>
          <a:lstStyle/>
          <a:p>
            <a:r>
              <a:rPr lang="en-US" sz="2000" dirty="0"/>
              <a:t>Core group meeting in Jan 2017…</a:t>
            </a:r>
          </a:p>
        </p:txBody>
      </p:sp>
      <p:sp>
        <p:nvSpPr>
          <p:cNvPr id="7" name="Platshållare för innehåll 1">
            <a:extLst>
              <a:ext uri="{FF2B5EF4-FFF2-40B4-BE49-F238E27FC236}">
                <a16:creationId xmlns:a16="http://schemas.microsoft.com/office/drawing/2014/main" id="{B9B65CDF-B774-4BD5-9935-8F9E7716310E}"/>
              </a:ext>
            </a:extLst>
          </p:cNvPr>
          <p:cNvSpPr txBox="1">
            <a:spLocks/>
          </p:cNvSpPr>
          <p:nvPr/>
        </p:nvSpPr>
        <p:spPr bwMode="auto">
          <a:xfrm>
            <a:off x="191181" y="1121260"/>
            <a:ext cx="4031279"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ts val="300"/>
              </a:spcBef>
              <a:spcAft>
                <a:spcPts val="300"/>
              </a:spcAft>
              <a:buClr>
                <a:srgbClr val="92D050"/>
              </a:buClr>
              <a:buSzPct val="100000"/>
              <a:buFont typeface="Wingdings" pitchFamily="2" charset="2"/>
              <a:buChar char="§"/>
              <a:defRPr sz="2000" b="0">
                <a:solidFill>
                  <a:schemeClr val="tx1"/>
                </a:solidFill>
                <a:latin typeface="+mn-lt"/>
                <a:ea typeface="ＭＳ Ｐゴシック" pitchFamily="34" charset="-128"/>
                <a:cs typeface="MS PGothic"/>
              </a:defRPr>
            </a:lvl1pPr>
            <a:lvl2pPr marL="742950" indent="-285750" algn="l" rtl="0" eaLnBrk="0" fontAlgn="base" hangingPunct="0">
              <a:spcBef>
                <a:spcPts val="300"/>
              </a:spcBef>
              <a:spcAft>
                <a:spcPts val="300"/>
              </a:spcAft>
              <a:buClr>
                <a:srgbClr val="92D050"/>
              </a:buClr>
              <a:buSzPct val="80000"/>
              <a:buFont typeface="Wingdings" pitchFamily="2" charset="2"/>
              <a:buChar char="Ø"/>
              <a:defRPr sz="1800" b="0">
                <a:solidFill>
                  <a:schemeClr val="tx1"/>
                </a:solidFill>
                <a:latin typeface="+mn-lt"/>
                <a:ea typeface="ＭＳ Ｐゴシック" pitchFamily="34" charset="-128"/>
                <a:cs typeface="MS PGothic"/>
              </a:defRPr>
            </a:lvl2pPr>
            <a:lvl3pPr marL="1143000" indent="-228600" algn="l" rtl="0" eaLnBrk="0" fontAlgn="base" hangingPunct="0">
              <a:spcBef>
                <a:spcPts val="300"/>
              </a:spcBef>
              <a:spcAft>
                <a:spcPts val="300"/>
              </a:spcAft>
              <a:buClr>
                <a:srgbClr val="92D050"/>
              </a:buClr>
              <a:buSzPct val="120000"/>
              <a:buFont typeface="Times" charset="0"/>
              <a:buChar char="•"/>
              <a:defRPr sz="1600" b="0">
                <a:solidFill>
                  <a:schemeClr val="tx1"/>
                </a:solidFill>
                <a:latin typeface="+mn-lt"/>
                <a:ea typeface="ＭＳ Ｐゴシック" pitchFamily="34" charset="-128"/>
                <a:cs typeface="MS PGothic"/>
              </a:defRPr>
            </a:lvl3pPr>
            <a:lvl4pPr marL="1600200" indent="-228600" algn="l" rtl="0" eaLnBrk="0" fontAlgn="base" hangingPunct="0">
              <a:spcBef>
                <a:spcPts val="300"/>
              </a:spcBef>
              <a:spcAft>
                <a:spcPts val="300"/>
              </a:spcAft>
              <a:buClr>
                <a:srgbClr val="92D050"/>
              </a:buClr>
              <a:buSzPct val="120000"/>
              <a:buFont typeface="Times" charset="0"/>
              <a:buChar char="•"/>
              <a:defRPr sz="1400" b="0">
                <a:solidFill>
                  <a:schemeClr val="tx1"/>
                </a:solidFill>
                <a:latin typeface="+mn-lt"/>
                <a:ea typeface="ＭＳ Ｐゴシック" pitchFamily="34" charset="-128"/>
                <a:cs typeface="MS PGothic"/>
              </a:defRPr>
            </a:lvl4pPr>
            <a:lvl5pPr marL="2057400" indent="-228600" algn="l" rtl="0" eaLnBrk="0" fontAlgn="base" hangingPunct="0">
              <a:spcBef>
                <a:spcPts val="300"/>
              </a:spcBef>
              <a:spcAft>
                <a:spcPts val="300"/>
              </a:spcAft>
              <a:buClr>
                <a:srgbClr val="92D050"/>
              </a:buClr>
              <a:buSzPct val="120000"/>
              <a:buFont typeface="Times" charset="0"/>
              <a:buChar char="•"/>
              <a:defRPr sz="1200" b="0">
                <a:solidFill>
                  <a:schemeClr val="tx1"/>
                </a:solidFill>
                <a:latin typeface="+mn-lt"/>
                <a:ea typeface="ＭＳ Ｐゴシック" pitchFamily="34" charset="-128"/>
                <a:cs typeface="MS PGothic"/>
              </a:defRPr>
            </a:lvl5pPr>
            <a:lvl6pPr marL="2514600" indent="-228600" algn="l" rtl="0" fontAlgn="base">
              <a:spcBef>
                <a:spcPct val="20000"/>
              </a:spcBef>
              <a:spcAft>
                <a:spcPct val="0"/>
              </a:spcAft>
              <a:buFont typeface="Times" pitchFamily="18" charset="0"/>
              <a:buChar char="•"/>
              <a:defRPr sz="1600" b="1">
                <a:solidFill>
                  <a:srgbClr val="595959"/>
                </a:solidFill>
                <a:latin typeface="+mn-lt"/>
                <a:ea typeface="+mn-ea"/>
              </a:defRPr>
            </a:lvl6pPr>
            <a:lvl7pPr marL="2971800" indent="-228600" algn="l" rtl="0" fontAlgn="base">
              <a:spcBef>
                <a:spcPct val="20000"/>
              </a:spcBef>
              <a:spcAft>
                <a:spcPct val="0"/>
              </a:spcAft>
              <a:buFont typeface="Times" pitchFamily="18" charset="0"/>
              <a:buChar char="•"/>
              <a:defRPr sz="1600" b="1">
                <a:solidFill>
                  <a:srgbClr val="595959"/>
                </a:solidFill>
                <a:latin typeface="+mn-lt"/>
                <a:ea typeface="+mn-ea"/>
              </a:defRPr>
            </a:lvl7pPr>
            <a:lvl8pPr marL="3429000" indent="-228600" algn="l" rtl="0" fontAlgn="base">
              <a:spcBef>
                <a:spcPct val="20000"/>
              </a:spcBef>
              <a:spcAft>
                <a:spcPct val="0"/>
              </a:spcAft>
              <a:buFont typeface="Times" pitchFamily="18" charset="0"/>
              <a:buChar char="•"/>
              <a:defRPr sz="1600" b="1">
                <a:solidFill>
                  <a:srgbClr val="595959"/>
                </a:solidFill>
                <a:latin typeface="+mn-lt"/>
                <a:ea typeface="+mn-ea"/>
              </a:defRPr>
            </a:lvl8pPr>
            <a:lvl9pPr marL="3886200" indent="-228600" algn="l" rtl="0" fontAlgn="base">
              <a:spcBef>
                <a:spcPct val="20000"/>
              </a:spcBef>
              <a:spcAft>
                <a:spcPct val="0"/>
              </a:spcAft>
              <a:buFont typeface="Times" pitchFamily="18" charset="0"/>
              <a:buChar char="•"/>
              <a:defRPr sz="1600" b="1">
                <a:solidFill>
                  <a:srgbClr val="595959"/>
                </a:solidFill>
                <a:latin typeface="+mn-lt"/>
                <a:ea typeface="+mn-ea"/>
              </a:defRPr>
            </a:lvl9pPr>
          </a:lstStyle>
          <a:p>
            <a:r>
              <a:rPr lang="en-US" kern="0" dirty="0"/>
              <a:t>… generation and prioritization of activities for the WGs;</a:t>
            </a:r>
          </a:p>
        </p:txBody>
      </p:sp>
      <p:sp>
        <p:nvSpPr>
          <p:cNvPr id="9" name="textruta 8">
            <a:extLst>
              <a:ext uri="{FF2B5EF4-FFF2-40B4-BE49-F238E27FC236}">
                <a16:creationId xmlns:a16="http://schemas.microsoft.com/office/drawing/2014/main" id="{4F536DE4-6A3D-40BB-9556-DD858C4B8B31}"/>
              </a:ext>
            </a:extLst>
          </p:cNvPr>
          <p:cNvSpPr txBox="1"/>
          <p:nvPr/>
        </p:nvSpPr>
        <p:spPr bwMode="auto">
          <a:xfrm>
            <a:off x="4222460" y="1250758"/>
            <a:ext cx="4176464" cy="338554"/>
          </a:xfrm>
          <a:prstGeom prst="rect">
            <a:avLst/>
          </a:prstGeom>
          <a:noFill/>
          <a:ln w="9525">
            <a:noFill/>
            <a:miter lim="800000"/>
            <a:headEnd/>
            <a:tailEnd/>
          </a:ln>
        </p:spPr>
        <p:txBody>
          <a:bodyPr vert="horz" wrap="square" lIns="91440" tIns="0" rIns="91440" bIns="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sv-SE" sz="2200" b="1" i="0" u="none" strike="noStrike" kern="0" cap="none" spc="0" normalizeH="0" baseline="0" noProof="0" dirty="0" err="1">
                <a:ln>
                  <a:noFill/>
                </a:ln>
                <a:solidFill>
                  <a:schemeClr val="tx1"/>
                </a:solidFill>
                <a:effectLst/>
                <a:uLnTx/>
                <a:uFillTx/>
                <a:latin typeface="+mj-lt"/>
                <a:ea typeface="MS PGothic" pitchFamily="34" charset="-128"/>
                <a:cs typeface="+mj-cs"/>
              </a:rPr>
              <a:t>Example</a:t>
            </a:r>
            <a:r>
              <a:rPr kumimoji="0" lang="sv-SE" sz="2200" b="1" i="0" u="none" strike="noStrike" kern="0" cap="none" spc="0" normalizeH="0" baseline="0" noProof="0" dirty="0">
                <a:ln>
                  <a:noFill/>
                </a:ln>
                <a:solidFill>
                  <a:schemeClr val="tx1"/>
                </a:solidFill>
                <a:effectLst/>
                <a:uLnTx/>
                <a:uFillTx/>
                <a:latin typeface="+mj-lt"/>
                <a:ea typeface="MS PGothic" pitchFamily="34" charset="-128"/>
                <a:cs typeface="+mj-cs"/>
              </a:rPr>
              <a:t> WG 1</a:t>
            </a:r>
          </a:p>
        </p:txBody>
      </p:sp>
      <p:sp>
        <p:nvSpPr>
          <p:cNvPr id="10" name="textruta 9">
            <a:extLst>
              <a:ext uri="{FF2B5EF4-FFF2-40B4-BE49-F238E27FC236}">
                <a16:creationId xmlns:a16="http://schemas.microsoft.com/office/drawing/2014/main" id="{2C45A7AA-5E1E-4C0F-BFAD-0F4DC9A9C591}"/>
              </a:ext>
            </a:extLst>
          </p:cNvPr>
          <p:cNvSpPr txBox="1"/>
          <p:nvPr/>
        </p:nvSpPr>
        <p:spPr bwMode="auto">
          <a:xfrm>
            <a:off x="214845" y="4199761"/>
            <a:ext cx="3637075" cy="2108269"/>
          </a:xfrm>
          <a:prstGeom prst="rect">
            <a:avLst/>
          </a:prstGeom>
          <a:noFill/>
          <a:ln w="9525">
            <a:noFill/>
            <a:miter lim="800000"/>
            <a:headEnd/>
            <a:tailEnd/>
          </a:ln>
        </p:spPr>
        <p:txBody>
          <a:bodyPr vert="horz" wrap="square" lIns="91440" tIns="0" rIns="91440" bIns="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ts val="600"/>
              </a:spcAft>
              <a:buClrTx/>
              <a:buSzTx/>
              <a:buFontTx/>
              <a:buNone/>
              <a:tabLst/>
            </a:pPr>
            <a:r>
              <a:rPr kumimoji="0" lang="en-US" sz="2200" b="1" i="0" u="none" strike="noStrike" kern="0" cap="none" spc="0" normalizeH="0" baseline="0" dirty="0">
                <a:ln>
                  <a:noFill/>
                </a:ln>
                <a:solidFill>
                  <a:schemeClr val="tx1"/>
                </a:solidFill>
                <a:effectLst/>
                <a:uLnTx/>
                <a:uFillTx/>
                <a:latin typeface="+mj-lt"/>
                <a:ea typeface="MS PGothic" pitchFamily="34" charset="-128"/>
                <a:cs typeface="+mj-cs"/>
              </a:rPr>
              <a:t>Sectors of relevance to WG1:</a:t>
            </a:r>
          </a:p>
          <a:p>
            <a:pPr marL="0" marR="0" indent="0" algn="l" defTabSz="914400" rtl="0" eaLnBrk="0" fontAlgn="base" latinLnBrk="0" hangingPunct="0">
              <a:lnSpc>
                <a:spcPct val="100000"/>
              </a:lnSpc>
              <a:spcBef>
                <a:spcPct val="0"/>
              </a:spcBef>
              <a:spcAft>
                <a:spcPct val="0"/>
              </a:spcAft>
              <a:buClrTx/>
              <a:buSzTx/>
              <a:buFontTx/>
              <a:buNone/>
              <a:tabLst/>
            </a:pPr>
            <a:r>
              <a:rPr kumimoji="0" lang="en-US" sz="2200" i="0" u="none" strike="noStrike" kern="0" cap="none" spc="0" normalizeH="0" baseline="0" dirty="0">
                <a:ln>
                  <a:noFill/>
                </a:ln>
                <a:effectLst/>
                <a:uLnTx/>
                <a:uFillTx/>
                <a:latin typeface="+mj-lt"/>
                <a:ea typeface="MS PGothic" pitchFamily="34" charset="-128"/>
                <a:cs typeface="+mj-cs"/>
              </a:rPr>
              <a:t>Health, education, agriculture, city planning, city services, economy, environment…</a:t>
            </a:r>
          </a:p>
        </p:txBody>
      </p:sp>
      <p:graphicFrame>
        <p:nvGraphicFramePr>
          <p:cNvPr id="11" name="Platshållare för innehåll 3">
            <a:extLst>
              <a:ext uri="{FF2B5EF4-FFF2-40B4-BE49-F238E27FC236}">
                <a16:creationId xmlns:a16="http://schemas.microsoft.com/office/drawing/2014/main" id="{4AEB046A-10D6-4247-96A7-B9C2694B238C}"/>
              </a:ext>
            </a:extLst>
          </p:cNvPr>
          <p:cNvGraphicFramePr>
            <a:graphicFrameLocks/>
          </p:cNvGraphicFramePr>
          <p:nvPr>
            <p:extLst/>
          </p:nvPr>
        </p:nvGraphicFramePr>
        <p:xfrm>
          <a:off x="4163616" y="1772815"/>
          <a:ext cx="4656992" cy="4608513"/>
        </p:xfrm>
        <a:graphic>
          <a:graphicData uri="http://schemas.openxmlformats.org/drawingml/2006/table">
            <a:tbl>
              <a:tblPr>
                <a:tableStyleId>{8799B23B-EC83-4686-B30A-512413B5E67A}</a:tableStyleId>
              </a:tblPr>
              <a:tblGrid>
                <a:gridCol w="3488031">
                  <a:extLst>
                    <a:ext uri="{9D8B030D-6E8A-4147-A177-3AD203B41FA5}">
                      <a16:colId xmlns:a16="http://schemas.microsoft.com/office/drawing/2014/main" val="2924700164"/>
                    </a:ext>
                  </a:extLst>
                </a:gridCol>
                <a:gridCol w="1168961">
                  <a:extLst>
                    <a:ext uri="{9D8B030D-6E8A-4147-A177-3AD203B41FA5}">
                      <a16:colId xmlns:a16="http://schemas.microsoft.com/office/drawing/2014/main" val="764641999"/>
                    </a:ext>
                  </a:extLst>
                </a:gridCol>
              </a:tblGrid>
              <a:tr h="261585">
                <a:tc>
                  <a:txBody>
                    <a:bodyPr/>
                    <a:lstStyle/>
                    <a:p>
                      <a:pPr marL="108000" algn="l" fontAlgn="b">
                        <a:lnSpc>
                          <a:spcPct val="100000"/>
                        </a:lnSpc>
                        <a:spcBef>
                          <a:spcPts val="600"/>
                        </a:spcBef>
                        <a:spcAft>
                          <a:spcPts val="600"/>
                        </a:spcAft>
                      </a:pPr>
                      <a:r>
                        <a:rPr lang="sv-SE" sz="1600" b="1" u="none" strike="noStrike" dirty="0" err="1">
                          <a:effectLst/>
                        </a:rPr>
                        <a:t>Topic</a:t>
                      </a:r>
                      <a:endParaRPr lang="sv-SE" sz="1600" b="1" i="0" u="none" strike="noStrike" dirty="0">
                        <a:solidFill>
                          <a:srgbClr val="000000"/>
                        </a:solidFill>
                        <a:effectLst/>
                        <a:latin typeface="Calibri" panose="020F0502020204030204" pitchFamily="34" charset="0"/>
                      </a:endParaRPr>
                    </a:p>
                  </a:txBody>
                  <a:tcPr marL="0" marR="0" marT="0" marB="0" anchor="ctr"/>
                </a:tc>
                <a:tc>
                  <a:txBody>
                    <a:bodyPr/>
                    <a:lstStyle/>
                    <a:p>
                      <a:pPr marL="108000" algn="ctr" fontAlgn="b">
                        <a:lnSpc>
                          <a:spcPct val="100000"/>
                        </a:lnSpc>
                        <a:spcBef>
                          <a:spcPts val="600"/>
                        </a:spcBef>
                        <a:spcAft>
                          <a:spcPts val="600"/>
                        </a:spcAft>
                      </a:pPr>
                      <a:r>
                        <a:rPr lang="sv-SE" sz="1600" b="1" u="none" strike="noStrike" dirty="0" err="1">
                          <a:effectLst/>
                        </a:rPr>
                        <a:t>Votes</a:t>
                      </a:r>
                      <a:endParaRPr lang="sv-SE" sz="1600" b="1"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606728653"/>
                  </a:ext>
                </a:extLst>
              </a:tr>
              <a:tr h="767105">
                <a:tc>
                  <a:txBody>
                    <a:bodyPr/>
                    <a:lstStyle/>
                    <a:p>
                      <a:pPr marL="108000" algn="l" fontAlgn="b">
                        <a:lnSpc>
                          <a:spcPct val="100000"/>
                        </a:lnSpc>
                        <a:spcBef>
                          <a:spcPts val="600"/>
                        </a:spcBef>
                        <a:spcAft>
                          <a:spcPts val="600"/>
                        </a:spcAft>
                      </a:pPr>
                      <a:r>
                        <a:rPr lang="en-US" sz="1600" u="none" strike="noStrike" dirty="0">
                          <a:effectLst/>
                        </a:rPr>
                        <a:t>How to communicate with and involve the "wastewater" sector on sustainable sanitation?</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marL="108000" algn="ctr" fontAlgn="t">
                        <a:lnSpc>
                          <a:spcPct val="100000"/>
                        </a:lnSpc>
                        <a:spcBef>
                          <a:spcPts val="600"/>
                        </a:spcBef>
                        <a:spcAft>
                          <a:spcPts val="600"/>
                        </a:spcAft>
                      </a:pPr>
                      <a:r>
                        <a:rPr lang="sv-SE" sz="1600" u="none" strike="noStrike" dirty="0">
                          <a:effectLst/>
                        </a:rPr>
                        <a:t>6</a:t>
                      </a:r>
                      <a:endParaRPr lang="sv-SE" sz="16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991421085"/>
                  </a:ext>
                </a:extLst>
              </a:tr>
              <a:tr h="511403">
                <a:tc>
                  <a:txBody>
                    <a:bodyPr/>
                    <a:lstStyle/>
                    <a:p>
                      <a:pPr marL="108000" algn="l" fontAlgn="b">
                        <a:lnSpc>
                          <a:spcPct val="100000"/>
                        </a:lnSpc>
                        <a:spcBef>
                          <a:spcPts val="600"/>
                        </a:spcBef>
                        <a:spcAft>
                          <a:spcPts val="600"/>
                        </a:spcAft>
                      </a:pPr>
                      <a:r>
                        <a:rPr lang="en-US" sz="1600" u="none" strike="noStrike" dirty="0">
                          <a:effectLst/>
                        </a:rPr>
                        <a:t>Building capacities of businesses and entrepreneurs</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marL="108000" algn="ctr" fontAlgn="t">
                        <a:lnSpc>
                          <a:spcPct val="100000"/>
                        </a:lnSpc>
                        <a:spcBef>
                          <a:spcPts val="600"/>
                        </a:spcBef>
                        <a:spcAft>
                          <a:spcPts val="600"/>
                        </a:spcAft>
                      </a:pPr>
                      <a:r>
                        <a:rPr lang="sv-SE" sz="1600" u="none" strike="noStrike" dirty="0">
                          <a:effectLst/>
                        </a:rPr>
                        <a:t>3</a:t>
                      </a:r>
                      <a:endParaRPr lang="sv-SE" sz="16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110838102"/>
                  </a:ext>
                </a:extLst>
              </a:tr>
              <a:tr h="255702">
                <a:tc>
                  <a:txBody>
                    <a:bodyPr/>
                    <a:lstStyle/>
                    <a:p>
                      <a:pPr marL="108000" algn="l" fontAlgn="b">
                        <a:lnSpc>
                          <a:spcPct val="100000"/>
                        </a:lnSpc>
                        <a:spcBef>
                          <a:spcPts val="600"/>
                        </a:spcBef>
                        <a:spcAft>
                          <a:spcPts val="600"/>
                        </a:spcAft>
                      </a:pPr>
                      <a:r>
                        <a:rPr lang="sv-SE" sz="1600" u="none" strike="noStrike">
                          <a:effectLst/>
                        </a:rPr>
                        <a:t>Vocational training</a:t>
                      </a:r>
                      <a:endParaRPr lang="sv-SE" sz="1600" b="0" i="0" u="none" strike="noStrike">
                        <a:solidFill>
                          <a:srgbClr val="000000"/>
                        </a:solidFill>
                        <a:effectLst/>
                        <a:latin typeface="Calibri" panose="020F0502020204030204" pitchFamily="34" charset="0"/>
                      </a:endParaRPr>
                    </a:p>
                  </a:txBody>
                  <a:tcPr marL="0" marR="0" marT="0" marB="0" anchor="ctr"/>
                </a:tc>
                <a:tc>
                  <a:txBody>
                    <a:bodyPr/>
                    <a:lstStyle/>
                    <a:p>
                      <a:pPr marL="108000" algn="ctr" fontAlgn="t">
                        <a:lnSpc>
                          <a:spcPct val="100000"/>
                        </a:lnSpc>
                        <a:spcBef>
                          <a:spcPts val="600"/>
                        </a:spcBef>
                        <a:spcAft>
                          <a:spcPts val="600"/>
                        </a:spcAft>
                      </a:pPr>
                      <a:r>
                        <a:rPr lang="sv-SE" sz="1600" u="none" strike="noStrike" dirty="0">
                          <a:effectLst/>
                        </a:rPr>
                        <a:t>2</a:t>
                      </a:r>
                      <a:endParaRPr lang="sv-SE" sz="16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17558901"/>
                  </a:ext>
                </a:extLst>
              </a:tr>
              <a:tr h="1022806">
                <a:tc>
                  <a:txBody>
                    <a:bodyPr/>
                    <a:lstStyle/>
                    <a:p>
                      <a:pPr marL="108000" algn="l" fontAlgn="b">
                        <a:lnSpc>
                          <a:spcPct val="100000"/>
                        </a:lnSpc>
                        <a:spcBef>
                          <a:spcPts val="600"/>
                        </a:spcBef>
                        <a:spcAft>
                          <a:spcPts val="600"/>
                        </a:spcAft>
                      </a:pPr>
                      <a:r>
                        <a:rPr lang="en-US" sz="1600" u="none" strike="noStrike" dirty="0">
                          <a:effectLst/>
                        </a:rPr>
                        <a:t>Identify capacity gaps for different categories of SuSanA members/partners and developing work plans on how to address these</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marL="108000" algn="ctr" fontAlgn="t">
                        <a:lnSpc>
                          <a:spcPct val="100000"/>
                        </a:lnSpc>
                        <a:spcBef>
                          <a:spcPts val="600"/>
                        </a:spcBef>
                        <a:spcAft>
                          <a:spcPts val="600"/>
                        </a:spcAft>
                      </a:pPr>
                      <a:r>
                        <a:rPr lang="sv-SE" sz="1600" u="none" strike="noStrike" dirty="0">
                          <a:effectLst/>
                        </a:rPr>
                        <a:t>2</a:t>
                      </a:r>
                      <a:endParaRPr lang="sv-SE" sz="16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673815044"/>
                  </a:ext>
                </a:extLst>
              </a:tr>
              <a:tr h="767105">
                <a:tc>
                  <a:txBody>
                    <a:bodyPr/>
                    <a:lstStyle/>
                    <a:p>
                      <a:pPr marL="108000" algn="l" fontAlgn="b">
                        <a:lnSpc>
                          <a:spcPct val="100000"/>
                        </a:lnSpc>
                        <a:spcBef>
                          <a:spcPts val="600"/>
                        </a:spcBef>
                        <a:spcAft>
                          <a:spcPts val="600"/>
                        </a:spcAft>
                      </a:pPr>
                      <a:r>
                        <a:rPr lang="en-US" sz="1600" u="none" strike="noStrike" dirty="0">
                          <a:effectLst/>
                        </a:rPr>
                        <a:t>Strengthening civil society, particularly human rights and implications for practice</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marL="108000" algn="ctr" fontAlgn="t">
                        <a:lnSpc>
                          <a:spcPct val="100000"/>
                        </a:lnSpc>
                        <a:spcBef>
                          <a:spcPts val="600"/>
                        </a:spcBef>
                        <a:spcAft>
                          <a:spcPts val="600"/>
                        </a:spcAft>
                      </a:pPr>
                      <a:r>
                        <a:rPr lang="sv-SE" sz="1600" u="none" strike="noStrike" dirty="0">
                          <a:effectLst/>
                        </a:rPr>
                        <a:t>1</a:t>
                      </a:r>
                      <a:endParaRPr lang="sv-SE" sz="16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802161543"/>
                  </a:ext>
                </a:extLst>
              </a:tr>
              <a:tr h="255702">
                <a:tc>
                  <a:txBody>
                    <a:bodyPr/>
                    <a:lstStyle/>
                    <a:p>
                      <a:pPr marL="108000" algn="l" fontAlgn="b">
                        <a:lnSpc>
                          <a:spcPct val="100000"/>
                        </a:lnSpc>
                        <a:spcBef>
                          <a:spcPts val="600"/>
                        </a:spcBef>
                        <a:spcAft>
                          <a:spcPts val="600"/>
                        </a:spcAft>
                      </a:pPr>
                      <a:r>
                        <a:rPr lang="sv-SE" sz="1600" u="none" strike="noStrike" dirty="0">
                          <a:effectLst/>
                        </a:rPr>
                        <a:t>WASH and Nutrition</a:t>
                      </a:r>
                      <a:endParaRPr lang="sv-SE" sz="1600" b="0" i="0" u="none" strike="noStrike" dirty="0">
                        <a:solidFill>
                          <a:srgbClr val="000000"/>
                        </a:solidFill>
                        <a:effectLst/>
                        <a:latin typeface="Calibri" panose="020F0502020204030204" pitchFamily="34" charset="0"/>
                      </a:endParaRPr>
                    </a:p>
                  </a:txBody>
                  <a:tcPr marL="0" marR="0" marT="0" marB="0" anchor="ctr"/>
                </a:tc>
                <a:tc>
                  <a:txBody>
                    <a:bodyPr/>
                    <a:lstStyle/>
                    <a:p>
                      <a:pPr marL="108000" algn="ctr" fontAlgn="t">
                        <a:lnSpc>
                          <a:spcPct val="100000"/>
                        </a:lnSpc>
                        <a:spcBef>
                          <a:spcPts val="600"/>
                        </a:spcBef>
                        <a:spcAft>
                          <a:spcPts val="600"/>
                        </a:spcAft>
                      </a:pPr>
                      <a:r>
                        <a:rPr lang="sv-SE" sz="1600" u="none" strike="noStrike" dirty="0">
                          <a:effectLst/>
                        </a:rPr>
                        <a:t>1</a:t>
                      </a:r>
                      <a:endParaRPr lang="sv-SE" sz="16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656227794"/>
                  </a:ext>
                </a:extLst>
              </a:tr>
              <a:tr h="767105">
                <a:tc>
                  <a:txBody>
                    <a:bodyPr/>
                    <a:lstStyle/>
                    <a:p>
                      <a:pPr marL="108000" algn="l" fontAlgn="b">
                        <a:lnSpc>
                          <a:spcPct val="100000"/>
                        </a:lnSpc>
                        <a:spcBef>
                          <a:spcPts val="600"/>
                        </a:spcBef>
                        <a:spcAft>
                          <a:spcPts val="600"/>
                        </a:spcAft>
                      </a:pPr>
                      <a:r>
                        <a:rPr lang="en-US" sz="1600" u="none" strike="noStrike" dirty="0">
                          <a:effectLst/>
                        </a:rPr>
                        <a:t>Consider different levels of capacity development (from the individual to institutional)</a:t>
                      </a:r>
                      <a:endParaRPr lang="en-US" sz="1600" b="0" i="0" u="none" strike="noStrike" dirty="0">
                        <a:solidFill>
                          <a:srgbClr val="000000"/>
                        </a:solidFill>
                        <a:effectLst/>
                        <a:latin typeface="Calibri" panose="020F0502020204030204" pitchFamily="34" charset="0"/>
                      </a:endParaRPr>
                    </a:p>
                  </a:txBody>
                  <a:tcPr marL="0" marR="0" marT="0" marB="0" anchor="ctr"/>
                </a:tc>
                <a:tc>
                  <a:txBody>
                    <a:bodyPr/>
                    <a:lstStyle/>
                    <a:p>
                      <a:pPr marL="108000" algn="ctr" fontAlgn="t">
                        <a:lnSpc>
                          <a:spcPct val="100000"/>
                        </a:lnSpc>
                        <a:spcBef>
                          <a:spcPts val="600"/>
                        </a:spcBef>
                        <a:spcAft>
                          <a:spcPts val="600"/>
                        </a:spcAft>
                      </a:pPr>
                      <a:r>
                        <a:rPr lang="sv-SE" sz="1600" u="none" strike="noStrike" dirty="0">
                          <a:effectLst/>
                        </a:rPr>
                        <a:t>0</a:t>
                      </a:r>
                      <a:endParaRPr lang="sv-SE" sz="16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236858594"/>
                  </a:ext>
                </a:extLst>
              </a:tr>
            </a:tbl>
          </a:graphicData>
        </a:graphic>
      </p:graphicFrame>
    </p:spTree>
    <p:extLst>
      <p:ext uri="{BB962C8B-B14F-4D97-AF65-F5344CB8AC3E}">
        <p14:creationId xmlns:p14="http://schemas.microsoft.com/office/powerpoint/2010/main" val="31417871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1CDC8A43-062A-478C-A5FD-998D27B12BC5}"/>
              </a:ext>
            </a:extLst>
          </p:cNvPr>
          <p:cNvSpPr>
            <a:spLocks noGrp="1"/>
          </p:cNvSpPr>
          <p:nvPr>
            <p:ph idx="1"/>
          </p:nvPr>
        </p:nvSpPr>
        <p:spPr>
          <a:xfrm>
            <a:off x="539552" y="1916832"/>
            <a:ext cx="8029400" cy="4176464"/>
          </a:xfrm>
        </p:spPr>
        <p:txBody>
          <a:bodyPr/>
          <a:lstStyle/>
          <a:p>
            <a:r>
              <a:rPr lang="en-US" dirty="0"/>
              <a:t>Info-graphics</a:t>
            </a:r>
          </a:p>
          <a:p>
            <a:pPr lvl="1"/>
            <a:r>
              <a:rPr lang="en-US" dirty="0"/>
              <a:t>SDG 6 and the WGs</a:t>
            </a:r>
          </a:p>
          <a:p>
            <a:pPr lvl="1"/>
            <a:r>
              <a:rPr lang="en-US" dirty="0"/>
              <a:t>The WGs and the SDGs</a:t>
            </a:r>
          </a:p>
          <a:p>
            <a:pPr lvl="1"/>
            <a:r>
              <a:rPr lang="en-US" dirty="0"/>
              <a:t>Sustainable sanitation and the SDG targets</a:t>
            </a:r>
          </a:p>
          <a:p>
            <a:pPr lvl="1"/>
            <a:r>
              <a:rPr lang="en-US" dirty="0"/>
              <a:t>WG and SDG targets</a:t>
            </a:r>
          </a:p>
          <a:p>
            <a:r>
              <a:rPr lang="en-US" dirty="0"/>
              <a:t>The interlinkages document, explaining in text the links between sustainable sanitation and the SDG targets.</a:t>
            </a:r>
          </a:p>
          <a:p>
            <a:r>
              <a:rPr lang="en-US" dirty="0"/>
              <a:t>An Excel file with the suggestion and prioritization of actions per working group, as defined by the Core Group in Jan 2017.</a:t>
            </a:r>
          </a:p>
          <a:p>
            <a:r>
              <a:rPr lang="en-US" b="1" dirty="0"/>
              <a:t>Is this enough to inspire WG fact sheet updates and WGs linkages with other sectors? If not, </a:t>
            </a:r>
            <a:r>
              <a:rPr lang="en-US" b="1" dirty="0" smtClean="0"/>
              <a:t>what else would be helpful?</a:t>
            </a:r>
            <a:endParaRPr lang="en-US" b="1" dirty="0"/>
          </a:p>
          <a:p>
            <a:pPr lvl="1"/>
            <a:endParaRPr lang="en-US" dirty="0"/>
          </a:p>
        </p:txBody>
      </p:sp>
      <p:sp>
        <p:nvSpPr>
          <p:cNvPr id="4" name="Platshållare för text 2">
            <a:extLst>
              <a:ext uri="{FF2B5EF4-FFF2-40B4-BE49-F238E27FC236}">
                <a16:creationId xmlns:a16="http://schemas.microsoft.com/office/drawing/2014/main" id="{B3E82636-7239-40E1-97D4-C78457FCC2A6}"/>
              </a:ext>
            </a:extLst>
          </p:cNvPr>
          <p:cNvSpPr txBox="1">
            <a:spLocks/>
          </p:cNvSpPr>
          <p:nvPr/>
        </p:nvSpPr>
        <p:spPr bwMode="auto">
          <a:xfrm>
            <a:off x="737828" y="980728"/>
            <a:ext cx="7632848"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marL="0" marR="0" indent="0" algn="l" defTabSz="914400" rtl="0" eaLnBrk="0" fontAlgn="base" latinLnBrk="0" hangingPunct="0">
              <a:lnSpc>
                <a:spcPct val="100000"/>
              </a:lnSpc>
              <a:spcBef>
                <a:spcPct val="20000"/>
              </a:spcBef>
              <a:spcAft>
                <a:spcPct val="0"/>
              </a:spcAft>
              <a:buClr>
                <a:schemeClr val="folHlink"/>
              </a:buClr>
              <a:buSzPct val="120000"/>
              <a:buFont typeface="Times" pitchFamily="18" charset="0"/>
              <a:buNone/>
              <a:tabLst/>
              <a:defRPr sz="2800" b="1">
                <a:solidFill>
                  <a:schemeClr val="tx1"/>
                </a:solidFill>
                <a:latin typeface="+mn-lt"/>
                <a:ea typeface="ＭＳ Ｐゴシック" pitchFamily="34" charset="-128"/>
                <a:cs typeface="MS PGothic"/>
              </a:defRPr>
            </a:lvl1pPr>
            <a:lvl2pPr marL="742950" indent="-285750" algn="l" rtl="0" eaLnBrk="0" fontAlgn="base" hangingPunct="0">
              <a:spcBef>
                <a:spcPts val="300"/>
              </a:spcBef>
              <a:spcAft>
                <a:spcPts val="300"/>
              </a:spcAft>
              <a:buClr>
                <a:srgbClr val="92D050"/>
              </a:buClr>
              <a:buSzPct val="120000"/>
              <a:buFont typeface="Times" charset="0"/>
              <a:buChar char="•"/>
              <a:defRPr>
                <a:solidFill>
                  <a:schemeClr val="tx1"/>
                </a:solidFill>
                <a:latin typeface="+mn-lt"/>
                <a:ea typeface="ＭＳ Ｐゴシック" pitchFamily="34" charset="-128"/>
                <a:cs typeface="MS PGothic"/>
              </a:defRPr>
            </a:lvl2pPr>
            <a:lvl3pPr marL="1143000" indent="-228600" algn="l" rtl="0" eaLnBrk="0" fontAlgn="base" hangingPunct="0">
              <a:spcBef>
                <a:spcPts val="300"/>
              </a:spcBef>
              <a:spcAft>
                <a:spcPts val="300"/>
              </a:spcAft>
              <a:buClr>
                <a:srgbClr val="92D050"/>
              </a:buClr>
              <a:buSzPct val="120000"/>
              <a:buFont typeface="Times" charset="0"/>
              <a:buChar char="•"/>
              <a:defRPr sz="1600">
                <a:solidFill>
                  <a:schemeClr val="tx1"/>
                </a:solidFill>
                <a:latin typeface="+mn-lt"/>
                <a:ea typeface="ＭＳ Ｐゴシック" pitchFamily="34" charset="-128"/>
                <a:cs typeface="MS PGothic"/>
              </a:defRPr>
            </a:lvl3pPr>
            <a:lvl4pPr marL="1600200" indent="-228600" algn="l" rtl="0" eaLnBrk="0" fontAlgn="base" hangingPunct="0">
              <a:spcBef>
                <a:spcPts val="300"/>
              </a:spcBef>
              <a:spcAft>
                <a:spcPts val="300"/>
              </a:spcAft>
              <a:buClr>
                <a:srgbClr val="92D050"/>
              </a:buClr>
              <a:buSzPct val="120000"/>
              <a:buFont typeface="Times" charset="0"/>
              <a:buChar char="•"/>
              <a:defRPr sz="1400">
                <a:solidFill>
                  <a:schemeClr val="tx1"/>
                </a:solidFill>
                <a:latin typeface="+mn-lt"/>
                <a:ea typeface="ＭＳ Ｐゴシック" pitchFamily="34" charset="-128"/>
                <a:cs typeface="MS PGothic"/>
              </a:defRPr>
            </a:lvl4pPr>
            <a:lvl5pPr marL="2057400" indent="-228600" algn="l" rtl="0" eaLnBrk="0" fontAlgn="base" hangingPunct="0">
              <a:spcBef>
                <a:spcPts val="300"/>
              </a:spcBef>
              <a:spcAft>
                <a:spcPts val="300"/>
              </a:spcAft>
              <a:buClr>
                <a:srgbClr val="92D050"/>
              </a:buClr>
              <a:buSzPct val="120000"/>
              <a:buFont typeface="Times" charset="0"/>
              <a:buChar char="•"/>
              <a:defRPr sz="1200">
                <a:solidFill>
                  <a:schemeClr val="tx1"/>
                </a:solidFill>
                <a:latin typeface="+mn-lt"/>
                <a:ea typeface="ＭＳ Ｐゴシック" pitchFamily="34" charset="-128"/>
                <a:cs typeface="MS PGothic"/>
              </a:defRPr>
            </a:lvl5pPr>
            <a:lvl6pPr marL="2514600" indent="-228600" algn="l" rtl="0" fontAlgn="base">
              <a:spcBef>
                <a:spcPct val="20000"/>
              </a:spcBef>
              <a:spcAft>
                <a:spcPct val="0"/>
              </a:spcAft>
              <a:buFont typeface="Times" pitchFamily="18" charset="0"/>
              <a:buChar char="•"/>
              <a:defRPr sz="1600" b="1">
                <a:solidFill>
                  <a:srgbClr val="595959"/>
                </a:solidFill>
                <a:latin typeface="+mn-lt"/>
                <a:ea typeface="+mn-ea"/>
              </a:defRPr>
            </a:lvl6pPr>
            <a:lvl7pPr marL="2971800" indent="-228600" algn="l" rtl="0" fontAlgn="base">
              <a:spcBef>
                <a:spcPct val="20000"/>
              </a:spcBef>
              <a:spcAft>
                <a:spcPct val="0"/>
              </a:spcAft>
              <a:buFont typeface="Times" pitchFamily="18" charset="0"/>
              <a:buChar char="•"/>
              <a:defRPr sz="1600" b="1">
                <a:solidFill>
                  <a:srgbClr val="595959"/>
                </a:solidFill>
                <a:latin typeface="+mn-lt"/>
                <a:ea typeface="+mn-ea"/>
              </a:defRPr>
            </a:lvl7pPr>
            <a:lvl8pPr marL="3429000" indent="-228600" algn="l" rtl="0" fontAlgn="base">
              <a:spcBef>
                <a:spcPct val="20000"/>
              </a:spcBef>
              <a:spcAft>
                <a:spcPct val="0"/>
              </a:spcAft>
              <a:buFont typeface="Times" pitchFamily="18" charset="0"/>
              <a:buChar char="•"/>
              <a:defRPr sz="1600" b="1">
                <a:solidFill>
                  <a:srgbClr val="595959"/>
                </a:solidFill>
                <a:latin typeface="+mn-lt"/>
                <a:ea typeface="+mn-ea"/>
              </a:defRPr>
            </a:lvl8pPr>
            <a:lvl9pPr marL="3886200" indent="-228600" algn="l" rtl="0" fontAlgn="base">
              <a:spcBef>
                <a:spcPct val="20000"/>
              </a:spcBef>
              <a:spcAft>
                <a:spcPct val="0"/>
              </a:spcAft>
              <a:buFont typeface="Times" pitchFamily="18" charset="0"/>
              <a:buChar char="•"/>
              <a:defRPr sz="1600" b="1">
                <a:solidFill>
                  <a:srgbClr val="595959"/>
                </a:solidFill>
                <a:latin typeface="+mn-lt"/>
                <a:ea typeface="+mn-ea"/>
              </a:defRPr>
            </a:lvl9pPr>
          </a:lstStyle>
          <a:p>
            <a:r>
              <a:rPr lang="en-US" sz="2000" kern="0" dirty="0"/>
              <a:t>Tools available for WGs to move forward with updating of fact sheets and link to other sectors</a:t>
            </a:r>
          </a:p>
        </p:txBody>
      </p:sp>
    </p:spTree>
    <p:extLst>
      <p:ext uri="{BB962C8B-B14F-4D97-AF65-F5344CB8AC3E}">
        <p14:creationId xmlns:p14="http://schemas.microsoft.com/office/powerpoint/2010/main" val="28942821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Inhaltsplatzhalter 1"/>
          <p:cNvSpPr>
            <a:spLocks noGrp="1"/>
          </p:cNvSpPr>
          <p:nvPr>
            <p:ph idx="1"/>
          </p:nvPr>
        </p:nvSpPr>
        <p:spPr>
          <a:xfrm>
            <a:off x="827584" y="5301208"/>
            <a:ext cx="7632700" cy="1152128"/>
          </a:xfrm>
        </p:spPr>
        <p:txBody>
          <a:bodyPr/>
          <a:lstStyle/>
          <a:p>
            <a:pPr marL="0" indent="0" algn="ctr">
              <a:buFont typeface="Wingdings" pitchFamily="2" charset="2"/>
              <a:buNone/>
            </a:pPr>
            <a:r>
              <a:rPr lang="de-DE" altLang="en-US" dirty="0" smtClean="0"/>
              <a:t>Last </a:t>
            </a:r>
            <a:r>
              <a:rPr lang="en-US" altLang="en-US" dirty="0" smtClean="0"/>
              <a:t>updated</a:t>
            </a:r>
            <a:r>
              <a:rPr lang="de-DE" altLang="en-US" dirty="0" smtClean="0"/>
              <a:t> </a:t>
            </a:r>
            <a:r>
              <a:rPr lang="en-US" altLang="en-US" dirty="0" smtClean="0"/>
              <a:t>by</a:t>
            </a:r>
            <a:r>
              <a:rPr lang="de-DE" altLang="en-US" dirty="0" smtClean="0"/>
              <a:t> </a:t>
            </a:r>
          </a:p>
          <a:p>
            <a:pPr marL="0" indent="0" algn="ctr">
              <a:buFont typeface="Wingdings" pitchFamily="2" charset="2"/>
              <a:buNone/>
            </a:pPr>
            <a:r>
              <a:rPr lang="de-DE" altLang="en-US" dirty="0" smtClean="0"/>
              <a:t>SuSanA Secretariat, </a:t>
            </a:r>
            <a:r>
              <a:rPr lang="de-DE" altLang="en-US" dirty="0" err="1" smtClean="0"/>
              <a:t>based</a:t>
            </a:r>
            <a:r>
              <a:rPr lang="de-DE" altLang="en-US" dirty="0" smtClean="0"/>
              <a:t> at GIZ</a:t>
            </a:r>
          </a:p>
          <a:p>
            <a:pPr marL="0" indent="0" algn="ctr">
              <a:buFont typeface="Wingdings" pitchFamily="2" charset="2"/>
              <a:buNone/>
            </a:pPr>
            <a:r>
              <a:rPr lang="de-DE" altLang="en-US" dirty="0" smtClean="0"/>
              <a:t>Date: 25 November 2019</a:t>
            </a:r>
            <a:endParaRPr lang="en-GB" altLang="en-US" dirty="0" smtClean="0"/>
          </a:p>
        </p:txBody>
      </p:sp>
    </p:spTree>
    <p:extLst>
      <p:ext uri="{BB962C8B-B14F-4D97-AF65-F5344CB8AC3E}">
        <p14:creationId xmlns:p14="http://schemas.microsoft.com/office/powerpoint/2010/main" val="1477122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ástupný symbol pro obsah 6"/>
          <p:cNvSpPr>
            <a:spLocks noGrp="1"/>
          </p:cNvSpPr>
          <p:nvPr>
            <p:ph idx="1"/>
          </p:nvPr>
        </p:nvSpPr>
        <p:spPr>
          <a:xfrm>
            <a:off x="1187450" y="1700213"/>
            <a:ext cx="7632700" cy="3885940"/>
          </a:xfrm>
        </p:spPr>
        <p:txBody>
          <a:bodyPr>
            <a:normAutofit/>
          </a:bodyPr>
          <a:lstStyle/>
          <a:p>
            <a:pPr marL="457200" indent="-457200">
              <a:lnSpc>
                <a:spcPct val="150000"/>
              </a:lnSpc>
              <a:buFont typeface="Arial" pitchFamily="34" charset="0"/>
              <a:buAutoNum type="arabicParenBoth"/>
            </a:pPr>
            <a:r>
              <a:rPr lang="en-US" altLang="en-US" dirty="0" smtClean="0"/>
              <a:t>SuSanA is a coordination and discussion platform</a:t>
            </a:r>
            <a:endParaRPr lang="en-US" altLang="en-US" dirty="0" smtClean="0">
              <a:solidFill>
                <a:srgbClr val="000000"/>
              </a:solidFill>
            </a:endParaRPr>
          </a:p>
          <a:p>
            <a:pPr marL="457200" indent="-457200">
              <a:lnSpc>
                <a:spcPct val="150000"/>
              </a:lnSpc>
              <a:buFont typeface="Arial" pitchFamily="34" charset="0"/>
              <a:buAutoNum type="arabicParenBoth"/>
            </a:pPr>
            <a:r>
              <a:rPr lang="en-US" altLang="en-US" dirty="0" err="1">
                <a:solidFill>
                  <a:srgbClr val="000000"/>
                </a:solidFill>
              </a:rPr>
              <a:t>SuSanA</a:t>
            </a:r>
            <a:r>
              <a:rPr lang="en-US" altLang="en-US" dirty="0">
                <a:solidFill>
                  <a:srgbClr val="000000"/>
                </a:solidFill>
              </a:rPr>
              <a:t> is a sounding </a:t>
            </a:r>
            <a:r>
              <a:rPr lang="en-US" altLang="en-US" dirty="0" smtClean="0">
                <a:solidFill>
                  <a:srgbClr val="000000"/>
                </a:solidFill>
              </a:rPr>
              <a:t>board</a:t>
            </a:r>
          </a:p>
          <a:p>
            <a:pPr marL="457200" indent="-457200">
              <a:lnSpc>
                <a:spcPct val="150000"/>
              </a:lnSpc>
              <a:buFont typeface="Arial" pitchFamily="34" charset="0"/>
              <a:buAutoNum type="arabicParenBoth"/>
            </a:pPr>
            <a:r>
              <a:rPr lang="en-US" altLang="en-US" dirty="0" err="1">
                <a:solidFill>
                  <a:srgbClr val="000000"/>
                </a:solidFill>
              </a:rPr>
              <a:t>SuSanA</a:t>
            </a:r>
            <a:r>
              <a:rPr lang="en-US" altLang="en-US" dirty="0">
                <a:solidFill>
                  <a:srgbClr val="000000"/>
                </a:solidFill>
              </a:rPr>
              <a:t> contributes to the policy dialogue </a:t>
            </a:r>
            <a:endParaRPr lang="en-US" altLang="en-US" dirty="0" smtClean="0">
              <a:solidFill>
                <a:srgbClr val="000000"/>
              </a:solidFill>
            </a:endParaRPr>
          </a:p>
          <a:p>
            <a:pPr marL="457200" indent="-457200">
              <a:lnSpc>
                <a:spcPct val="150000"/>
              </a:lnSpc>
              <a:buFont typeface="Arial" pitchFamily="34" charset="0"/>
              <a:buAutoNum type="arabicParenBoth"/>
            </a:pPr>
            <a:r>
              <a:rPr lang="en-US" altLang="en-US" dirty="0" err="1">
                <a:solidFill>
                  <a:srgbClr val="000000"/>
                </a:solidFill>
              </a:rPr>
              <a:t>SuSanA</a:t>
            </a:r>
            <a:r>
              <a:rPr lang="en-US" altLang="en-US" dirty="0">
                <a:solidFill>
                  <a:srgbClr val="000000"/>
                </a:solidFill>
              </a:rPr>
              <a:t> is a working </a:t>
            </a:r>
            <a:r>
              <a:rPr lang="en-US" altLang="en-US" dirty="0" smtClean="0">
                <a:solidFill>
                  <a:srgbClr val="000000"/>
                </a:solidFill>
              </a:rPr>
              <a:t>platform</a:t>
            </a:r>
          </a:p>
          <a:p>
            <a:pPr lvl="1">
              <a:lnSpc>
                <a:spcPct val="150000"/>
              </a:lnSpc>
            </a:pPr>
            <a:r>
              <a:rPr lang="en-US" altLang="en-US" dirty="0" smtClean="0">
                <a:solidFill>
                  <a:srgbClr val="000000"/>
                </a:solidFill>
              </a:rPr>
              <a:t>Through tasks forces and working groups</a:t>
            </a:r>
          </a:p>
          <a:p>
            <a:pPr lvl="1">
              <a:lnSpc>
                <a:spcPct val="150000"/>
              </a:lnSpc>
            </a:pPr>
            <a:r>
              <a:rPr lang="en-US" altLang="en-US" dirty="0" smtClean="0">
                <a:solidFill>
                  <a:srgbClr val="000000"/>
                </a:solidFill>
              </a:rPr>
              <a:t>To promote knowledge exchange and learning</a:t>
            </a:r>
          </a:p>
          <a:p>
            <a:pPr marL="457200" indent="-457200">
              <a:lnSpc>
                <a:spcPct val="90000"/>
              </a:lnSpc>
            </a:pPr>
            <a:endParaRPr lang="en-US" altLang="en-US" sz="2400" dirty="0" smtClean="0"/>
          </a:p>
          <a:p>
            <a:pPr marL="457200" indent="-457200">
              <a:lnSpc>
                <a:spcPct val="90000"/>
              </a:lnSpc>
              <a:buFont typeface="Wingdings" pitchFamily="2" charset="2"/>
              <a:buNone/>
            </a:pPr>
            <a:endParaRPr lang="en-US" altLang="en-US" sz="2400" dirty="0" smtClean="0"/>
          </a:p>
          <a:p>
            <a:pPr marL="457200" indent="-457200"/>
            <a:endParaRPr lang="en-US" altLang="en-US" dirty="0" smtClean="0"/>
          </a:p>
        </p:txBody>
      </p:sp>
      <p:sp>
        <p:nvSpPr>
          <p:cNvPr id="19459" name="Textplatzhalter 4"/>
          <p:cNvSpPr>
            <a:spLocks noGrp="1"/>
          </p:cNvSpPr>
          <p:nvPr>
            <p:ph type="body" sz="quarter" idx="10"/>
          </p:nvPr>
        </p:nvSpPr>
        <p:spPr/>
        <p:txBody>
          <a:bodyPr/>
          <a:lstStyle/>
          <a:p>
            <a:pPr>
              <a:buFont typeface="Times" charset="0"/>
              <a:buNone/>
            </a:pPr>
            <a:r>
              <a:rPr lang="en-US" altLang="en-US" dirty="0" smtClean="0"/>
              <a:t>The </a:t>
            </a:r>
            <a:r>
              <a:rPr lang="en-US" altLang="en-US" dirty="0"/>
              <a:t>4</a:t>
            </a:r>
            <a:r>
              <a:rPr lang="en-US" altLang="en-US" dirty="0" smtClean="0"/>
              <a:t> roles of </a:t>
            </a:r>
            <a:r>
              <a:rPr lang="en-US" altLang="en-US" dirty="0" err="1" smtClean="0"/>
              <a:t>SuSanA</a:t>
            </a:r>
            <a:endParaRPr lang="de-DE" altLang="en-US" dirty="0" smtClean="0"/>
          </a:p>
        </p:txBody>
      </p:sp>
    </p:spTree>
    <p:extLst>
      <p:ext uri="{BB962C8B-B14F-4D97-AF65-F5344CB8AC3E}">
        <p14:creationId xmlns:p14="http://schemas.microsoft.com/office/powerpoint/2010/main" val="32600454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Freeform 37"/>
          <p:cNvSpPr>
            <a:spLocks/>
          </p:cNvSpPr>
          <p:nvPr/>
        </p:nvSpPr>
        <p:spPr bwMode="auto">
          <a:xfrm>
            <a:off x="9315450" y="4487863"/>
            <a:ext cx="4763" cy="1587"/>
          </a:xfrm>
          <a:custGeom>
            <a:avLst/>
            <a:gdLst>
              <a:gd name="T0" fmla="*/ 2147483647 w 3"/>
              <a:gd name="T1" fmla="*/ 0 h 3"/>
              <a:gd name="T2" fmla="*/ 0 w 3"/>
              <a:gd name="T3" fmla="*/ 2147483647 h 3"/>
              <a:gd name="T4" fmla="*/ 0 w 3"/>
              <a:gd name="T5" fmla="*/ 2147483647 h 3"/>
              <a:gd name="T6" fmla="*/ 2147483647 w 3"/>
              <a:gd name="T7" fmla="*/ 0 h 3"/>
              <a:gd name="T8" fmla="*/ 2147483647 w 3"/>
              <a:gd name="T9" fmla="*/ 0 h 3"/>
              <a:gd name="T10" fmla="*/ 2147483647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0"/>
                </a:moveTo>
                <a:lnTo>
                  <a:pt x="0" y="3"/>
                </a:lnTo>
                <a:lnTo>
                  <a:pt x="0" y="2"/>
                </a:lnTo>
                <a:lnTo>
                  <a:pt x="2" y="0"/>
                </a:lnTo>
                <a:lnTo>
                  <a:pt x="3" y="0"/>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485" name="Freeform 39"/>
          <p:cNvSpPr>
            <a:spLocks/>
          </p:cNvSpPr>
          <p:nvPr/>
        </p:nvSpPr>
        <p:spPr bwMode="auto">
          <a:xfrm>
            <a:off x="9321800" y="4529138"/>
            <a:ext cx="3175" cy="6350"/>
          </a:xfrm>
          <a:custGeom>
            <a:avLst/>
            <a:gdLst>
              <a:gd name="T0" fmla="*/ 2147483647 w 3"/>
              <a:gd name="T1" fmla="*/ 2147483647 h 10"/>
              <a:gd name="T2" fmla="*/ 2147483647 w 3"/>
              <a:gd name="T3" fmla="*/ 2147483647 h 10"/>
              <a:gd name="T4" fmla="*/ 2147483647 w 3"/>
              <a:gd name="T5" fmla="*/ 2147483647 h 10"/>
              <a:gd name="T6" fmla="*/ 2147483647 w 3"/>
              <a:gd name="T7" fmla="*/ 2147483647 h 10"/>
              <a:gd name="T8" fmla="*/ 2147483647 w 3"/>
              <a:gd name="T9" fmla="*/ 2147483647 h 10"/>
              <a:gd name="T10" fmla="*/ 0 w 3"/>
              <a:gd name="T11" fmla="*/ 0 h 10"/>
              <a:gd name="T12" fmla="*/ 0 w 3"/>
              <a:gd name="T13" fmla="*/ 2147483647 h 10"/>
              <a:gd name="T14" fmla="*/ 2147483647 w 3"/>
              <a:gd name="T15" fmla="*/ 2147483647 h 10"/>
              <a:gd name="T16" fmla="*/ 2147483647 w 3"/>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10"/>
              <a:gd name="T29" fmla="*/ 3 w 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10">
                <a:moveTo>
                  <a:pt x="3" y="10"/>
                </a:moveTo>
                <a:lnTo>
                  <a:pt x="2" y="10"/>
                </a:lnTo>
                <a:lnTo>
                  <a:pt x="3" y="10"/>
                </a:lnTo>
                <a:lnTo>
                  <a:pt x="3" y="6"/>
                </a:lnTo>
                <a:lnTo>
                  <a:pt x="0" y="0"/>
                </a:lnTo>
                <a:lnTo>
                  <a:pt x="0" y="1"/>
                </a:lnTo>
                <a:lnTo>
                  <a:pt x="3" y="7"/>
                </a:lnTo>
                <a:lnTo>
                  <a:pt x="3" y="10"/>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486" name="Freeform 41"/>
          <p:cNvSpPr>
            <a:spLocks/>
          </p:cNvSpPr>
          <p:nvPr/>
        </p:nvSpPr>
        <p:spPr bwMode="auto">
          <a:xfrm>
            <a:off x="9328150" y="4549775"/>
            <a:ext cx="1588" cy="1588"/>
          </a:xfrm>
          <a:custGeom>
            <a:avLst/>
            <a:gdLst>
              <a:gd name="T0" fmla="*/ 2147483647 w 1"/>
              <a:gd name="T1" fmla="*/ 0 h 1"/>
              <a:gd name="T2" fmla="*/ 2147483647 w 1"/>
              <a:gd name="T3" fmla="*/ 2147483647 h 1"/>
              <a:gd name="T4" fmla="*/ 0 w 1"/>
              <a:gd name="T5" fmla="*/ 2147483647 h 1"/>
              <a:gd name="T6" fmla="*/ 2147483647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lnTo>
                  <a:pt x="1" y="1"/>
                </a:lnTo>
                <a:lnTo>
                  <a:pt x="0" y="1"/>
                </a:lnTo>
                <a:lnTo>
                  <a:pt x="1" y="0"/>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487" name="Freeform 42"/>
          <p:cNvSpPr>
            <a:spLocks/>
          </p:cNvSpPr>
          <p:nvPr/>
        </p:nvSpPr>
        <p:spPr bwMode="auto">
          <a:xfrm>
            <a:off x="9331325" y="4529138"/>
            <a:ext cx="1588" cy="1587"/>
          </a:xfrm>
          <a:custGeom>
            <a:avLst/>
            <a:gdLst>
              <a:gd name="T0" fmla="*/ 2147483647 w 1"/>
              <a:gd name="T1" fmla="*/ 2147483647 h 1"/>
              <a:gd name="T2" fmla="*/ 2147483647 w 1"/>
              <a:gd name="T3" fmla="*/ 0 h 1"/>
              <a:gd name="T4" fmla="*/ 0 w 1"/>
              <a:gd name="T5" fmla="*/ 0 h 1"/>
              <a:gd name="T6" fmla="*/ 2147483647 w 1"/>
              <a:gd name="T7" fmla="*/ 2147483647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lnTo>
                  <a:pt x="1" y="0"/>
                </a:lnTo>
                <a:lnTo>
                  <a:pt x="0" y="0"/>
                </a:lnTo>
                <a:lnTo>
                  <a:pt x="1" y="1"/>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488" name="Freeform 45"/>
          <p:cNvSpPr>
            <a:spLocks/>
          </p:cNvSpPr>
          <p:nvPr/>
        </p:nvSpPr>
        <p:spPr bwMode="auto">
          <a:xfrm>
            <a:off x="9323388" y="4540250"/>
            <a:ext cx="1587" cy="4763"/>
          </a:xfrm>
          <a:custGeom>
            <a:avLst/>
            <a:gdLst>
              <a:gd name="T0" fmla="*/ 0 w 1587"/>
              <a:gd name="T1" fmla="*/ 2147483647 h 5"/>
              <a:gd name="T2" fmla="*/ 0 w 1587"/>
              <a:gd name="T3" fmla="*/ 2147483647 h 5"/>
              <a:gd name="T4" fmla="*/ 0 w 1587"/>
              <a:gd name="T5" fmla="*/ 0 h 5"/>
              <a:gd name="T6" fmla="*/ 0 w 1587"/>
              <a:gd name="T7" fmla="*/ 2147483647 h 5"/>
              <a:gd name="T8" fmla="*/ 0 60000 65536"/>
              <a:gd name="T9" fmla="*/ 0 60000 65536"/>
              <a:gd name="T10" fmla="*/ 0 60000 65536"/>
              <a:gd name="T11" fmla="*/ 0 60000 65536"/>
              <a:gd name="T12" fmla="*/ 0 w 1587"/>
              <a:gd name="T13" fmla="*/ 0 h 5"/>
              <a:gd name="T14" fmla="*/ 1587 w 1587"/>
              <a:gd name="T15" fmla="*/ 5 h 5"/>
            </a:gdLst>
            <a:ahLst/>
            <a:cxnLst>
              <a:cxn ang="T8">
                <a:pos x="T0" y="T1"/>
              </a:cxn>
              <a:cxn ang="T9">
                <a:pos x="T2" y="T3"/>
              </a:cxn>
              <a:cxn ang="T10">
                <a:pos x="T4" y="T5"/>
              </a:cxn>
              <a:cxn ang="T11">
                <a:pos x="T6" y="T7"/>
              </a:cxn>
            </a:cxnLst>
            <a:rect l="T12" t="T13" r="T14" b="T15"/>
            <a:pathLst>
              <a:path w="1587" h="5">
                <a:moveTo>
                  <a:pt x="0" y="5"/>
                </a:moveTo>
                <a:lnTo>
                  <a:pt x="0" y="3"/>
                </a:lnTo>
                <a:lnTo>
                  <a:pt x="0" y="0"/>
                </a:lnTo>
                <a:lnTo>
                  <a:pt x="0" y="5"/>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489" name="Freeform 780"/>
          <p:cNvSpPr>
            <a:spLocks/>
          </p:cNvSpPr>
          <p:nvPr/>
        </p:nvSpPr>
        <p:spPr bwMode="auto">
          <a:xfrm>
            <a:off x="387350" y="5116513"/>
            <a:ext cx="30163" cy="49212"/>
          </a:xfrm>
          <a:custGeom>
            <a:avLst/>
            <a:gdLst>
              <a:gd name="T0" fmla="*/ 0 w 32"/>
              <a:gd name="T1" fmla="*/ 2147483647 h 64"/>
              <a:gd name="T2" fmla="*/ 2147483647 w 32"/>
              <a:gd name="T3" fmla="*/ 2147483647 h 64"/>
              <a:gd name="T4" fmla="*/ 0 w 32"/>
              <a:gd name="T5" fmla="*/ 2147483647 h 64"/>
              <a:gd name="T6" fmla="*/ 0 w 32"/>
              <a:gd name="T7" fmla="*/ 2147483647 h 64"/>
              <a:gd name="T8" fmla="*/ 2147483647 w 32"/>
              <a:gd name="T9" fmla="*/ 2147483647 h 64"/>
              <a:gd name="T10" fmla="*/ 2147483647 w 32"/>
              <a:gd name="T11" fmla="*/ 2147483647 h 64"/>
              <a:gd name="T12" fmla="*/ 2147483647 w 32"/>
              <a:gd name="T13" fmla="*/ 2147483647 h 64"/>
              <a:gd name="T14" fmla="*/ 2147483647 w 32"/>
              <a:gd name="T15" fmla="*/ 2147483647 h 64"/>
              <a:gd name="T16" fmla="*/ 2147483647 w 32"/>
              <a:gd name="T17" fmla="*/ 2147483647 h 64"/>
              <a:gd name="T18" fmla="*/ 2147483647 w 32"/>
              <a:gd name="T19" fmla="*/ 2147483647 h 64"/>
              <a:gd name="T20" fmla="*/ 2147483647 w 32"/>
              <a:gd name="T21" fmla="*/ 2147483647 h 64"/>
              <a:gd name="T22" fmla="*/ 2147483647 w 32"/>
              <a:gd name="T23" fmla="*/ 2147483647 h 64"/>
              <a:gd name="T24" fmla="*/ 2147483647 w 32"/>
              <a:gd name="T25" fmla="*/ 2147483647 h 64"/>
              <a:gd name="T26" fmla="*/ 2147483647 w 32"/>
              <a:gd name="T27" fmla="*/ 2147483647 h 64"/>
              <a:gd name="T28" fmla="*/ 2147483647 w 32"/>
              <a:gd name="T29" fmla="*/ 2147483647 h 64"/>
              <a:gd name="T30" fmla="*/ 2147483647 w 32"/>
              <a:gd name="T31" fmla="*/ 2147483647 h 64"/>
              <a:gd name="T32" fmla="*/ 2147483647 w 32"/>
              <a:gd name="T33" fmla="*/ 2147483647 h 64"/>
              <a:gd name="T34" fmla="*/ 2147483647 w 32"/>
              <a:gd name="T35" fmla="*/ 2147483647 h 64"/>
              <a:gd name="T36" fmla="*/ 2147483647 w 32"/>
              <a:gd name="T37" fmla="*/ 2147483647 h 64"/>
              <a:gd name="T38" fmla="*/ 2147483647 w 32"/>
              <a:gd name="T39" fmla="*/ 2147483647 h 64"/>
              <a:gd name="T40" fmla="*/ 2147483647 w 32"/>
              <a:gd name="T41" fmla="*/ 0 h 64"/>
              <a:gd name="T42" fmla="*/ 2147483647 w 32"/>
              <a:gd name="T43" fmla="*/ 2147483647 h 64"/>
              <a:gd name="T44" fmla="*/ 0 w 32"/>
              <a:gd name="T45" fmla="*/ 2147483647 h 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
              <a:gd name="T70" fmla="*/ 0 h 64"/>
              <a:gd name="T71" fmla="*/ 32 w 32"/>
              <a:gd name="T72" fmla="*/ 64 h 6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 h="64">
                <a:moveTo>
                  <a:pt x="0" y="23"/>
                </a:moveTo>
                <a:lnTo>
                  <a:pt x="2" y="44"/>
                </a:lnTo>
                <a:lnTo>
                  <a:pt x="0" y="53"/>
                </a:lnTo>
                <a:lnTo>
                  <a:pt x="0" y="58"/>
                </a:lnTo>
                <a:lnTo>
                  <a:pt x="5" y="64"/>
                </a:lnTo>
                <a:lnTo>
                  <a:pt x="10" y="53"/>
                </a:lnTo>
                <a:lnTo>
                  <a:pt x="18" y="46"/>
                </a:lnTo>
                <a:lnTo>
                  <a:pt x="20" y="47"/>
                </a:lnTo>
                <a:lnTo>
                  <a:pt x="25" y="43"/>
                </a:lnTo>
                <a:lnTo>
                  <a:pt x="30" y="39"/>
                </a:lnTo>
                <a:lnTo>
                  <a:pt x="32" y="35"/>
                </a:lnTo>
                <a:lnTo>
                  <a:pt x="30" y="32"/>
                </a:lnTo>
                <a:lnTo>
                  <a:pt x="28" y="29"/>
                </a:lnTo>
                <a:lnTo>
                  <a:pt x="28" y="25"/>
                </a:lnTo>
                <a:lnTo>
                  <a:pt x="26" y="24"/>
                </a:lnTo>
                <a:lnTo>
                  <a:pt x="27" y="19"/>
                </a:lnTo>
                <a:lnTo>
                  <a:pt x="25" y="14"/>
                </a:lnTo>
                <a:lnTo>
                  <a:pt x="19" y="8"/>
                </a:lnTo>
                <a:lnTo>
                  <a:pt x="14" y="5"/>
                </a:lnTo>
                <a:lnTo>
                  <a:pt x="12" y="1"/>
                </a:lnTo>
                <a:lnTo>
                  <a:pt x="9" y="0"/>
                </a:lnTo>
                <a:lnTo>
                  <a:pt x="8" y="12"/>
                </a:lnTo>
                <a:lnTo>
                  <a:pt x="0" y="23"/>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490" name="Freeform 784"/>
          <p:cNvSpPr>
            <a:spLocks/>
          </p:cNvSpPr>
          <p:nvPr/>
        </p:nvSpPr>
        <p:spPr bwMode="auto">
          <a:xfrm>
            <a:off x="379413" y="5089525"/>
            <a:ext cx="15875" cy="15875"/>
          </a:xfrm>
          <a:custGeom>
            <a:avLst/>
            <a:gdLst>
              <a:gd name="T0" fmla="*/ 0 w 18"/>
              <a:gd name="T1" fmla="*/ 2147483647 h 21"/>
              <a:gd name="T2" fmla="*/ 2147483647 w 18"/>
              <a:gd name="T3" fmla="*/ 2147483647 h 21"/>
              <a:gd name="T4" fmla="*/ 2147483647 w 18"/>
              <a:gd name="T5" fmla="*/ 0 h 21"/>
              <a:gd name="T6" fmla="*/ 2147483647 w 18"/>
              <a:gd name="T7" fmla="*/ 2147483647 h 21"/>
              <a:gd name="T8" fmla="*/ 2147483647 w 18"/>
              <a:gd name="T9" fmla="*/ 2147483647 h 21"/>
              <a:gd name="T10" fmla="*/ 2147483647 w 18"/>
              <a:gd name="T11" fmla="*/ 2147483647 h 21"/>
              <a:gd name="T12" fmla="*/ 2147483647 w 18"/>
              <a:gd name="T13" fmla="*/ 2147483647 h 21"/>
              <a:gd name="T14" fmla="*/ 2147483647 w 18"/>
              <a:gd name="T15" fmla="*/ 2147483647 h 21"/>
              <a:gd name="T16" fmla="*/ 2147483647 w 18"/>
              <a:gd name="T17" fmla="*/ 2147483647 h 21"/>
              <a:gd name="T18" fmla="*/ 2147483647 w 18"/>
              <a:gd name="T19" fmla="*/ 2147483647 h 21"/>
              <a:gd name="T20" fmla="*/ 2147483647 w 18"/>
              <a:gd name="T21" fmla="*/ 2147483647 h 21"/>
              <a:gd name="T22" fmla="*/ 2147483647 w 18"/>
              <a:gd name="T23" fmla="*/ 2147483647 h 21"/>
              <a:gd name="T24" fmla="*/ 2147483647 w 18"/>
              <a:gd name="T25" fmla="*/ 2147483647 h 21"/>
              <a:gd name="T26" fmla="*/ 2147483647 w 18"/>
              <a:gd name="T27" fmla="*/ 2147483647 h 21"/>
              <a:gd name="T28" fmla="*/ 0 w 18"/>
              <a:gd name="T29" fmla="*/ 2147483647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
              <a:gd name="T46" fmla="*/ 0 h 21"/>
              <a:gd name="T47" fmla="*/ 18 w 18"/>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 h="21">
                <a:moveTo>
                  <a:pt x="0" y="7"/>
                </a:moveTo>
                <a:lnTo>
                  <a:pt x="1" y="2"/>
                </a:lnTo>
                <a:lnTo>
                  <a:pt x="3" y="0"/>
                </a:lnTo>
                <a:lnTo>
                  <a:pt x="6" y="6"/>
                </a:lnTo>
                <a:lnTo>
                  <a:pt x="11" y="4"/>
                </a:lnTo>
                <a:lnTo>
                  <a:pt x="13" y="4"/>
                </a:lnTo>
                <a:lnTo>
                  <a:pt x="16" y="9"/>
                </a:lnTo>
                <a:lnTo>
                  <a:pt x="18" y="11"/>
                </a:lnTo>
                <a:lnTo>
                  <a:pt x="18" y="15"/>
                </a:lnTo>
                <a:lnTo>
                  <a:pt x="13" y="19"/>
                </a:lnTo>
                <a:lnTo>
                  <a:pt x="12" y="19"/>
                </a:lnTo>
                <a:lnTo>
                  <a:pt x="7" y="21"/>
                </a:lnTo>
                <a:lnTo>
                  <a:pt x="5" y="21"/>
                </a:lnTo>
                <a:lnTo>
                  <a:pt x="5" y="14"/>
                </a:lnTo>
                <a:lnTo>
                  <a:pt x="0" y="7"/>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491" name="Freeform 785"/>
          <p:cNvSpPr>
            <a:spLocks/>
          </p:cNvSpPr>
          <p:nvPr/>
        </p:nvSpPr>
        <p:spPr bwMode="auto">
          <a:xfrm>
            <a:off x="361950" y="3989388"/>
            <a:ext cx="34925" cy="14287"/>
          </a:xfrm>
          <a:custGeom>
            <a:avLst/>
            <a:gdLst>
              <a:gd name="T0" fmla="*/ 0 w 36"/>
              <a:gd name="T1" fmla="*/ 2147483647 h 19"/>
              <a:gd name="T2" fmla="*/ 0 w 36"/>
              <a:gd name="T3" fmla="*/ 2147483647 h 19"/>
              <a:gd name="T4" fmla="*/ 2147483647 w 36"/>
              <a:gd name="T5" fmla="*/ 2147483647 h 19"/>
              <a:gd name="T6" fmla="*/ 2147483647 w 36"/>
              <a:gd name="T7" fmla="*/ 2147483647 h 19"/>
              <a:gd name="T8" fmla="*/ 2147483647 w 36"/>
              <a:gd name="T9" fmla="*/ 0 h 19"/>
              <a:gd name="T10" fmla="*/ 2147483647 w 36"/>
              <a:gd name="T11" fmla="*/ 2147483647 h 19"/>
              <a:gd name="T12" fmla="*/ 0 w 36"/>
              <a:gd name="T13" fmla="*/ 2147483647 h 19"/>
              <a:gd name="T14" fmla="*/ 0 60000 65536"/>
              <a:gd name="T15" fmla="*/ 0 60000 65536"/>
              <a:gd name="T16" fmla="*/ 0 60000 65536"/>
              <a:gd name="T17" fmla="*/ 0 60000 65536"/>
              <a:gd name="T18" fmla="*/ 0 60000 65536"/>
              <a:gd name="T19" fmla="*/ 0 60000 65536"/>
              <a:gd name="T20" fmla="*/ 0 60000 65536"/>
              <a:gd name="T21" fmla="*/ 0 w 36"/>
              <a:gd name="T22" fmla="*/ 0 h 19"/>
              <a:gd name="T23" fmla="*/ 36 w 36"/>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9">
                <a:moveTo>
                  <a:pt x="0" y="15"/>
                </a:moveTo>
                <a:lnTo>
                  <a:pt x="0" y="19"/>
                </a:lnTo>
                <a:lnTo>
                  <a:pt x="6" y="19"/>
                </a:lnTo>
                <a:lnTo>
                  <a:pt x="34" y="4"/>
                </a:lnTo>
                <a:lnTo>
                  <a:pt x="36" y="0"/>
                </a:lnTo>
                <a:lnTo>
                  <a:pt x="31" y="1"/>
                </a:lnTo>
                <a:lnTo>
                  <a:pt x="0" y="15"/>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492" name="Freeform 786"/>
          <p:cNvSpPr>
            <a:spLocks/>
          </p:cNvSpPr>
          <p:nvPr/>
        </p:nvSpPr>
        <p:spPr bwMode="auto">
          <a:xfrm>
            <a:off x="341313" y="5064125"/>
            <a:ext cx="14287" cy="15875"/>
          </a:xfrm>
          <a:custGeom>
            <a:avLst/>
            <a:gdLst>
              <a:gd name="T0" fmla="*/ 0 w 15"/>
              <a:gd name="T1" fmla="*/ 2147483647 h 20"/>
              <a:gd name="T2" fmla="*/ 2147483647 w 15"/>
              <a:gd name="T3" fmla="*/ 2147483647 h 20"/>
              <a:gd name="T4" fmla="*/ 2147483647 w 15"/>
              <a:gd name="T5" fmla="*/ 2147483647 h 20"/>
              <a:gd name="T6" fmla="*/ 2147483647 w 15"/>
              <a:gd name="T7" fmla="*/ 2147483647 h 20"/>
              <a:gd name="T8" fmla="*/ 2147483647 w 15"/>
              <a:gd name="T9" fmla="*/ 2147483647 h 20"/>
              <a:gd name="T10" fmla="*/ 2147483647 w 15"/>
              <a:gd name="T11" fmla="*/ 2147483647 h 20"/>
              <a:gd name="T12" fmla="*/ 2147483647 w 15"/>
              <a:gd name="T13" fmla="*/ 2147483647 h 20"/>
              <a:gd name="T14" fmla="*/ 2147483647 w 15"/>
              <a:gd name="T15" fmla="*/ 2147483647 h 20"/>
              <a:gd name="T16" fmla="*/ 2147483647 w 15"/>
              <a:gd name="T17" fmla="*/ 2147483647 h 20"/>
              <a:gd name="T18" fmla="*/ 2147483647 w 15"/>
              <a:gd name="T19" fmla="*/ 2147483647 h 20"/>
              <a:gd name="T20" fmla="*/ 2147483647 w 15"/>
              <a:gd name="T21" fmla="*/ 2147483647 h 20"/>
              <a:gd name="T22" fmla="*/ 2147483647 w 15"/>
              <a:gd name="T23" fmla="*/ 2147483647 h 20"/>
              <a:gd name="T24" fmla="*/ 2147483647 w 15"/>
              <a:gd name="T25" fmla="*/ 0 h 20"/>
              <a:gd name="T26" fmla="*/ 2147483647 w 15"/>
              <a:gd name="T27" fmla="*/ 2147483647 h 20"/>
              <a:gd name="T28" fmla="*/ 0 w 15"/>
              <a:gd name="T29" fmla="*/ 2147483647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20"/>
              <a:gd name="T47" fmla="*/ 15 w 15"/>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20">
                <a:moveTo>
                  <a:pt x="0" y="5"/>
                </a:moveTo>
                <a:lnTo>
                  <a:pt x="2" y="18"/>
                </a:lnTo>
                <a:lnTo>
                  <a:pt x="9" y="18"/>
                </a:lnTo>
                <a:lnTo>
                  <a:pt x="10" y="19"/>
                </a:lnTo>
                <a:lnTo>
                  <a:pt x="13" y="19"/>
                </a:lnTo>
                <a:lnTo>
                  <a:pt x="14" y="20"/>
                </a:lnTo>
                <a:lnTo>
                  <a:pt x="15" y="17"/>
                </a:lnTo>
                <a:lnTo>
                  <a:pt x="14" y="15"/>
                </a:lnTo>
                <a:lnTo>
                  <a:pt x="13" y="11"/>
                </a:lnTo>
                <a:lnTo>
                  <a:pt x="11" y="9"/>
                </a:lnTo>
                <a:lnTo>
                  <a:pt x="12" y="7"/>
                </a:lnTo>
                <a:lnTo>
                  <a:pt x="11" y="1"/>
                </a:lnTo>
                <a:lnTo>
                  <a:pt x="8" y="0"/>
                </a:lnTo>
                <a:lnTo>
                  <a:pt x="3" y="5"/>
                </a:lnTo>
                <a:lnTo>
                  <a:pt x="0" y="5"/>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493" name="Freeform 787"/>
          <p:cNvSpPr>
            <a:spLocks/>
          </p:cNvSpPr>
          <p:nvPr/>
        </p:nvSpPr>
        <p:spPr bwMode="auto">
          <a:xfrm>
            <a:off x="304800" y="5046663"/>
            <a:ext cx="12700" cy="11112"/>
          </a:xfrm>
          <a:custGeom>
            <a:avLst/>
            <a:gdLst>
              <a:gd name="T0" fmla="*/ 0 w 15"/>
              <a:gd name="T1" fmla="*/ 2147483647 h 16"/>
              <a:gd name="T2" fmla="*/ 2147483647 w 15"/>
              <a:gd name="T3" fmla="*/ 2147483647 h 16"/>
              <a:gd name="T4" fmla="*/ 2147483647 w 15"/>
              <a:gd name="T5" fmla="*/ 2147483647 h 16"/>
              <a:gd name="T6" fmla="*/ 2147483647 w 15"/>
              <a:gd name="T7" fmla="*/ 2147483647 h 16"/>
              <a:gd name="T8" fmla="*/ 2147483647 w 15"/>
              <a:gd name="T9" fmla="*/ 2147483647 h 16"/>
              <a:gd name="T10" fmla="*/ 2147483647 w 15"/>
              <a:gd name="T11" fmla="*/ 2147483647 h 16"/>
              <a:gd name="T12" fmla="*/ 2147483647 w 15"/>
              <a:gd name="T13" fmla="*/ 2147483647 h 16"/>
              <a:gd name="T14" fmla="*/ 2147483647 w 15"/>
              <a:gd name="T15" fmla="*/ 0 h 16"/>
              <a:gd name="T16" fmla="*/ 2147483647 w 15"/>
              <a:gd name="T17" fmla="*/ 0 h 16"/>
              <a:gd name="T18" fmla="*/ 2147483647 w 15"/>
              <a:gd name="T19" fmla="*/ 2147483647 h 16"/>
              <a:gd name="T20" fmla="*/ 0 w 15"/>
              <a:gd name="T21" fmla="*/ 2147483647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16"/>
              <a:gd name="T35" fmla="*/ 15 w 15"/>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16">
                <a:moveTo>
                  <a:pt x="0" y="8"/>
                </a:moveTo>
                <a:lnTo>
                  <a:pt x="2" y="12"/>
                </a:lnTo>
                <a:lnTo>
                  <a:pt x="5" y="15"/>
                </a:lnTo>
                <a:lnTo>
                  <a:pt x="8" y="16"/>
                </a:lnTo>
                <a:lnTo>
                  <a:pt x="11" y="15"/>
                </a:lnTo>
                <a:lnTo>
                  <a:pt x="13" y="11"/>
                </a:lnTo>
                <a:lnTo>
                  <a:pt x="15" y="4"/>
                </a:lnTo>
                <a:lnTo>
                  <a:pt x="14" y="0"/>
                </a:lnTo>
                <a:lnTo>
                  <a:pt x="10" y="0"/>
                </a:lnTo>
                <a:lnTo>
                  <a:pt x="7" y="1"/>
                </a:lnTo>
                <a:lnTo>
                  <a:pt x="0" y="8"/>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494" name="Freeform 791"/>
          <p:cNvSpPr>
            <a:spLocks/>
          </p:cNvSpPr>
          <p:nvPr/>
        </p:nvSpPr>
        <p:spPr bwMode="auto">
          <a:xfrm>
            <a:off x="363538" y="5080000"/>
            <a:ext cx="15875" cy="7938"/>
          </a:xfrm>
          <a:custGeom>
            <a:avLst/>
            <a:gdLst>
              <a:gd name="T0" fmla="*/ 2147483647 w 16"/>
              <a:gd name="T1" fmla="*/ 2147483647 h 9"/>
              <a:gd name="T2" fmla="*/ 2147483647 w 16"/>
              <a:gd name="T3" fmla="*/ 2147483647 h 9"/>
              <a:gd name="T4" fmla="*/ 2147483647 w 16"/>
              <a:gd name="T5" fmla="*/ 2147483647 h 9"/>
              <a:gd name="T6" fmla="*/ 2147483647 w 16"/>
              <a:gd name="T7" fmla="*/ 2147483647 h 9"/>
              <a:gd name="T8" fmla="*/ 2147483647 w 16"/>
              <a:gd name="T9" fmla="*/ 2147483647 h 9"/>
              <a:gd name="T10" fmla="*/ 2147483647 w 16"/>
              <a:gd name="T11" fmla="*/ 2147483647 h 9"/>
              <a:gd name="T12" fmla="*/ 2147483647 w 16"/>
              <a:gd name="T13" fmla="*/ 2147483647 h 9"/>
              <a:gd name="T14" fmla="*/ 2147483647 w 16"/>
              <a:gd name="T15" fmla="*/ 2147483647 h 9"/>
              <a:gd name="T16" fmla="*/ 0 w 16"/>
              <a:gd name="T17" fmla="*/ 2147483647 h 9"/>
              <a:gd name="T18" fmla="*/ 2147483647 w 16"/>
              <a:gd name="T19" fmla="*/ 0 h 9"/>
              <a:gd name="T20" fmla="*/ 2147483647 w 16"/>
              <a:gd name="T21" fmla="*/ 2147483647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9"/>
              <a:gd name="T35" fmla="*/ 16 w 16"/>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9">
                <a:moveTo>
                  <a:pt x="8" y="2"/>
                </a:moveTo>
                <a:lnTo>
                  <a:pt x="10" y="1"/>
                </a:lnTo>
                <a:lnTo>
                  <a:pt x="11" y="2"/>
                </a:lnTo>
                <a:lnTo>
                  <a:pt x="16" y="3"/>
                </a:lnTo>
                <a:lnTo>
                  <a:pt x="12" y="9"/>
                </a:lnTo>
                <a:lnTo>
                  <a:pt x="11" y="9"/>
                </a:lnTo>
                <a:lnTo>
                  <a:pt x="6" y="5"/>
                </a:lnTo>
                <a:lnTo>
                  <a:pt x="0" y="6"/>
                </a:lnTo>
                <a:lnTo>
                  <a:pt x="2" y="0"/>
                </a:lnTo>
                <a:lnTo>
                  <a:pt x="8" y="2"/>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495" name="Freeform 798"/>
          <p:cNvSpPr>
            <a:spLocks/>
          </p:cNvSpPr>
          <p:nvPr/>
        </p:nvSpPr>
        <p:spPr bwMode="auto">
          <a:xfrm>
            <a:off x="368300" y="5092700"/>
            <a:ext cx="6350" cy="6350"/>
          </a:xfrm>
          <a:custGeom>
            <a:avLst/>
            <a:gdLst>
              <a:gd name="T0" fmla="*/ 0 w 5"/>
              <a:gd name="T1" fmla="*/ 0 h 8"/>
              <a:gd name="T2" fmla="*/ 0 w 5"/>
              <a:gd name="T3" fmla="*/ 2147483647 h 8"/>
              <a:gd name="T4" fmla="*/ 2147483647 w 5"/>
              <a:gd name="T5" fmla="*/ 2147483647 h 8"/>
              <a:gd name="T6" fmla="*/ 2147483647 w 5"/>
              <a:gd name="T7" fmla="*/ 2147483647 h 8"/>
              <a:gd name="T8" fmla="*/ 0 w 5"/>
              <a:gd name="T9" fmla="*/ 0 h 8"/>
              <a:gd name="T10" fmla="*/ 0 60000 65536"/>
              <a:gd name="T11" fmla="*/ 0 60000 65536"/>
              <a:gd name="T12" fmla="*/ 0 60000 65536"/>
              <a:gd name="T13" fmla="*/ 0 60000 65536"/>
              <a:gd name="T14" fmla="*/ 0 60000 65536"/>
              <a:gd name="T15" fmla="*/ 0 w 5"/>
              <a:gd name="T16" fmla="*/ 0 h 8"/>
              <a:gd name="T17" fmla="*/ 5 w 5"/>
              <a:gd name="T18" fmla="*/ 8 h 8"/>
            </a:gdLst>
            <a:ahLst/>
            <a:cxnLst>
              <a:cxn ang="T10">
                <a:pos x="T0" y="T1"/>
              </a:cxn>
              <a:cxn ang="T11">
                <a:pos x="T2" y="T3"/>
              </a:cxn>
              <a:cxn ang="T12">
                <a:pos x="T4" y="T5"/>
              </a:cxn>
              <a:cxn ang="T13">
                <a:pos x="T6" y="T7"/>
              </a:cxn>
              <a:cxn ang="T14">
                <a:pos x="T8" y="T9"/>
              </a:cxn>
            </a:cxnLst>
            <a:rect l="T15" t="T16" r="T17" b="T18"/>
            <a:pathLst>
              <a:path w="5" h="8">
                <a:moveTo>
                  <a:pt x="0" y="0"/>
                </a:moveTo>
                <a:lnTo>
                  <a:pt x="0" y="5"/>
                </a:lnTo>
                <a:lnTo>
                  <a:pt x="2" y="8"/>
                </a:lnTo>
                <a:lnTo>
                  <a:pt x="5" y="5"/>
                </a:lnTo>
                <a:lnTo>
                  <a:pt x="0" y="0"/>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496" name="Freeform 800"/>
          <p:cNvSpPr>
            <a:spLocks/>
          </p:cNvSpPr>
          <p:nvPr/>
        </p:nvSpPr>
        <p:spPr bwMode="auto">
          <a:xfrm>
            <a:off x="290513" y="5053013"/>
            <a:ext cx="6350" cy="9525"/>
          </a:xfrm>
          <a:custGeom>
            <a:avLst/>
            <a:gdLst>
              <a:gd name="T0" fmla="*/ 0 w 5"/>
              <a:gd name="T1" fmla="*/ 2147483647 h 11"/>
              <a:gd name="T2" fmla="*/ 2147483647 w 5"/>
              <a:gd name="T3" fmla="*/ 0 h 11"/>
              <a:gd name="T4" fmla="*/ 2147483647 w 5"/>
              <a:gd name="T5" fmla="*/ 2147483647 h 11"/>
              <a:gd name="T6" fmla="*/ 0 w 5"/>
              <a:gd name="T7" fmla="*/ 2147483647 h 11"/>
              <a:gd name="T8" fmla="*/ 0 w 5"/>
              <a:gd name="T9" fmla="*/ 2147483647 h 11"/>
              <a:gd name="T10" fmla="*/ 0 60000 65536"/>
              <a:gd name="T11" fmla="*/ 0 60000 65536"/>
              <a:gd name="T12" fmla="*/ 0 60000 65536"/>
              <a:gd name="T13" fmla="*/ 0 60000 65536"/>
              <a:gd name="T14" fmla="*/ 0 60000 65536"/>
              <a:gd name="T15" fmla="*/ 0 w 5"/>
              <a:gd name="T16" fmla="*/ 0 h 11"/>
              <a:gd name="T17" fmla="*/ 5 w 5"/>
              <a:gd name="T18" fmla="*/ 11 h 11"/>
            </a:gdLst>
            <a:ahLst/>
            <a:cxnLst>
              <a:cxn ang="T10">
                <a:pos x="T0" y="T1"/>
              </a:cxn>
              <a:cxn ang="T11">
                <a:pos x="T2" y="T3"/>
              </a:cxn>
              <a:cxn ang="T12">
                <a:pos x="T4" y="T5"/>
              </a:cxn>
              <a:cxn ang="T13">
                <a:pos x="T6" y="T7"/>
              </a:cxn>
              <a:cxn ang="T14">
                <a:pos x="T8" y="T9"/>
              </a:cxn>
            </a:cxnLst>
            <a:rect l="T15" t="T16" r="T17" b="T18"/>
            <a:pathLst>
              <a:path w="5" h="11">
                <a:moveTo>
                  <a:pt x="0" y="7"/>
                </a:moveTo>
                <a:lnTo>
                  <a:pt x="5" y="0"/>
                </a:lnTo>
                <a:lnTo>
                  <a:pt x="4" y="5"/>
                </a:lnTo>
                <a:lnTo>
                  <a:pt x="0" y="11"/>
                </a:lnTo>
                <a:lnTo>
                  <a:pt x="0" y="7"/>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497" name="Freeform 818"/>
          <p:cNvSpPr>
            <a:spLocks/>
          </p:cNvSpPr>
          <p:nvPr/>
        </p:nvSpPr>
        <p:spPr bwMode="auto">
          <a:xfrm>
            <a:off x="9377363" y="5226050"/>
            <a:ext cx="33337" cy="33338"/>
          </a:xfrm>
          <a:custGeom>
            <a:avLst/>
            <a:gdLst>
              <a:gd name="T0" fmla="*/ 2147483647 w 33"/>
              <a:gd name="T1" fmla="*/ 2147483647 h 43"/>
              <a:gd name="T2" fmla="*/ 2147483647 w 33"/>
              <a:gd name="T3" fmla="*/ 2147483647 h 43"/>
              <a:gd name="T4" fmla="*/ 0 w 33"/>
              <a:gd name="T5" fmla="*/ 2147483647 h 43"/>
              <a:gd name="T6" fmla="*/ 0 w 33"/>
              <a:gd name="T7" fmla="*/ 2147483647 h 43"/>
              <a:gd name="T8" fmla="*/ 2147483647 w 33"/>
              <a:gd name="T9" fmla="*/ 2147483647 h 43"/>
              <a:gd name="T10" fmla="*/ 2147483647 w 33"/>
              <a:gd name="T11" fmla="*/ 0 h 43"/>
              <a:gd name="T12" fmla="*/ 2147483647 w 33"/>
              <a:gd name="T13" fmla="*/ 2147483647 h 43"/>
              <a:gd name="T14" fmla="*/ 2147483647 w 33"/>
              <a:gd name="T15" fmla="*/ 2147483647 h 43"/>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43"/>
              <a:gd name="T26" fmla="*/ 33 w 33"/>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43">
                <a:moveTo>
                  <a:pt x="33" y="35"/>
                </a:moveTo>
                <a:lnTo>
                  <a:pt x="26" y="43"/>
                </a:lnTo>
                <a:lnTo>
                  <a:pt x="0" y="39"/>
                </a:lnTo>
                <a:lnTo>
                  <a:pt x="0" y="20"/>
                </a:lnTo>
                <a:lnTo>
                  <a:pt x="1" y="9"/>
                </a:lnTo>
                <a:lnTo>
                  <a:pt x="25" y="0"/>
                </a:lnTo>
                <a:lnTo>
                  <a:pt x="33" y="32"/>
                </a:lnTo>
                <a:lnTo>
                  <a:pt x="33" y="35"/>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498" name="Freeform 819"/>
          <p:cNvSpPr>
            <a:spLocks/>
          </p:cNvSpPr>
          <p:nvPr/>
        </p:nvSpPr>
        <p:spPr bwMode="auto">
          <a:xfrm>
            <a:off x="9418638" y="5187950"/>
            <a:ext cx="36512" cy="22225"/>
          </a:xfrm>
          <a:custGeom>
            <a:avLst/>
            <a:gdLst>
              <a:gd name="T0" fmla="*/ 2147483647 w 38"/>
              <a:gd name="T1" fmla="*/ 2147483647 h 30"/>
              <a:gd name="T2" fmla="*/ 2147483647 w 38"/>
              <a:gd name="T3" fmla="*/ 0 h 30"/>
              <a:gd name="T4" fmla="*/ 2147483647 w 38"/>
              <a:gd name="T5" fmla="*/ 2147483647 h 30"/>
              <a:gd name="T6" fmla="*/ 0 w 38"/>
              <a:gd name="T7" fmla="*/ 2147483647 h 30"/>
              <a:gd name="T8" fmla="*/ 2147483647 w 38"/>
              <a:gd name="T9" fmla="*/ 2147483647 h 30"/>
              <a:gd name="T10" fmla="*/ 0 60000 65536"/>
              <a:gd name="T11" fmla="*/ 0 60000 65536"/>
              <a:gd name="T12" fmla="*/ 0 60000 65536"/>
              <a:gd name="T13" fmla="*/ 0 60000 65536"/>
              <a:gd name="T14" fmla="*/ 0 60000 65536"/>
              <a:gd name="T15" fmla="*/ 0 w 38"/>
              <a:gd name="T16" fmla="*/ 0 h 30"/>
              <a:gd name="T17" fmla="*/ 38 w 38"/>
              <a:gd name="T18" fmla="*/ 30 h 30"/>
            </a:gdLst>
            <a:ahLst/>
            <a:cxnLst>
              <a:cxn ang="T10">
                <a:pos x="T0" y="T1"/>
              </a:cxn>
              <a:cxn ang="T11">
                <a:pos x="T2" y="T3"/>
              </a:cxn>
              <a:cxn ang="T12">
                <a:pos x="T4" y="T5"/>
              </a:cxn>
              <a:cxn ang="T13">
                <a:pos x="T6" y="T7"/>
              </a:cxn>
              <a:cxn ang="T14">
                <a:pos x="T8" y="T9"/>
              </a:cxn>
            </a:cxnLst>
            <a:rect l="T15" t="T16" r="T17" b="T18"/>
            <a:pathLst>
              <a:path w="38" h="30">
                <a:moveTo>
                  <a:pt x="27" y="20"/>
                </a:moveTo>
                <a:lnTo>
                  <a:pt x="38" y="0"/>
                </a:lnTo>
                <a:lnTo>
                  <a:pt x="1" y="18"/>
                </a:lnTo>
                <a:lnTo>
                  <a:pt x="0" y="30"/>
                </a:lnTo>
                <a:lnTo>
                  <a:pt x="27" y="20"/>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499" name="Freeform 825"/>
          <p:cNvSpPr>
            <a:spLocks/>
          </p:cNvSpPr>
          <p:nvPr/>
        </p:nvSpPr>
        <p:spPr bwMode="auto">
          <a:xfrm>
            <a:off x="9399588" y="5051425"/>
            <a:ext cx="4762" cy="1588"/>
          </a:xfrm>
          <a:custGeom>
            <a:avLst/>
            <a:gdLst>
              <a:gd name="T0" fmla="*/ 2147483647 w 3"/>
              <a:gd name="T1" fmla="*/ 0 h 1"/>
              <a:gd name="T2" fmla="*/ 2147483647 w 3"/>
              <a:gd name="T3" fmla="*/ 2147483647 h 1"/>
              <a:gd name="T4" fmla="*/ 2147483647 w 3"/>
              <a:gd name="T5" fmla="*/ 2147483647 h 1"/>
              <a:gd name="T6" fmla="*/ 0 w 3"/>
              <a:gd name="T7" fmla="*/ 0 h 1"/>
              <a:gd name="T8" fmla="*/ 2147483647 w 3"/>
              <a:gd name="T9" fmla="*/ 0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3" y="0"/>
                </a:moveTo>
                <a:lnTo>
                  <a:pt x="3" y="1"/>
                </a:lnTo>
                <a:lnTo>
                  <a:pt x="1" y="1"/>
                </a:lnTo>
                <a:lnTo>
                  <a:pt x="0" y="0"/>
                </a:lnTo>
                <a:lnTo>
                  <a:pt x="3" y="0"/>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500" name="Freeform 861"/>
          <p:cNvSpPr>
            <a:spLocks/>
          </p:cNvSpPr>
          <p:nvPr/>
        </p:nvSpPr>
        <p:spPr bwMode="auto">
          <a:xfrm>
            <a:off x="-107950" y="6618288"/>
            <a:ext cx="1587" cy="4762"/>
          </a:xfrm>
          <a:custGeom>
            <a:avLst/>
            <a:gdLst>
              <a:gd name="T0" fmla="*/ 2147483647 w 3"/>
              <a:gd name="T1" fmla="*/ 2147483647 h 7"/>
              <a:gd name="T2" fmla="*/ 0 w 3"/>
              <a:gd name="T3" fmla="*/ 2147483647 h 7"/>
              <a:gd name="T4" fmla="*/ 2147483647 w 3"/>
              <a:gd name="T5" fmla="*/ 2147483647 h 7"/>
              <a:gd name="T6" fmla="*/ 0 w 3"/>
              <a:gd name="T7" fmla="*/ 0 h 7"/>
              <a:gd name="T8" fmla="*/ 2147483647 w 3"/>
              <a:gd name="T9" fmla="*/ 2147483647 h 7"/>
              <a:gd name="T10" fmla="*/ 2147483647 w 3"/>
              <a:gd name="T11" fmla="*/ 2147483647 h 7"/>
              <a:gd name="T12" fmla="*/ 2147483647 w 3"/>
              <a:gd name="T13" fmla="*/ 2147483647 h 7"/>
              <a:gd name="T14" fmla="*/ 2147483647 w 3"/>
              <a:gd name="T15" fmla="*/ 2147483647 h 7"/>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7"/>
              <a:gd name="T26" fmla="*/ 3 w 3"/>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7">
                <a:moveTo>
                  <a:pt x="2" y="7"/>
                </a:moveTo>
                <a:lnTo>
                  <a:pt x="0" y="5"/>
                </a:lnTo>
                <a:lnTo>
                  <a:pt x="1" y="1"/>
                </a:lnTo>
                <a:lnTo>
                  <a:pt x="0" y="0"/>
                </a:lnTo>
                <a:lnTo>
                  <a:pt x="2" y="2"/>
                </a:lnTo>
                <a:lnTo>
                  <a:pt x="1" y="3"/>
                </a:lnTo>
                <a:lnTo>
                  <a:pt x="3" y="7"/>
                </a:lnTo>
                <a:lnTo>
                  <a:pt x="2" y="7"/>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501" name="Freeform 862"/>
          <p:cNvSpPr>
            <a:spLocks/>
          </p:cNvSpPr>
          <p:nvPr/>
        </p:nvSpPr>
        <p:spPr bwMode="auto">
          <a:xfrm>
            <a:off x="60325" y="6272213"/>
            <a:ext cx="7938" cy="9525"/>
          </a:xfrm>
          <a:custGeom>
            <a:avLst/>
            <a:gdLst>
              <a:gd name="T0" fmla="*/ 2147483647 w 9"/>
              <a:gd name="T1" fmla="*/ 2147483647 h 10"/>
              <a:gd name="T2" fmla="*/ 2147483647 w 9"/>
              <a:gd name="T3" fmla="*/ 2147483647 h 10"/>
              <a:gd name="T4" fmla="*/ 0 w 9"/>
              <a:gd name="T5" fmla="*/ 0 h 10"/>
              <a:gd name="T6" fmla="*/ 2147483647 w 9"/>
              <a:gd name="T7" fmla="*/ 0 h 10"/>
              <a:gd name="T8" fmla="*/ 2147483647 w 9"/>
              <a:gd name="T9" fmla="*/ 2147483647 h 10"/>
              <a:gd name="T10" fmla="*/ 2147483647 w 9"/>
              <a:gd name="T11" fmla="*/ 2147483647 h 10"/>
              <a:gd name="T12" fmla="*/ 2147483647 w 9"/>
              <a:gd name="T13" fmla="*/ 2147483647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8" y="10"/>
                </a:moveTo>
                <a:lnTo>
                  <a:pt x="3" y="6"/>
                </a:lnTo>
                <a:lnTo>
                  <a:pt x="0" y="0"/>
                </a:lnTo>
                <a:lnTo>
                  <a:pt x="2" y="0"/>
                </a:lnTo>
                <a:lnTo>
                  <a:pt x="9" y="6"/>
                </a:lnTo>
                <a:lnTo>
                  <a:pt x="9" y="7"/>
                </a:lnTo>
                <a:lnTo>
                  <a:pt x="8" y="10"/>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502" name="Freeform 863"/>
          <p:cNvSpPr>
            <a:spLocks/>
          </p:cNvSpPr>
          <p:nvPr/>
        </p:nvSpPr>
        <p:spPr bwMode="auto">
          <a:xfrm>
            <a:off x="204788" y="6226175"/>
            <a:ext cx="4762" cy="4763"/>
          </a:xfrm>
          <a:custGeom>
            <a:avLst/>
            <a:gdLst>
              <a:gd name="T0" fmla="*/ 2147483647 w 4"/>
              <a:gd name="T1" fmla="*/ 0 h 6"/>
              <a:gd name="T2" fmla="*/ 2147483647 w 4"/>
              <a:gd name="T3" fmla="*/ 0 h 6"/>
              <a:gd name="T4" fmla="*/ 0 w 4"/>
              <a:gd name="T5" fmla="*/ 2147483647 h 6"/>
              <a:gd name="T6" fmla="*/ 2147483647 w 4"/>
              <a:gd name="T7" fmla="*/ 2147483647 h 6"/>
              <a:gd name="T8" fmla="*/ 2147483647 w 4"/>
              <a:gd name="T9" fmla="*/ 2147483647 h 6"/>
              <a:gd name="T10" fmla="*/ 2147483647 w 4"/>
              <a:gd name="T11" fmla="*/ 2147483647 h 6"/>
              <a:gd name="T12" fmla="*/ 2147483647 w 4"/>
              <a:gd name="T13" fmla="*/ 0 h 6"/>
              <a:gd name="T14" fmla="*/ 0 60000 65536"/>
              <a:gd name="T15" fmla="*/ 0 60000 65536"/>
              <a:gd name="T16" fmla="*/ 0 60000 65536"/>
              <a:gd name="T17" fmla="*/ 0 60000 65536"/>
              <a:gd name="T18" fmla="*/ 0 60000 65536"/>
              <a:gd name="T19" fmla="*/ 0 60000 65536"/>
              <a:gd name="T20" fmla="*/ 0 60000 65536"/>
              <a:gd name="T21" fmla="*/ 0 w 4"/>
              <a:gd name="T22" fmla="*/ 0 h 6"/>
              <a:gd name="T23" fmla="*/ 4 w 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6">
                <a:moveTo>
                  <a:pt x="2" y="0"/>
                </a:moveTo>
                <a:lnTo>
                  <a:pt x="1" y="0"/>
                </a:lnTo>
                <a:lnTo>
                  <a:pt x="0" y="4"/>
                </a:lnTo>
                <a:lnTo>
                  <a:pt x="1" y="6"/>
                </a:lnTo>
                <a:lnTo>
                  <a:pt x="3" y="6"/>
                </a:lnTo>
                <a:lnTo>
                  <a:pt x="4" y="3"/>
                </a:lnTo>
                <a:lnTo>
                  <a:pt x="2" y="0"/>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503" name="Freeform 864"/>
          <p:cNvSpPr>
            <a:spLocks/>
          </p:cNvSpPr>
          <p:nvPr/>
        </p:nvSpPr>
        <p:spPr bwMode="auto">
          <a:xfrm>
            <a:off x="361950" y="6645275"/>
            <a:ext cx="1588" cy="7938"/>
          </a:xfrm>
          <a:custGeom>
            <a:avLst/>
            <a:gdLst>
              <a:gd name="T0" fmla="*/ 2147483647 w 3"/>
              <a:gd name="T1" fmla="*/ 2147483647 h 9"/>
              <a:gd name="T2" fmla="*/ 2147483647 w 3"/>
              <a:gd name="T3" fmla="*/ 2147483647 h 9"/>
              <a:gd name="T4" fmla="*/ 2147483647 w 3"/>
              <a:gd name="T5" fmla="*/ 2147483647 h 9"/>
              <a:gd name="T6" fmla="*/ 2147483647 w 3"/>
              <a:gd name="T7" fmla="*/ 0 h 9"/>
              <a:gd name="T8" fmla="*/ 2147483647 w 3"/>
              <a:gd name="T9" fmla="*/ 2147483647 h 9"/>
              <a:gd name="T10" fmla="*/ 0 w 3"/>
              <a:gd name="T11" fmla="*/ 2147483647 h 9"/>
              <a:gd name="T12" fmla="*/ 2147483647 w 3"/>
              <a:gd name="T13" fmla="*/ 2147483647 h 9"/>
              <a:gd name="T14" fmla="*/ 2147483647 w 3"/>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9"/>
              <a:gd name="T26" fmla="*/ 3 w 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9">
                <a:moveTo>
                  <a:pt x="3" y="6"/>
                </a:moveTo>
                <a:lnTo>
                  <a:pt x="2" y="1"/>
                </a:lnTo>
                <a:lnTo>
                  <a:pt x="1" y="1"/>
                </a:lnTo>
                <a:lnTo>
                  <a:pt x="1" y="0"/>
                </a:lnTo>
                <a:lnTo>
                  <a:pt x="1" y="1"/>
                </a:lnTo>
                <a:lnTo>
                  <a:pt x="0" y="5"/>
                </a:lnTo>
                <a:lnTo>
                  <a:pt x="3" y="9"/>
                </a:lnTo>
                <a:lnTo>
                  <a:pt x="3" y="6"/>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504" name="Freeform 865"/>
          <p:cNvSpPr>
            <a:spLocks/>
          </p:cNvSpPr>
          <p:nvPr/>
        </p:nvSpPr>
        <p:spPr bwMode="auto">
          <a:xfrm>
            <a:off x="306388" y="6624638"/>
            <a:ext cx="6350" cy="4762"/>
          </a:xfrm>
          <a:custGeom>
            <a:avLst/>
            <a:gdLst>
              <a:gd name="T0" fmla="*/ 2147483647 w 5"/>
              <a:gd name="T1" fmla="*/ 0 h 7"/>
              <a:gd name="T2" fmla="*/ 2147483647 w 5"/>
              <a:gd name="T3" fmla="*/ 0 h 7"/>
              <a:gd name="T4" fmla="*/ 2147483647 w 5"/>
              <a:gd name="T5" fmla="*/ 2147483647 h 7"/>
              <a:gd name="T6" fmla="*/ 0 w 5"/>
              <a:gd name="T7" fmla="*/ 2147483647 h 7"/>
              <a:gd name="T8" fmla="*/ 2147483647 w 5"/>
              <a:gd name="T9" fmla="*/ 2147483647 h 7"/>
              <a:gd name="T10" fmla="*/ 2147483647 w 5"/>
              <a:gd name="T11" fmla="*/ 2147483647 h 7"/>
              <a:gd name="T12" fmla="*/ 2147483647 w 5"/>
              <a:gd name="T13" fmla="*/ 2147483647 h 7"/>
              <a:gd name="T14" fmla="*/ 2147483647 w 5"/>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7"/>
              <a:gd name="T26" fmla="*/ 5 w 5"/>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7">
                <a:moveTo>
                  <a:pt x="2" y="0"/>
                </a:moveTo>
                <a:lnTo>
                  <a:pt x="1" y="0"/>
                </a:lnTo>
                <a:lnTo>
                  <a:pt x="2" y="1"/>
                </a:lnTo>
                <a:lnTo>
                  <a:pt x="0" y="3"/>
                </a:lnTo>
                <a:lnTo>
                  <a:pt x="3" y="7"/>
                </a:lnTo>
                <a:lnTo>
                  <a:pt x="5" y="4"/>
                </a:lnTo>
                <a:lnTo>
                  <a:pt x="2" y="1"/>
                </a:lnTo>
                <a:lnTo>
                  <a:pt x="2" y="0"/>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505" name="Freeform 866"/>
          <p:cNvSpPr>
            <a:spLocks/>
          </p:cNvSpPr>
          <p:nvPr/>
        </p:nvSpPr>
        <p:spPr bwMode="auto">
          <a:xfrm>
            <a:off x="280988" y="6529388"/>
            <a:ext cx="7937" cy="4762"/>
          </a:xfrm>
          <a:custGeom>
            <a:avLst/>
            <a:gdLst>
              <a:gd name="T0" fmla="*/ 2147483647 w 6"/>
              <a:gd name="T1" fmla="*/ 2147483647 h 7"/>
              <a:gd name="T2" fmla="*/ 2147483647 w 6"/>
              <a:gd name="T3" fmla="*/ 2147483647 h 7"/>
              <a:gd name="T4" fmla="*/ 2147483647 w 6"/>
              <a:gd name="T5" fmla="*/ 2147483647 h 7"/>
              <a:gd name="T6" fmla="*/ 0 w 6"/>
              <a:gd name="T7" fmla="*/ 0 h 7"/>
              <a:gd name="T8" fmla="*/ 2147483647 w 6"/>
              <a:gd name="T9" fmla="*/ 2147483647 h 7"/>
              <a:gd name="T10" fmla="*/ 2147483647 w 6"/>
              <a:gd name="T11" fmla="*/ 2147483647 h 7"/>
              <a:gd name="T12" fmla="*/ 0 60000 65536"/>
              <a:gd name="T13" fmla="*/ 0 60000 65536"/>
              <a:gd name="T14" fmla="*/ 0 60000 65536"/>
              <a:gd name="T15" fmla="*/ 0 60000 65536"/>
              <a:gd name="T16" fmla="*/ 0 60000 65536"/>
              <a:gd name="T17" fmla="*/ 0 60000 65536"/>
              <a:gd name="T18" fmla="*/ 0 w 6"/>
              <a:gd name="T19" fmla="*/ 0 h 7"/>
              <a:gd name="T20" fmla="*/ 6 w 6"/>
              <a:gd name="T21" fmla="*/ 7 h 7"/>
            </a:gdLst>
            <a:ahLst/>
            <a:cxnLst>
              <a:cxn ang="T12">
                <a:pos x="T0" y="T1"/>
              </a:cxn>
              <a:cxn ang="T13">
                <a:pos x="T2" y="T3"/>
              </a:cxn>
              <a:cxn ang="T14">
                <a:pos x="T4" y="T5"/>
              </a:cxn>
              <a:cxn ang="T15">
                <a:pos x="T6" y="T7"/>
              </a:cxn>
              <a:cxn ang="T16">
                <a:pos x="T8" y="T9"/>
              </a:cxn>
              <a:cxn ang="T17">
                <a:pos x="T10" y="T11"/>
              </a:cxn>
            </a:cxnLst>
            <a:rect l="T18" t="T19" r="T20" b="T21"/>
            <a:pathLst>
              <a:path w="6" h="7">
                <a:moveTo>
                  <a:pt x="5" y="6"/>
                </a:moveTo>
                <a:lnTo>
                  <a:pt x="4" y="7"/>
                </a:lnTo>
                <a:lnTo>
                  <a:pt x="3" y="5"/>
                </a:lnTo>
                <a:lnTo>
                  <a:pt x="0" y="0"/>
                </a:lnTo>
                <a:lnTo>
                  <a:pt x="6" y="4"/>
                </a:lnTo>
                <a:lnTo>
                  <a:pt x="5" y="6"/>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506" name="Freeform 867"/>
          <p:cNvSpPr>
            <a:spLocks/>
          </p:cNvSpPr>
          <p:nvPr/>
        </p:nvSpPr>
        <p:spPr bwMode="auto">
          <a:xfrm>
            <a:off x="309563" y="6542088"/>
            <a:ext cx="4762" cy="3175"/>
          </a:xfrm>
          <a:custGeom>
            <a:avLst/>
            <a:gdLst>
              <a:gd name="T0" fmla="*/ 2147483647 w 4"/>
              <a:gd name="T1" fmla="*/ 2147483647 h 4"/>
              <a:gd name="T2" fmla="*/ 2147483647 w 4"/>
              <a:gd name="T3" fmla="*/ 2147483647 h 4"/>
              <a:gd name="T4" fmla="*/ 0 w 4"/>
              <a:gd name="T5" fmla="*/ 2147483647 h 4"/>
              <a:gd name="T6" fmla="*/ 2147483647 w 4"/>
              <a:gd name="T7" fmla="*/ 2147483647 h 4"/>
              <a:gd name="T8" fmla="*/ 2147483647 w 4"/>
              <a:gd name="T9" fmla="*/ 0 h 4"/>
              <a:gd name="T10" fmla="*/ 2147483647 w 4"/>
              <a:gd name="T11" fmla="*/ 2147483647 h 4"/>
              <a:gd name="T12" fmla="*/ 2147483647 w 4"/>
              <a:gd name="T13" fmla="*/ 2147483647 h 4"/>
              <a:gd name="T14" fmla="*/ 0 60000 65536"/>
              <a:gd name="T15" fmla="*/ 0 60000 65536"/>
              <a:gd name="T16" fmla="*/ 0 60000 65536"/>
              <a:gd name="T17" fmla="*/ 0 60000 65536"/>
              <a:gd name="T18" fmla="*/ 0 60000 65536"/>
              <a:gd name="T19" fmla="*/ 0 60000 65536"/>
              <a:gd name="T20" fmla="*/ 0 60000 65536"/>
              <a:gd name="T21" fmla="*/ 0 w 4"/>
              <a:gd name="T22" fmla="*/ 0 h 4"/>
              <a:gd name="T23" fmla="*/ 4 w 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4">
                <a:moveTo>
                  <a:pt x="3" y="4"/>
                </a:moveTo>
                <a:lnTo>
                  <a:pt x="1" y="4"/>
                </a:lnTo>
                <a:lnTo>
                  <a:pt x="0" y="3"/>
                </a:lnTo>
                <a:lnTo>
                  <a:pt x="2" y="1"/>
                </a:lnTo>
                <a:lnTo>
                  <a:pt x="2" y="0"/>
                </a:lnTo>
                <a:lnTo>
                  <a:pt x="4" y="2"/>
                </a:lnTo>
                <a:lnTo>
                  <a:pt x="3" y="4"/>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507" name="Freeform 868"/>
          <p:cNvSpPr>
            <a:spLocks/>
          </p:cNvSpPr>
          <p:nvPr/>
        </p:nvSpPr>
        <p:spPr bwMode="auto">
          <a:xfrm>
            <a:off x="198438" y="6218238"/>
            <a:ext cx="3175" cy="4762"/>
          </a:xfrm>
          <a:custGeom>
            <a:avLst/>
            <a:gdLst>
              <a:gd name="T0" fmla="*/ 2147483647 w 4"/>
              <a:gd name="T1" fmla="*/ 2147483647 h 6"/>
              <a:gd name="T2" fmla="*/ 2147483647 w 4"/>
              <a:gd name="T3" fmla="*/ 2147483647 h 6"/>
              <a:gd name="T4" fmla="*/ 2147483647 w 4"/>
              <a:gd name="T5" fmla="*/ 2147483647 h 6"/>
              <a:gd name="T6" fmla="*/ 0 w 4"/>
              <a:gd name="T7" fmla="*/ 2147483647 h 6"/>
              <a:gd name="T8" fmla="*/ 2147483647 w 4"/>
              <a:gd name="T9" fmla="*/ 2147483647 h 6"/>
              <a:gd name="T10" fmla="*/ 2147483647 w 4"/>
              <a:gd name="T11" fmla="*/ 0 h 6"/>
              <a:gd name="T12" fmla="*/ 2147483647 w 4"/>
              <a:gd name="T13" fmla="*/ 2147483647 h 6"/>
              <a:gd name="T14" fmla="*/ 2147483647 w 4"/>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6"/>
              <a:gd name="T26" fmla="*/ 4 w 4"/>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6">
                <a:moveTo>
                  <a:pt x="3" y="2"/>
                </a:moveTo>
                <a:lnTo>
                  <a:pt x="2" y="6"/>
                </a:lnTo>
                <a:lnTo>
                  <a:pt x="1" y="6"/>
                </a:lnTo>
                <a:lnTo>
                  <a:pt x="0" y="3"/>
                </a:lnTo>
                <a:lnTo>
                  <a:pt x="3" y="1"/>
                </a:lnTo>
                <a:lnTo>
                  <a:pt x="3" y="0"/>
                </a:lnTo>
                <a:lnTo>
                  <a:pt x="4" y="1"/>
                </a:lnTo>
                <a:lnTo>
                  <a:pt x="3" y="2"/>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508" name="Freeform 869"/>
          <p:cNvSpPr>
            <a:spLocks/>
          </p:cNvSpPr>
          <p:nvPr/>
        </p:nvSpPr>
        <p:spPr bwMode="auto">
          <a:xfrm>
            <a:off x="284163" y="6524625"/>
            <a:ext cx="6350" cy="1588"/>
          </a:xfrm>
          <a:custGeom>
            <a:avLst/>
            <a:gdLst>
              <a:gd name="T0" fmla="*/ 2147483647 w 5"/>
              <a:gd name="T1" fmla="*/ 2147483647 h 4"/>
              <a:gd name="T2" fmla="*/ 2147483647 w 5"/>
              <a:gd name="T3" fmla="*/ 0 h 4"/>
              <a:gd name="T4" fmla="*/ 0 w 5"/>
              <a:gd name="T5" fmla="*/ 2147483647 h 4"/>
              <a:gd name="T6" fmla="*/ 2147483647 w 5"/>
              <a:gd name="T7" fmla="*/ 2147483647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3"/>
                </a:moveTo>
                <a:lnTo>
                  <a:pt x="1" y="0"/>
                </a:lnTo>
                <a:lnTo>
                  <a:pt x="0" y="4"/>
                </a:lnTo>
                <a:lnTo>
                  <a:pt x="5" y="3"/>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509" name="Freeform 870"/>
          <p:cNvSpPr>
            <a:spLocks/>
          </p:cNvSpPr>
          <p:nvPr/>
        </p:nvSpPr>
        <p:spPr bwMode="auto">
          <a:xfrm>
            <a:off x="188913" y="6500813"/>
            <a:ext cx="3175" cy="3175"/>
          </a:xfrm>
          <a:custGeom>
            <a:avLst/>
            <a:gdLst>
              <a:gd name="T0" fmla="*/ 2147483647 w 5"/>
              <a:gd name="T1" fmla="*/ 2147483647 h 3"/>
              <a:gd name="T2" fmla="*/ 0 w 5"/>
              <a:gd name="T3" fmla="*/ 2147483647 h 3"/>
              <a:gd name="T4" fmla="*/ 0 w 5"/>
              <a:gd name="T5" fmla="*/ 2147483647 h 3"/>
              <a:gd name="T6" fmla="*/ 2147483647 w 5"/>
              <a:gd name="T7" fmla="*/ 2147483647 h 3"/>
              <a:gd name="T8" fmla="*/ 2147483647 w 5"/>
              <a:gd name="T9" fmla="*/ 0 h 3"/>
              <a:gd name="T10" fmla="*/ 2147483647 w 5"/>
              <a:gd name="T11" fmla="*/ 2147483647 h 3"/>
              <a:gd name="T12" fmla="*/ 2147483647 w 5"/>
              <a:gd name="T13" fmla="*/ 2147483647 h 3"/>
              <a:gd name="T14" fmla="*/ 0 60000 65536"/>
              <a:gd name="T15" fmla="*/ 0 60000 65536"/>
              <a:gd name="T16" fmla="*/ 0 60000 65536"/>
              <a:gd name="T17" fmla="*/ 0 60000 65536"/>
              <a:gd name="T18" fmla="*/ 0 60000 65536"/>
              <a:gd name="T19" fmla="*/ 0 60000 65536"/>
              <a:gd name="T20" fmla="*/ 0 60000 65536"/>
              <a:gd name="T21" fmla="*/ 0 w 5"/>
              <a:gd name="T22" fmla="*/ 0 h 3"/>
              <a:gd name="T23" fmla="*/ 5 w 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
                <a:moveTo>
                  <a:pt x="3" y="3"/>
                </a:moveTo>
                <a:lnTo>
                  <a:pt x="0" y="3"/>
                </a:lnTo>
                <a:lnTo>
                  <a:pt x="0" y="1"/>
                </a:lnTo>
                <a:lnTo>
                  <a:pt x="4" y="1"/>
                </a:lnTo>
                <a:lnTo>
                  <a:pt x="3" y="0"/>
                </a:lnTo>
                <a:lnTo>
                  <a:pt x="5" y="2"/>
                </a:lnTo>
                <a:lnTo>
                  <a:pt x="3" y="3"/>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510" name="Freeform 871"/>
          <p:cNvSpPr>
            <a:spLocks/>
          </p:cNvSpPr>
          <p:nvPr/>
        </p:nvSpPr>
        <p:spPr bwMode="auto">
          <a:xfrm>
            <a:off x="342900" y="6561138"/>
            <a:ext cx="4763" cy="4762"/>
          </a:xfrm>
          <a:custGeom>
            <a:avLst/>
            <a:gdLst>
              <a:gd name="T0" fmla="*/ 0 w 4"/>
              <a:gd name="T1" fmla="*/ 2147483647 h 4"/>
              <a:gd name="T2" fmla="*/ 0 w 4"/>
              <a:gd name="T3" fmla="*/ 2147483647 h 4"/>
              <a:gd name="T4" fmla="*/ 2147483647 w 4"/>
              <a:gd name="T5" fmla="*/ 2147483647 h 4"/>
              <a:gd name="T6" fmla="*/ 2147483647 w 4"/>
              <a:gd name="T7" fmla="*/ 2147483647 h 4"/>
              <a:gd name="T8" fmla="*/ 2147483647 w 4"/>
              <a:gd name="T9" fmla="*/ 0 h 4"/>
              <a:gd name="T10" fmla="*/ 0 w 4"/>
              <a:gd name="T11" fmla="*/ 2147483647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0" y="2"/>
                </a:moveTo>
                <a:lnTo>
                  <a:pt x="0" y="3"/>
                </a:lnTo>
                <a:lnTo>
                  <a:pt x="2" y="4"/>
                </a:lnTo>
                <a:lnTo>
                  <a:pt x="4" y="3"/>
                </a:lnTo>
                <a:lnTo>
                  <a:pt x="2" y="0"/>
                </a:lnTo>
                <a:lnTo>
                  <a:pt x="0" y="2"/>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511" name="Freeform 872"/>
          <p:cNvSpPr>
            <a:spLocks/>
          </p:cNvSpPr>
          <p:nvPr/>
        </p:nvSpPr>
        <p:spPr bwMode="auto">
          <a:xfrm>
            <a:off x="357188" y="6583363"/>
            <a:ext cx="4762" cy="4762"/>
          </a:xfrm>
          <a:custGeom>
            <a:avLst/>
            <a:gdLst>
              <a:gd name="T0" fmla="*/ 2147483647 w 3"/>
              <a:gd name="T1" fmla="*/ 2147483647 h 4"/>
              <a:gd name="T2" fmla="*/ 2147483647 w 3"/>
              <a:gd name="T3" fmla="*/ 2147483647 h 4"/>
              <a:gd name="T4" fmla="*/ 0 w 3"/>
              <a:gd name="T5" fmla="*/ 2147483647 h 4"/>
              <a:gd name="T6" fmla="*/ 2147483647 w 3"/>
              <a:gd name="T7" fmla="*/ 0 h 4"/>
              <a:gd name="T8" fmla="*/ 2147483647 w 3"/>
              <a:gd name="T9" fmla="*/ 2147483647 h 4"/>
              <a:gd name="T10" fmla="*/ 2147483647 w 3"/>
              <a:gd name="T11" fmla="*/ 2147483647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2" y="4"/>
                </a:moveTo>
                <a:lnTo>
                  <a:pt x="2" y="4"/>
                </a:lnTo>
                <a:lnTo>
                  <a:pt x="0" y="3"/>
                </a:lnTo>
                <a:lnTo>
                  <a:pt x="2" y="0"/>
                </a:lnTo>
                <a:lnTo>
                  <a:pt x="3" y="2"/>
                </a:lnTo>
                <a:lnTo>
                  <a:pt x="2" y="4"/>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512" name="Freeform 873"/>
          <p:cNvSpPr>
            <a:spLocks/>
          </p:cNvSpPr>
          <p:nvPr/>
        </p:nvSpPr>
        <p:spPr bwMode="auto">
          <a:xfrm>
            <a:off x="155575" y="6332538"/>
            <a:ext cx="1588" cy="4762"/>
          </a:xfrm>
          <a:custGeom>
            <a:avLst/>
            <a:gdLst>
              <a:gd name="T0" fmla="*/ 2147483647 w 2"/>
              <a:gd name="T1" fmla="*/ 2147483647 h 5"/>
              <a:gd name="T2" fmla="*/ 0 w 2"/>
              <a:gd name="T3" fmla="*/ 0 h 5"/>
              <a:gd name="T4" fmla="*/ 2147483647 w 2"/>
              <a:gd name="T5" fmla="*/ 0 h 5"/>
              <a:gd name="T6" fmla="*/ 2147483647 w 2"/>
              <a:gd name="T7" fmla="*/ 2147483647 h 5"/>
              <a:gd name="T8" fmla="*/ 2147483647 w 2"/>
              <a:gd name="T9" fmla="*/ 2147483647 h 5"/>
              <a:gd name="T10" fmla="*/ 2147483647 w 2"/>
              <a:gd name="T11" fmla="*/ 2147483647 h 5"/>
              <a:gd name="T12" fmla="*/ 0 60000 65536"/>
              <a:gd name="T13" fmla="*/ 0 60000 65536"/>
              <a:gd name="T14" fmla="*/ 0 60000 65536"/>
              <a:gd name="T15" fmla="*/ 0 60000 65536"/>
              <a:gd name="T16" fmla="*/ 0 60000 65536"/>
              <a:gd name="T17" fmla="*/ 0 60000 65536"/>
              <a:gd name="T18" fmla="*/ 0 w 2"/>
              <a:gd name="T19" fmla="*/ 0 h 5"/>
              <a:gd name="T20" fmla="*/ 2 w 2"/>
              <a:gd name="T21" fmla="*/ 5 h 5"/>
            </a:gdLst>
            <a:ahLst/>
            <a:cxnLst>
              <a:cxn ang="T12">
                <a:pos x="T0" y="T1"/>
              </a:cxn>
              <a:cxn ang="T13">
                <a:pos x="T2" y="T3"/>
              </a:cxn>
              <a:cxn ang="T14">
                <a:pos x="T4" y="T5"/>
              </a:cxn>
              <a:cxn ang="T15">
                <a:pos x="T6" y="T7"/>
              </a:cxn>
              <a:cxn ang="T16">
                <a:pos x="T8" y="T9"/>
              </a:cxn>
              <a:cxn ang="T17">
                <a:pos x="T10" y="T11"/>
              </a:cxn>
            </a:cxnLst>
            <a:rect l="T18" t="T19" r="T20" b="T21"/>
            <a:pathLst>
              <a:path w="2" h="5">
                <a:moveTo>
                  <a:pt x="1" y="5"/>
                </a:moveTo>
                <a:lnTo>
                  <a:pt x="0" y="0"/>
                </a:lnTo>
                <a:lnTo>
                  <a:pt x="1" y="0"/>
                </a:lnTo>
                <a:lnTo>
                  <a:pt x="2" y="3"/>
                </a:lnTo>
                <a:lnTo>
                  <a:pt x="1" y="4"/>
                </a:lnTo>
                <a:lnTo>
                  <a:pt x="1" y="5"/>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513" name="Freeform 874"/>
          <p:cNvSpPr>
            <a:spLocks/>
          </p:cNvSpPr>
          <p:nvPr/>
        </p:nvSpPr>
        <p:spPr bwMode="auto">
          <a:xfrm>
            <a:off x="279400" y="6537325"/>
            <a:ext cx="3175" cy="3175"/>
          </a:xfrm>
          <a:custGeom>
            <a:avLst/>
            <a:gdLst>
              <a:gd name="T0" fmla="*/ 2147483647 w 3"/>
              <a:gd name="T1" fmla="*/ 0 h 3"/>
              <a:gd name="T2" fmla="*/ 0 w 3"/>
              <a:gd name="T3" fmla="*/ 2147483647 h 3"/>
              <a:gd name="T4" fmla="*/ 2147483647 w 3"/>
              <a:gd name="T5" fmla="*/ 2147483647 h 3"/>
              <a:gd name="T6" fmla="*/ 2147483647 w 3"/>
              <a:gd name="T7" fmla="*/ 2147483647 h 3"/>
              <a:gd name="T8" fmla="*/ 2147483647 w 3"/>
              <a:gd name="T9" fmla="*/ 2147483647 h 3"/>
              <a:gd name="T10" fmla="*/ 2147483647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2" y="0"/>
                </a:moveTo>
                <a:lnTo>
                  <a:pt x="0" y="1"/>
                </a:lnTo>
                <a:lnTo>
                  <a:pt x="1" y="3"/>
                </a:lnTo>
                <a:lnTo>
                  <a:pt x="3" y="3"/>
                </a:lnTo>
                <a:lnTo>
                  <a:pt x="3" y="1"/>
                </a:lnTo>
                <a:lnTo>
                  <a:pt x="2" y="0"/>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514" name="Freeform 875"/>
          <p:cNvSpPr>
            <a:spLocks/>
          </p:cNvSpPr>
          <p:nvPr/>
        </p:nvSpPr>
        <p:spPr bwMode="auto">
          <a:xfrm>
            <a:off x="150813" y="6324600"/>
            <a:ext cx="1587" cy="3175"/>
          </a:xfrm>
          <a:custGeom>
            <a:avLst/>
            <a:gdLst>
              <a:gd name="T0" fmla="*/ 2147483647 w 2"/>
              <a:gd name="T1" fmla="*/ 2147483647 h 4"/>
              <a:gd name="T2" fmla="*/ 2147483647 w 2"/>
              <a:gd name="T3" fmla="*/ 2147483647 h 4"/>
              <a:gd name="T4" fmla="*/ 2147483647 w 2"/>
              <a:gd name="T5" fmla="*/ 2147483647 h 4"/>
              <a:gd name="T6" fmla="*/ 0 w 2"/>
              <a:gd name="T7" fmla="*/ 0 h 4"/>
              <a:gd name="T8" fmla="*/ 2147483647 w 2"/>
              <a:gd name="T9" fmla="*/ 0 h 4"/>
              <a:gd name="T10" fmla="*/ 2147483647 w 2"/>
              <a:gd name="T11" fmla="*/ 2147483647 h 4"/>
              <a:gd name="T12" fmla="*/ 0 60000 65536"/>
              <a:gd name="T13" fmla="*/ 0 60000 65536"/>
              <a:gd name="T14" fmla="*/ 0 60000 65536"/>
              <a:gd name="T15" fmla="*/ 0 60000 65536"/>
              <a:gd name="T16" fmla="*/ 0 60000 65536"/>
              <a:gd name="T17" fmla="*/ 0 60000 65536"/>
              <a:gd name="T18" fmla="*/ 0 w 2"/>
              <a:gd name="T19" fmla="*/ 0 h 4"/>
              <a:gd name="T20" fmla="*/ 2 w 2"/>
              <a:gd name="T21" fmla="*/ 4 h 4"/>
            </a:gdLst>
            <a:ahLst/>
            <a:cxnLst>
              <a:cxn ang="T12">
                <a:pos x="T0" y="T1"/>
              </a:cxn>
              <a:cxn ang="T13">
                <a:pos x="T2" y="T3"/>
              </a:cxn>
              <a:cxn ang="T14">
                <a:pos x="T4" y="T5"/>
              </a:cxn>
              <a:cxn ang="T15">
                <a:pos x="T6" y="T7"/>
              </a:cxn>
              <a:cxn ang="T16">
                <a:pos x="T8" y="T9"/>
              </a:cxn>
              <a:cxn ang="T17">
                <a:pos x="T10" y="T11"/>
              </a:cxn>
            </a:cxnLst>
            <a:rect l="T18" t="T19" r="T20" b="T21"/>
            <a:pathLst>
              <a:path w="2" h="4">
                <a:moveTo>
                  <a:pt x="2" y="1"/>
                </a:moveTo>
                <a:lnTo>
                  <a:pt x="2" y="4"/>
                </a:lnTo>
                <a:lnTo>
                  <a:pt x="1" y="4"/>
                </a:lnTo>
                <a:lnTo>
                  <a:pt x="0" y="0"/>
                </a:lnTo>
                <a:lnTo>
                  <a:pt x="1" y="0"/>
                </a:lnTo>
                <a:lnTo>
                  <a:pt x="2" y="1"/>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515" name="Freeform 876"/>
          <p:cNvSpPr>
            <a:spLocks/>
          </p:cNvSpPr>
          <p:nvPr/>
        </p:nvSpPr>
        <p:spPr bwMode="auto">
          <a:xfrm>
            <a:off x="290513" y="6524625"/>
            <a:ext cx="1587" cy="4763"/>
          </a:xfrm>
          <a:custGeom>
            <a:avLst/>
            <a:gdLst>
              <a:gd name="T0" fmla="*/ 0 w 2"/>
              <a:gd name="T1" fmla="*/ 2147483647 h 4"/>
              <a:gd name="T2" fmla="*/ 2147483647 w 2"/>
              <a:gd name="T3" fmla="*/ 0 h 4"/>
              <a:gd name="T4" fmla="*/ 2147483647 w 2"/>
              <a:gd name="T5" fmla="*/ 2147483647 h 4"/>
              <a:gd name="T6" fmla="*/ 2147483647 w 2"/>
              <a:gd name="T7" fmla="*/ 2147483647 h 4"/>
              <a:gd name="T8" fmla="*/ 0 w 2"/>
              <a:gd name="T9" fmla="*/ 2147483647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0" y="1"/>
                </a:moveTo>
                <a:lnTo>
                  <a:pt x="1" y="0"/>
                </a:lnTo>
                <a:lnTo>
                  <a:pt x="2" y="4"/>
                </a:lnTo>
                <a:lnTo>
                  <a:pt x="1" y="4"/>
                </a:lnTo>
                <a:lnTo>
                  <a:pt x="0" y="1"/>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516" name="Freeform 883"/>
          <p:cNvSpPr>
            <a:spLocks/>
          </p:cNvSpPr>
          <p:nvPr/>
        </p:nvSpPr>
        <p:spPr bwMode="auto">
          <a:xfrm>
            <a:off x="274638" y="5778500"/>
            <a:ext cx="7937" cy="6350"/>
          </a:xfrm>
          <a:custGeom>
            <a:avLst/>
            <a:gdLst>
              <a:gd name="T0" fmla="*/ 2147483647 w 9"/>
              <a:gd name="T1" fmla="*/ 2147483647 h 9"/>
              <a:gd name="T2" fmla="*/ 2147483647 w 9"/>
              <a:gd name="T3" fmla="*/ 0 h 9"/>
              <a:gd name="T4" fmla="*/ 0 w 9"/>
              <a:gd name="T5" fmla="*/ 2147483647 h 9"/>
              <a:gd name="T6" fmla="*/ 2147483647 w 9"/>
              <a:gd name="T7" fmla="*/ 2147483647 h 9"/>
              <a:gd name="T8" fmla="*/ 0 60000 65536"/>
              <a:gd name="T9" fmla="*/ 0 60000 65536"/>
              <a:gd name="T10" fmla="*/ 0 60000 65536"/>
              <a:gd name="T11" fmla="*/ 0 60000 65536"/>
              <a:gd name="T12" fmla="*/ 0 w 9"/>
              <a:gd name="T13" fmla="*/ 0 h 9"/>
              <a:gd name="T14" fmla="*/ 9 w 9"/>
              <a:gd name="T15" fmla="*/ 9 h 9"/>
            </a:gdLst>
            <a:ahLst/>
            <a:cxnLst>
              <a:cxn ang="T8">
                <a:pos x="T0" y="T1"/>
              </a:cxn>
              <a:cxn ang="T9">
                <a:pos x="T2" y="T3"/>
              </a:cxn>
              <a:cxn ang="T10">
                <a:pos x="T4" y="T5"/>
              </a:cxn>
              <a:cxn ang="T11">
                <a:pos x="T6" y="T7"/>
              </a:cxn>
            </a:cxnLst>
            <a:rect l="T12" t="T13" r="T14" b="T15"/>
            <a:pathLst>
              <a:path w="9" h="9">
                <a:moveTo>
                  <a:pt x="9" y="9"/>
                </a:moveTo>
                <a:lnTo>
                  <a:pt x="4" y="0"/>
                </a:lnTo>
                <a:lnTo>
                  <a:pt x="0" y="5"/>
                </a:lnTo>
                <a:lnTo>
                  <a:pt x="9" y="9"/>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517" name="Freeform 884"/>
          <p:cNvSpPr>
            <a:spLocks/>
          </p:cNvSpPr>
          <p:nvPr/>
        </p:nvSpPr>
        <p:spPr bwMode="auto">
          <a:xfrm>
            <a:off x="7938" y="6534150"/>
            <a:ext cx="3175" cy="3175"/>
          </a:xfrm>
          <a:custGeom>
            <a:avLst/>
            <a:gdLst>
              <a:gd name="T0" fmla="*/ 2147483647 w 4"/>
              <a:gd name="T1" fmla="*/ 0 h 6"/>
              <a:gd name="T2" fmla="*/ 0 w 4"/>
              <a:gd name="T3" fmla="*/ 2147483647 h 6"/>
              <a:gd name="T4" fmla="*/ 2147483647 w 4"/>
              <a:gd name="T5" fmla="*/ 2147483647 h 6"/>
              <a:gd name="T6" fmla="*/ 2147483647 w 4"/>
              <a:gd name="T7" fmla="*/ 0 h 6"/>
              <a:gd name="T8" fmla="*/ 0 60000 65536"/>
              <a:gd name="T9" fmla="*/ 0 60000 65536"/>
              <a:gd name="T10" fmla="*/ 0 60000 65536"/>
              <a:gd name="T11" fmla="*/ 0 60000 65536"/>
              <a:gd name="T12" fmla="*/ 0 w 4"/>
              <a:gd name="T13" fmla="*/ 0 h 6"/>
              <a:gd name="T14" fmla="*/ 4 w 4"/>
              <a:gd name="T15" fmla="*/ 6 h 6"/>
            </a:gdLst>
            <a:ahLst/>
            <a:cxnLst>
              <a:cxn ang="T8">
                <a:pos x="T0" y="T1"/>
              </a:cxn>
              <a:cxn ang="T9">
                <a:pos x="T2" y="T3"/>
              </a:cxn>
              <a:cxn ang="T10">
                <a:pos x="T4" y="T5"/>
              </a:cxn>
              <a:cxn ang="T11">
                <a:pos x="T6" y="T7"/>
              </a:cxn>
            </a:cxnLst>
            <a:rect l="T12" t="T13" r="T14" b="T15"/>
            <a:pathLst>
              <a:path w="4" h="6">
                <a:moveTo>
                  <a:pt x="2" y="0"/>
                </a:moveTo>
                <a:lnTo>
                  <a:pt x="0" y="6"/>
                </a:lnTo>
                <a:lnTo>
                  <a:pt x="4" y="4"/>
                </a:lnTo>
                <a:lnTo>
                  <a:pt x="2" y="0"/>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20518" name="Freeform 886"/>
          <p:cNvSpPr>
            <a:spLocks/>
          </p:cNvSpPr>
          <p:nvPr/>
        </p:nvSpPr>
        <p:spPr bwMode="auto">
          <a:xfrm>
            <a:off x="-92075" y="6340475"/>
            <a:ext cx="15875" cy="9525"/>
          </a:xfrm>
          <a:custGeom>
            <a:avLst/>
            <a:gdLst>
              <a:gd name="T0" fmla="*/ 2147483647 w 17"/>
              <a:gd name="T1" fmla="*/ 2147483647 h 12"/>
              <a:gd name="T2" fmla="*/ 2147483647 w 17"/>
              <a:gd name="T3" fmla="*/ 2147483647 h 12"/>
              <a:gd name="T4" fmla="*/ 0 w 17"/>
              <a:gd name="T5" fmla="*/ 0 h 12"/>
              <a:gd name="T6" fmla="*/ 2147483647 w 17"/>
              <a:gd name="T7" fmla="*/ 2147483647 h 12"/>
              <a:gd name="T8" fmla="*/ 0 60000 65536"/>
              <a:gd name="T9" fmla="*/ 0 60000 65536"/>
              <a:gd name="T10" fmla="*/ 0 60000 65536"/>
              <a:gd name="T11" fmla="*/ 0 60000 65536"/>
              <a:gd name="T12" fmla="*/ 0 w 17"/>
              <a:gd name="T13" fmla="*/ 0 h 12"/>
              <a:gd name="T14" fmla="*/ 17 w 17"/>
              <a:gd name="T15" fmla="*/ 12 h 12"/>
            </a:gdLst>
            <a:ahLst/>
            <a:cxnLst>
              <a:cxn ang="T8">
                <a:pos x="T0" y="T1"/>
              </a:cxn>
              <a:cxn ang="T9">
                <a:pos x="T2" y="T3"/>
              </a:cxn>
              <a:cxn ang="T10">
                <a:pos x="T4" y="T5"/>
              </a:cxn>
              <a:cxn ang="T11">
                <a:pos x="T6" y="T7"/>
              </a:cxn>
            </a:cxnLst>
            <a:rect l="T12" t="T13" r="T14" b="T15"/>
            <a:pathLst>
              <a:path w="17" h="12">
                <a:moveTo>
                  <a:pt x="17" y="8"/>
                </a:moveTo>
                <a:lnTo>
                  <a:pt x="16" y="12"/>
                </a:lnTo>
                <a:lnTo>
                  <a:pt x="0" y="0"/>
                </a:lnTo>
                <a:lnTo>
                  <a:pt x="17" y="8"/>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pic>
        <p:nvPicPr>
          <p:cNvPr id="20520" name="Picture 5" descr="DSCN14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08500"/>
            <a:ext cx="11874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1" name="Picture 6" descr="IH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44900"/>
            <a:ext cx="11874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2" name="Picture 7" descr="v-000-icc-p-c-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73688"/>
            <a:ext cx="118745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3" name="Picture 4" descr="gt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81150"/>
            <a:ext cx="1187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4" name="Picture 4" descr="IMGP05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781300"/>
            <a:ext cx="11874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p:cNvSpPr>
            <a:spLocks noGrp="1" noChangeArrowheads="1"/>
          </p:cNvSpPr>
          <p:nvPr>
            <p:ph type="body" sz="quarter" idx="10"/>
          </p:nvPr>
        </p:nvSpPr>
        <p:spPr>
          <a:xfrm>
            <a:off x="1181826" y="781943"/>
            <a:ext cx="7949615" cy="576064"/>
          </a:xfrm>
        </p:spPr>
        <p:txBody>
          <a:bodyPr>
            <a:noAutofit/>
          </a:bodyPr>
          <a:lstStyle/>
          <a:p>
            <a:pPr>
              <a:buFont typeface="Times" charset="0"/>
              <a:buNone/>
            </a:pPr>
            <a:r>
              <a:rPr lang="en-GB" altLang="en-US" sz="2700" dirty="0" smtClean="0"/>
              <a:t>(1) </a:t>
            </a:r>
            <a:r>
              <a:rPr lang="en-GB" altLang="en-US" sz="2700" dirty="0" err="1" smtClean="0"/>
              <a:t>SuSanA</a:t>
            </a:r>
            <a:r>
              <a:rPr lang="en-GB" altLang="en-US" sz="2700" dirty="0" smtClean="0"/>
              <a:t> is a coordination and discussion platform</a:t>
            </a:r>
          </a:p>
        </p:txBody>
      </p:sp>
      <p:sp>
        <p:nvSpPr>
          <p:cNvPr id="20519" name="Rechteck 906"/>
          <p:cNvSpPr>
            <a:spLocks noChangeArrowheads="1"/>
          </p:cNvSpPr>
          <p:nvPr/>
        </p:nvSpPr>
        <p:spPr bwMode="auto">
          <a:xfrm>
            <a:off x="2627313" y="6165850"/>
            <a:ext cx="6000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fontAlgn="base">
              <a:spcBef>
                <a:spcPct val="0"/>
              </a:spcBef>
              <a:spcAft>
                <a:spcPct val="0"/>
              </a:spcAft>
              <a:buClrTx/>
              <a:buSzTx/>
              <a:buFontTx/>
              <a:buNone/>
            </a:pPr>
            <a:r>
              <a:rPr lang="en-US" altLang="en-US" sz="1600" dirty="0" smtClean="0">
                <a:solidFill>
                  <a:srgbClr val="000000"/>
                </a:solidFill>
              </a:rPr>
              <a:t>Geographical distribution of SuSanA-meetings since 2007</a:t>
            </a:r>
            <a:endParaRPr lang="de-DE" altLang="en-US" sz="1600" dirty="0" smtClean="0">
              <a:solidFill>
                <a:srgbClr val="000000"/>
              </a:solidFill>
            </a:endParaRPr>
          </a:p>
        </p:txBody>
      </p:sp>
      <p:pic>
        <p:nvPicPr>
          <p:cNvPr id="3" name="Grafik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7350" y="1274853"/>
            <a:ext cx="8628063" cy="4753678"/>
          </a:xfrm>
          <a:prstGeom prst="rect">
            <a:avLst/>
          </a:prstGeom>
        </p:spPr>
      </p:pic>
    </p:spTree>
    <p:extLst>
      <p:ext uri="{BB962C8B-B14F-4D97-AF65-F5344CB8AC3E}">
        <p14:creationId xmlns:p14="http://schemas.microsoft.com/office/powerpoint/2010/main" val="233566635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Inhaltsplatzhalter 1"/>
          <p:cNvSpPr>
            <a:spLocks noGrp="1"/>
          </p:cNvSpPr>
          <p:nvPr>
            <p:ph idx="1"/>
          </p:nvPr>
        </p:nvSpPr>
        <p:spPr/>
        <p:txBody>
          <a:bodyPr/>
          <a:lstStyle/>
          <a:p>
            <a:pPr marL="457200" indent="-457200">
              <a:buFont typeface="Arial" pitchFamily="34" charset="0"/>
              <a:buAutoNum type="arabicPeriod"/>
            </a:pPr>
            <a:r>
              <a:rPr lang="en-GB" altLang="en-US" dirty="0" smtClean="0"/>
              <a:t>Inform about current trends and “hot topics” in the policy dialogue for sustainable sanitation </a:t>
            </a:r>
            <a:endParaRPr lang="de-DE" altLang="en-US" dirty="0" smtClean="0"/>
          </a:p>
          <a:p>
            <a:pPr marL="457200" indent="-457200">
              <a:buFont typeface="Arial" pitchFamily="34" charset="0"/>
              <a:buAutoNum type="arabicPeriod"/>
            </a:pPr>
            <a:r>
              <a:rPr lang="en-GB" altLang="en-US" dirty="0" smtClean="0"/>
              <a:t>Allow newcomers and partners to get a quick overview on what is going on in the working groups and the regional chapters</a:t>
            </a:r>
            <a:endParaRPr lang="de-DE" altLang="en-US" dirty="0" smtClean="0"/>
          </a:p>
          <a:p>
            <a:pPr marL="457200" indent="-457200">
              <a:buFont typeface="Arial" pitchFamily="34" charset="0"/>
              <a:buAutoNum type="arabicPeriod"/>
            </a:pPr>
            <a:r>
              <a:rPr lang="en-GB" altLang="en-US" dirty="0" smtClean="0"/>
              <a:t>To invite new people to join working groups or regional chapters, to help energise and create momentum</a:t>
            </a:r>
            <a:endParaRPr lang="de-DE" altLang="en-US" dirty="0" smtClean="0"/>
          </a:p>
          <a:p>
            <a:pPr marL="457200" indent="-457200">
              <a:buFont typeface="Arial" pitchFamily="34" charset="0"/>
              <a:buAutoNum type="arabicPeriod"/>
            </a:pPr>
            <a:r>
              <a:rPr lang="en-GB" altLang="en-US" dirty="0" smtClean="0"/>
              <a:t>To coordinate/decide on the future of </a:t>
            </a:r>
            <a:r>
              <a:rPr lang="en-GB" altLang="en-US" dirty="0" err="1" smtClean="0"/>
              <a:t>SuSanA</a:t>
            </a:r>
            <a:r>
              <a:rPr lang="en-GB" altLang="en-US" dirty="0" smtClean="0"/>
              <a:t> (next meeting, </a:t>
            </a:r>
            <a:r>
              <a:rPr lang="en-GB" altLang="en-US" dirty="0" err="1" smtClean="0"/>
              <a:t>SuSanA’s</a:t>
            </a:r>
            <a:r>
              <a:rPr lang="en-GB" altLang="en-US" dirty="0" smtClean="0"/>
              <a:t> presence in future events, structural changes)</a:t>
            </a:r>
            <a:endParaRPr lang="de-DE" altLang="en-US" dirty="0" smtClean="0"/>
          </a:p>
          <a:p>
            <a:pPr marL="457200" indent="-457200">
              <a:buFont typeface="Arial" pitchFamily="34" charset="0"/>
              <a:buAutoNum type="arabicPeriod"/>
            </a:pPr>
            <a:r>
              <a:rPr lang="en-GB" altLang="en-US" dirty="0" smtClean="0"/>
              <a:t>Getting to know the other people and organisations in the </a:t>
            </a:r>
            <a:r>
              <a:rPr lang="en-GB" altLang="en-US" dirty="0" err="1" smtClean="0"/>
              <a:t>SuSanA</a:t>
            </a:r>
            <a:r>
              <a:rPr lang="en-GB" altLang="en-US" dirty="0" smtClean="0"/>
              <a:t> network</a:t>
            </a:r>
            <a:endParaRPr lang="de-DE" altLang="en-US" dirty="0" smtClean="0"/>
          </a:p>
          <a:p>
            <a:pPr marL="457200" indent="-457200"/>
            <a:endParaRPr lang="de-DE" altLang="en-US" dirty="0" smtClean="0"/>
          </a:p>
        </p:txBody>
      </p:sp>
      <p:sp>
        <p:nvSpPr>
          <p:cNvPr id="21507" name="Textplatzhalter 2"/>
          <p:cNvSpPr>
            <a:spLocks noGrp="1"/>
          </p:cNvSpPr>
          <p:nvPr>
            <p:ph type="body" sz="quarter" idx="10"/>
          </p:nvPr>
        </p:nvSpPr>
        <p:spPr/>
        <p:txBody>
          <a:bodyPr/>
          <a:lstStyle/>
          <a:p>
            <a:pPr>
              <a:buFont typeface="Times" charset="0"/>
              <a:buNone/>
            </a:pPr>
            <a:r>
              <a:rPr lang="de-DE" altLang="en-US" dirty="0" err="1" smtClean="0"/>
              <a:t>Purposes</a:t>
            </a:r>
            <a:r>
              <a:rPr lang="de-DE" altLang="en-US" dirty="0" smtClean="0"/>
              <a:t> </a:t>
            </a:r>
            <a:r>
              <a:rPr lang="de-DE" altLang="en-US" dirty="0" err="1" smtClean="0"/>
              <a:t>of</a:t>
            </a:r>
            <a:r>
              <a:rPr lang="de-DE" altLang="en-US" dirty="0" smtClean="0"/>
              <a:t> SuSanA </a:t>
            </a:r>
            <a:r>
              <a:rPr lang="de-DE" altLang="en-US" dirty="0" err="1" smtClean="0"/>
              <a:t>meeting</a:t>
            </a:r>
            <a:endParaRPr lang="de-DE" altLang="en-US" dirty="0" smtClean="0"/>
          </a:p>
        </p:txBody>
      </p:sp>
    </p:spTree>
    <p:extLst>
      <p:ext uri="{BB962C8B-B14F-4D97-AF65-F5344CB8AC3E}">
        <p14:creationId xmlns:p14="http://schemas.microsoft.com/office/powerpoint/2010/main" val="27304561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Inhaltsplatzhalter 13"/>
          <p:cNvSpPr>
            <a:spLocks noGrp="1"/>
          </p:cNvSpPr>
          <p:nvPr>
            <p:ph idx="1"/>
          </p:nvPr>
        </p:nvSpPr>
        <p:spPr/>
        <p:txBody>
          <a:bodyPr/>
          <a:lstStyle/>
          <a:p>
            <a:pPr>
              <a:buFont typeface="Wingdings" pitchFamily="2" charset="2"/>
              <a:buNone/>
            </a:pPr>
            <a:r>
              <a:rPr lang="en-GB" altLang="en-US" dirty="0" smtClean="0"/>
              <a:t>Larger publications from </a:t>
            </a:r>
            <a:r>
              <a:rPr lang="en-GB" altLang="en-US" dirty="0" err="1" smtClean="0"/>
              <a:t>SuSanA</a:t>
            </a:r>
            <a:r>
              <a:rPr lang="en-GB" altLang="en-US" dirty="0" smtClean="0"/>
              <a:t> partners include e.g.:</a:t>
            </a:r>
          </a:p>
          <a:p>
            <a:r>
              <a:rPr lang="en-GB" altLang="en-US" dirty="0" smtClean="0"/>
              <a:t>„Compendium of sanitation systems“  (</a:t>
            </a:r>
            <a:r>
              <a:rPr lang="en-GB" altLang="en-US" dirty="0" err="1" smtClean="0"/>
              <a:t>Eawag</a:t>
            </a:r>
            <a:r>
              <a:rPr lang="en-GB" altLang="en-US" dirty="0" smtClean="0"/>
              <a:t>/</a:t>
            </a:r>
            <a:r>
              <a:rPr lang="en-GB" altLang="en-US" dirty="0" err="1" smtClean="0"/>
              <a:t>Sandec</a:t>
            </a:r>
            <a:r>
              <a:rPr lang="en-GB" altLang="en-US" dirty="0" smtClean="0"/>
              <a:t>, 2008)</a:t>
            </a:r>
          </a:p>
          <a:p>
            <a:r>
              <a:rPr lang="en-US" altLang="en-US" dirty="0" smtClean="0"/>
              <a:t>“Study for Financial and Economic Analysis of Ecological Sanitation in Sub-Saharan Africa”</a:t>
            </a:r>
            <a:r>
              <a:rPr lang="en-GB" altLang="en-US" dirty="0" smtClean="0"/>
              <a:t> (WSP, 2009)</a:t>
            </a:r>
          </a:p>
          <a:p>
            <a:r>
              <a:rPr lang="en-GB" altLang="en-US" dirty="0" smtClean="0"/>
              <a:t>“Making WASH in schools more sustainable”, Volume I, II and III (BMZ/GIZ, 2014, 2015 and 2019)</a:t>
            </a:r>
          </a:p>
          <a:p>
            <a:r>
              <a:rPr lang="en-GB" altLang="en-US" dirty="0" smtClean="0"/>
              <a:t>”SWACHH BHARAT: Vision to Mission” (ISC, 2017)</a:t>
            </a:r>
          </a:p>
          <a:p>
            <a:r>
              <a:rPr lang="en-GB" altLang="en-US" dirty="0" smtClean="0"/>
              <a:t>“Compendium of Sanitation Technologies in Emergencies” (GWN/</a:t>
            </a:r>
            <a:r>
              <a:rPr lang="en-GB" altLang="en-US" dirty="0" err="1" smtClean="0"/>
              <a:t>Eawag</a:t>
            </a:r>
            <a:r>
              <a:rPr lang="en-GB" altLang="en-US" dirty="0" smtClean="0"/>
              <a:t>/GWC/SuSanA, 2018)</a:t>
            </a:r>
          </a:p>
        </p:txBody>
      </p:sp>
      <p:sp>
        <p:nvSpPr>
          <p:cNvPr id="26627" name="Textplatzhalter 7"/>
          <p:cNvSpPr>
            <a:spLocks noGrp="1"/>
          </p:cNvSpPr>
          <p:nvPr>
            <p:ph type="body" sz="quarter" idx="10"/>
          </p:nvPr>
        </p:nvSpPr>
        <p:spPr/>
        <p:txBody>
          <a:bodyPr/>
          <a:lstStyle/>
          <a:p>
            <a:pPr>
              <a:buFont typeface="Times" charset="0"/>
              <a:buNone/>
            </a:pPr>
            <a:r>
              <a:rPr lang="en-GB" altLang="en-US" dirty="0" smtClean="0"/>
              <a:t> (2) </a:t>
            </a:r>
            <a:r>
              <a:rPr lang="en-GB" altLang="en-US" dirty="0" err="1" smtClean="0"/>
              <a:t>SuSanA</a:t>
            </a:r>
            <a:r>
              <a:rPr lang="en-GB" altLang="en-US" dirty="0" smtClean="0"/>
              <a:t> is a sounding board</a:t>
            </a:r>
            <a:endParaRPr lang="de-DE" altLang="en-US" dirty="0" smtClean="0"/>
          </a:p>
        </p:txBody>
      </p:sp>
      <p:pic>
        <p:nvPicPr>
          <p:cNvPr id="11269" name="Picture 5"/>
          <p:cNvPicPr>
            <a:picLocks noChangeAspect="1" noChangeArrowheads="1"/>
          </p:cNvPicPr>
          <p:nvPr/>
        </p:nvPicPr>
        <p:blipFill>
          <a:blip r:embed="rId2"/>
          <a:srcRect/>
          <a:stretch>
            <a:fillRect/>
          </a:stretch>
        </p:blipFill>
        <p:spPr bwMode="auto">
          <a:xfrm>
            <a:off x="1517513" y="4913938"/>
            <a:ext cx="1074537" cy="1546340"/>
          </a:xfrm>
          <a:prstGeom prst="rect">
            <a:avLst/>
          </a:prstGeom>
          <a:effectLst>
            <a:outerShdw blurRad="50800" dist="38100" dir="7860000">
              <a:srgbClr val="000000">
                <a:alpha val="43000"/>
              </a:srgbClr>
            </a:outerShdw>
          </a:effectLst>
        </p:spPr>
      </p:pic>
      <p:pic>
        <p:nvPicPr>
          <p:cNvPr id="11273" name="Picture 9"/>
          <p:cNvPicPr>
            <a:picLocks noChangeAspect="1" noChangeArrowheads="1"/>
          </p:cNvPicPr>
          <p:nvPr/>
        </p:nvPicPr>
        <p:blipFill>
          <a:blip r:embed="rId3"/>
          <a:srcRect/>
          <a:stretch>
            <a:fillRect/>
          </a:stretch>
        </p:blipFill>
        <p:spPr bwMode="auto">
          <a:xfrm>
            <a:off x="2890349" y="4913938"/>
            <a:ext cx="1191851" cy="1546340"/>
          </a:xfrm>
          <a:prstGeom prst="rect">
            <a:avLst/>
          </a:prstGeom>
          <a:effectLst>
            <a:outerShdw blurRad="50800" dist="38100" dir="7860000">
              <a:srgbClr val="000000">
                <a:alpha val="43000"/>
              </a:srgbClr>
            </a:outerShdw>
          </a:effectLst>
        </p:spPr>
      </p:pic>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1203" y="4898550"/>
            <a:ext cx="1089940" cy="1546340"/>
          </a:xfrm>
          <a:prstGeom prst="rect">
            <a:avLst/>
          </a:prstGeom>
        </p:spPr>
      </p:pic>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3028" y="4906848"/>
            <a:ext cx="1092820" cy="1546340"/>
          </a:xfrm>
          <a:prstGeom prst="rect">
            <a:avLst/>
          </a:prstGeom>
        </p:spPr>
      </p:pic>
      <p:pic>
        <p:nvPicPr>
          <p:cNvPr id="4" name="Grafik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7733" y="4906848"/>
            <a:ext cx="1084033" cy="1553430"/>
          </a:xfrm>
          <a:prstGeom prst="rect">
            <a:avLst/>
          </a:prstGeom>
        </p:spPr>
      </p:pic>
      <p:pic>
        <p:nvPicPr>
          <p:cNvPr id="5" name="Grafik 4"/>
          <p:cNvPicPr>
            <a:picLocks noChangeAspect="1"/>
          </p:cNvPicPr>
          <p:nvPr/>
        </p:nvPicPr>
        <p:blipFill>
          <a:blip r:embed="rId7"/>
          <a:stretch>
            <a:fillRect/>
          </a:stretch>
        </p:blipFill>
        <p:spPr>
          <a:xfrm>
            <a:off x="4380499" y="4893654"/>
            <a:ext cx="1090644" cy="1551235"/>
          </a:xfrm>
          <a:prstGeom prst="rect">
            <a:avLst/>
          </a:prstGeom>
        </p:spPr>
      </p:pic>
    </p:spTree>
    <p:extLst>
      <p:ext uri="{BB962C8B-B14F-4D97-AF65-F5344CB8AC3E}">
        <p14:creationId xmlns:p14="http://schemas.microsoft.com/office/powerpoint/2010/main" val="256815628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Inhaltsplatzhalter 6"/>
          <p:cNvSpPr>
            <a:spLocks noGrp="1"/>
          </p:cNvSpPr>
          <p:nvPr>
            <p:ph idx="1"/>
          </p:nvPr>
        </p:nvSpPr>
        <p:spPr>
          <a:xfrm>
            <a:off x="1187450" y="2060575"/>
            <a:ext cx="3889375" cy="3960813"/>
          </a:xfrm>
        </p:spPr>
        <p:txBody>
          <a:bodyPr/>
          <a:lstStyle/>
          <a:p>
            <a:pPr>
              <a:buFont typeface="Wingdings" pitchFamily="2" charset="2"/>
              <a:buNone/>
            </a:pPr>
            <a:r>
              <a:rPr lang="en-GB" altLang="en-US" b="1" dirty="0" smtClean="0"/>
              <a:t>What is it?</a:t>
            </a:r>
          </a:p>
          <a:p>
            <a:pPr marL="0" lvl="1" indent="0">
              <a:buFont typeface="Wingdings" pitchFamily="2" charset="2"/>
              <a:buChar char="§"/>
            </a:pPr>
            <a:r>
              <a:rPr lang="en-GB" altLang="en-US" dirty="0" smtClean="0"/>
              <a:t> A major achievement of the </a:t>
            </a:r>
            <a:r>
              <a:rPr lang="en-GB" altLang="en-US" dirty="0" err="1" smtClean="0"/>
              <a:t>SuSanA</a:t>
            </a:r>
            <a:r>
              <a:rPr lang="en-GB" altLang="en-US" dirty="0" smtClean="0"/>
              <a:t> network, output of the 13 working groups</a:t>
            </a:r>
          </a:p>
          <a:p>
            <a:pPr marL="0" lvl="1" indent="0">
              <a:buFont typeface="Wingdings" pitchFamily="2" charset="2"/>
              <a:buChar char="§"/>
            </a:pPr>
            <a:r>
              <a:rPr lang="en-GB" altLang="en-US" dirty="0" smtClean="0"/>
              <a:t> A collaborative, multi-authored document with wide consensus in the sanitation sector</a:t>
            </a:r>
          </a:p>
          <a:p>
            <a:pPr marL="0" lvl="1" indent="0">
              <a:buFont typeface="Wingdings" pitchFamily="2" charset="2"/>
              <a:buNone/>
            </a:pPr>
            <a:endParaRPr lang="en-GB" altLang="en-US" dirty="0" smtClean="0"/>
          </a:p>
          <a:p>
            <a:pPr>
              <a:buFont typeface="Wingdings" pitchFamily="2" charset="2"/>
              <a:buNone/>
            </a:pPr>
            <a:r>
              <a:rPr lang="en-GB" altLang="en-US" b="1" dirty="0" smtClean="0"/>
              <a:t>How did we get there?</a:t>
            </a:r>
          </a:p>
          <a:p>
            <a:pPr marL="0" lvl="1" indent="0">
              <a:buFont typeface="Wingdings" pitchFamily="2" charset="2"/>
              <a:buChar char="§"/>
            </a:pPr>
            <a:r>
              <a:rPr lang="en-GB" altLang="en-US" dirty="0" smtClean="0"/>
              <a:t> A long interactive process (4 years) involving 63 authors and 120 contributors worldwide</a:t>
            </a:r>
          </a:p>
          <a:p>
            <a:pPr marL="0" lvl="1" indent="0"/>
            <a:endParaRPr lang="en-GB" altLang="en-US" dirty="0" smtClean="0"/>
          </a:p>
          <a:p>
            <a:pPr marL="0" lvl="1" indent="0"/>
            <a:endParaRPr lang="en-GB" altLang="en-US" dirty="0" smtClean="0"/>
          </a:p>
          <a:p>
            <a:pPr marL="0" lvl="1" indent="0"/>
            <a:endParaRPr lang="en-GB" altLang="en-US" dirty="0" smtClean="0"/>
          </a:p>
          <a:p>
            <a:pPr>
              <a:buFont typeface="Wingdings" pitchFamily="2" charset="2"/>
              <a:buNone/>
            </a:pPr>
            <a:endParaRPr lang="en-GB" altLang="en-US" dirty="0" smtClean="0"/>
          </a:p>
        </p:txBody>
      </p:sp>
      <p:sp>
        <p:nvSpPr>
          <p:cNvPr id="27651" name="Textplatzhalter 2"/>
          <p:cNvSpPr>
            <a:spLocks noGrp="1"/>
          </p:cNvSpPr>
          <p:nvPr>
            <p:ph type="body" sz="quarter" idx="10"/>
          </p:nvPr>
        </p:nvSpPr>
        <p:spPr>
          <a:xfrm>
            <a:off x="1187450" y="836613"/>
            <a:ext cx="7956550" cy="935037"/>
          </a:xfrm>
        </p:spPr>
        <p:txBody>
          <a:bodyPr>
            <a:normAutofit lnSpcReduction="10000"/>
          </a:bodyPr>
          <a:lstStyle/>
          <a:p>
            <a:pPr>
              <a:buFont typeface="Times" charset="0"/>
              <a:buNone/>
            </a:pPr>
            <a:r>
              <a:rPr lang="en-GB" altLang="en-US" dirty="0" smtClean="0"/>
              <a:t>Compilation of 13 factsheets on key sustainable sanitation topics</a:t>
            </a: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5220072" y="1876882"/>
            <a:ext cx="3701554" cy="4648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054577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platzhalter 2"/>
          <p:cNvSpPr>
            <a:spLocks noGrp="1"/>
          </p:cNvSpPr>
          <p:nvPr>
            <p:ph type="body" sz="quarter" idx="10"/>
          </p:nvPr>
        </p:nvSpPr>
        <p:spPr>
          <a:xfrm>
            <a:off x="1979613" y="555625"/>
            <a:ext cx="5113337" cy="935038"/>
          </a:xfrm>
        </p:spPr>
        <p:txBody>
          <a:bodyPr/>
          <a:lstStyle/>
          <a:p>
            <a:pPr>
              <a:buFont typeface="Times" charset="0"/>
              <a:buNone/>
            </a:pPr>
            <a:r>
              <a:rPr lang="en-GB" altLang="en-US" smtClean="0"/>
              <a:t>Compilation of 13 factsheets</a:t>
            </a:r>
          </a:p>
        </p:txBody>
      </p:sp>
      <p:pic>
        <p:nvPicPr>
          <p:cNvPr id="7" name="Picture 2"/>
          <p:cNvPicPr>
            <a:picLocks noChangeAspect="1" noChangeArrowheads="1"/>
          </p:cNvPicPr>
          <p:nvPr/>
        </p:nvPicPr>
        <p:blipFill>
          <a:blip r:embed="rId2"/>
          <a:srcRect/>
          <a:stretch>
            <a:fillRect/>
          </a:stretch>
        </p:blipFill>
        <p:spPr bwMode="auto">
          <a:xfrm>
            <a:off x="405876" y="1845919"/>
            <a:ext cx="4327525" cy="4308475"/>
          </a:xfrm>
          <a:prstGeom prst="rect">
            <a:avLst/>
          </a:prstGeom>
          <a:ln>
            <a:noFill/>
          </a:ln>
          <a:effectLst>
            <a:outerShdw blurRad="292100" dist="139700" dir="2700000" algn="tl" rotWithShape="0">
              <a:srgbClr val="333333">
                <a:alpha val="65000"/>
              </a:srgbClr>
            </a:outerShdw>
          </a:effectLst>
        </p:spPr>
      </p:pic>
      <p:sp>
        <p:nvSpPr>
          <p:cNvPr id="28676" name="Textfeld 7"/>
          <p:cNvSpPr txBox="1">
            <a:spLocks noChangeArrowheads="1"/>
          </p:cNvSpPr>
          <p:nvPr/>
        </p:nvSpPr>
        <p:spPr bwMode="auto">
          <a:xfrm>
            <a:off x="1692275" y="1322388"/>
            <a:ext cx="5257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algn="ctr" fontAlgn="base">
              <a:spcBef>
                <a:spcPct val="0"/>
              </a:spcBef>
              <a:spcAft>
                <a:spcPct val="0"/>
              </a:spcAft>
              <a:buClrTx/>
              <a:buSzTx/>
              <a:buFontTx/>
              <a:buNone/>
            </a:pPr>
            <a:r>
              <a:rPr lang="de-DE" altLang="en-US" b="1" smtClean="0">
                <a:solidFill>
                  <a:prstClr val="black"/>
                </a:solidFill>
              </a:rPr>
              <a:t>Sanitation chain or Sanitation system</a:t>
            </a:r>
          </a:p>
        </p:txBody>
      </p:sp>
      <p:sp>
        <p:nvSpPr>
          <p:cNvPr id="28677" name="Rechteck 8"/>
          <p:cNvSpPr>
            <a:spLocks noChangeArrowheads="1"/>
          </p:cNvSpPr>
          <p:nvPr/>
        </p:nvSpPr>
        <p:spPr bwMode="auto">
          <a:xfrm>
            <a:off x="5148263" y="2492375"/>
            <a:ext cx="3382962"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eaLnBrk="1" fontAlgn="base" hangingPunct="1">
              <a:spcBef>
                <a:spcPct val="0"/>
              </a:spcBef>
              <a:spcAft>
                <a:spcPct val="0"/>
              </a:spcAft>
              <a:buClrTx/>
              <a:buSzTx/>
              <a:buFontTx/>
              <a:buNone/>
            </a:pPr>
            <a:r>
              <a:rPr lang="de-DE" altLang="en-US" sz="1800" dirty="0" smtClean="0">
                <a:solidFill>
                  <a:prstClr val="black"/>
                </a:solidFill>
                <a:latin typeface="+mn-lt"/>
              </a:rPr>
              <a:t>Key </a:t>
            </a:r>
            <a:r>
              <a:rPr lang="de-DE" altLang="en-US" sz="1800" dirty="0" err="1" smtClean="0">
                <a:solidFill>
                  <a:prstClr val="black"/>
                </a:solidFill>
                <a:latin typeface="+mn-lt"/>
              </a:rPr>
              <a:t>messages</a:t>
            </a:r>
            <a:r>
              <a:rPr lang="de-DE" altLang="en-US" sz="1800" dirty="0" smtClean="0">
                <a:solidFill>
                  <a:prstClr val="black"/>
                </a:solidFill>
                <a:latin typeface="+mn-lt"/>
              </a:rPr>
              <a:t>:</a:t>
            </a:r>
          </a:p>
          <a:p>
            <a:pPr eaLnBrk="1" fontAlgn="base" hangingPunct="1">
              <a:spcBef>
                <a:spcPct val="0"/>
              </a:spcBef>
              <a:spcAft>
                <a:spcPct val="0"/>
              </a:spcAft>
              <a:buClrTx/>
              <a:buSzTx/>
              <a:buFontTx/>
              <a:buNone/>
            </a:pPr>
            <a:endParaRPr lang="de-DE" altLang="en-US" sz="1800" dirty="0" smtClean="0">
              <a:solidFill>
                <a:prstClr val="black"/>
              </a:solidFill>
              <a:latin typeface="+mn-lt"/>
            </a:endParaRPr>
          </a:p>
          <a:p>
            <a:pPr eaLnBrk="1" fontAlgn="base" hangingPunct="1">
              <a:spcBef>
                <a:spcPct val="0"/>
              </a:spcBef>
              <a:spcAft>
                <a:spcPct val="0"/>
              </a:spcAft>
              <a:buClr>
                <a:srgbClr val="BAD800"/>
              </a:buClr>
              <a:buSzTx/>
              <a:buFont typeface="Wingdings" pitchFamily="2" charset="2"/>
              <a:buChar char="§"/>
            </a:pPr>
            <a:r>
              <a:rPr lang="de-DE" altLang="en-US" sz="1800" dirty="0" smtClean="0">
                <a:solidFill>
                  <a:prstClr val="black"/>
                </a:solidFill>
                <a:latin typeface="+mn-lt"/>
              </a:rPr>
              <a:t> Sanitation </a:t>
            </a:r>
            <a:r>
              <a:rPr lang="de-DE" altLang="en-US" sz="1800" dirty="0" err="1" smtClean="0">
                <a:solidFill>
                  <a:prstClr val="black"/>
                </a:solidFill>
                <a:latin typeface="+mn-lt"/>
              </a:rPr>
              <a:t>needs</a:t>
            </a:r>
            <a:r>
              <a:rPr lang="de-DE" altLang="en-US" sz="1800" dirty="0" smtClean="0">
                <a:solidFill>
                  <a:prstClr val="black"/>
                </a:solidFill>
                <a:latin typeface="+mn-lt"/>
              </a:rPr>
              <a:t> </a:t>
            </a:r>
            <a:r>
              <a:rPr lang="de-DE" altLang="en-US" sz="1800" dirty="0" err="1" smtClean="0">
                <a:solidFill>
                  <a:prstClr val="black"/>
                </a:solidFill>
                <a:latin typeface="+mn-lt"/>
              </a:rPr>
              <a:t>to</a:t>
            </a:r>
            <a:r>
              <a:rPr lang="de-DE" altLang="en-US" sz="1800" dirty="0" smtClean="0">
                <a:solidFill>
                  <a:prstClr val="black"/>
                </a:solidFill>
                <a:latin typeface="+mn-lt"/>
              </a:rPr>
              <a:t> </a:t>
            </a:r>
            <a:r>
              <a:rPr lang="de-DE" altLang="en-US" sz="1800" dirty="0" err="1" smtClean="0">
                <a:solidFill>
                  <a:prstClr val="black"/>
                </a:solidFill>
                <a:latin typeface="+mn-lt"/>
              </a:rPr>
              <a:t>be</a:t>
            </a:r>
            <a:r>
              <a:rPr lang="de-DE" altLang="en-US" sz="1800" dirty="0" smtClean="0">
                <a:solidFill>
                  <a:prstClr val="black"/>
                </a:solidFill>
                <a:latin typeface="+mn-lt"/>
              </a:rPr>
              <a:t> </a:t>
            </a:r>
            <a:r>
              <a:rPr lang="de-DE" altLang="en-US" sz="1800" dirty="0" err="1" smtClean="0">
                <a:solidFill>
                  <a:prstClr val="black"/>
                </a:solidFill>
                <a:latin typeface="+mn-lt"/>
              </a:rPr>
              <a:t>viewed</a:t>
            </a:r>
            <a:r>
              <a:rPr lang="de-DE" altLang="en-US" sz="1800" dirty="0" smtClean="0">
                <a:solidFill>
                  <a:prstClr val="black"/>
                </a:solidFill>
                <a:latin typeface="+mn-lt"/>
              </a:rPr>
              <a:t> </a:t>
            </a:r>
            <a:r>
              <a:rPr lang="de-DE" altLang="en-US" sz="1800" dirty="0" err="1" smtClean="0">
                <a:solidFill>
                  <a:prstClr val="black"/>
                </a:solidFill>
                <a:latin typeface="+mn-lt"/>
              </a:rPr>
              <a:t>as</a:t>
            </a:r>
            <a:r>
              <a:rPr lang="de-DE" altLang="en-US" sz="1800" dirty="0" smtClean="0">
                <a:solidFill>
                  <a:prstClr val="black"/>
                </a:solidFill>
                <a:latin typeface="+mn-lt"/>
              </a:rPr>
              <a:t> a </a:t>
            </a:r>
            <a:r>
              <a:rPr lang="de-DE" altLang="en-US" sz="1800" dirty="0" err="1" smtClean="0">
                <a:solidFill>
                  <a:prstClr val="black"/>
                </a:solidFill>
                <a:latin typeface="+mn-lt"/>
              </a:rPr>
              <a:t>system</a:t>
            </a:r>
            <a:endParaRPr lang="de-DE" altLang="en-US" sz="1800" dirty="0" smtClean="0">
              <a:solidFill>
                <a:prstClr val="black"/>
              </a:solidFill>
              <a:latin typeface="+mn-lt"/>
            </a:endParaRPr>
          </a:p>
          <a:p>
            <a:pPr eaLnBrk="1" fontAlgn="base" hangingPunct="1">
              <a:spcBef>
                <a:spcPct val="0"/>
              </a:spcBef>
              <a:spcAft>
                <a:spcPct val="0"/>
              </a:spcAft>
              <a:buClr>
                <a:srgbClr val="BAD800"/>
              </a:buClr>
              <a:buSzTx/>
              <a:buFont typeface="Wingdings" pitchFamily="2" charset="2"/>
              <a:buChar char="§"/>
            </a:pPr>
            <a:endParaRPr lang="de-DE" altLang="en-US" sz="1800" dirty="0" smtClean="0">
              <a:solidFill>
                <a:prstClr val="black"/>
              </a:solidFill>
              <a:latin typeface="+mn-lt"/>
            </a:endParaRPr>
          </a:p>
          <a:p>
            <a:pPr eaLnBrk="1" fontAlgn="base" hangingPunct="1">
              <a:spcBef>
                <a:spcPct val="0"/>
              </a:spcBef>
              <a:spcAft>
                <a:spcPct val="0"/>
              </a:spcAft>
              <a:buClr>
                <a:srgbClr val="BAD800"/>
              </a:buClr>
              <a:buSzTx/>
              <a:buFont typeface="Wingdings" pitchFamily="2" charset="2"/>
              <a:buChar char="§"/>
            </a:pPr>
            <a:r>
              <a:rPr lang="de-DE" altLang="en-US" sz="1800" dirty="0" smtClean="0">
                <a:solidFill>
                  <a:prstClr val="black"/>
                </a:solidFill>
                <a:latin typeface="+mn-lt"/>
              </a:rPr>
              <a:t> Sanitation </a:t>
            </a:r>
            <a:r>
              <a:rPr lang="de-DE" altLang="en-US" sz="1800" dirty="0" err="1" smtClean="0">
                <a:solidFill>
                  <a:prstClr val="black"/>
                </a:solidFill>
                <a:latin typeface="+mn-lt"/>
              </a:rPr>
              <a:t>is</a:t>
            </a:r>
            <a:r>
              <a:rPr lang="de-DE" altLang="en-US" sz="1800" dirty="0" smtClean="0">
                <a:solidFill>
                  <a:prstClr val="black"/>
                </a:solidFill>
                <a:latin typeface="+mn-lt"/>
              </a:rPr>
              <a:t> a </a:t>
            </a:r>
            <a:r>
              <a:rPr lang="de-DE" altLang="en-US" sz="1800" dirty="0" err="1" smtClean="0">
                <a:solidFill>
                  <a:prstClr val="black"/>
                </a:solidFill>
                <a:latin typeface="+mn-lt"/>
              </a:rPr>
              <a:t>cross-sectoral</a:t>
            </a:r>
            <a:r>
              <a:rPr lang="de-DE" altLang="en-US" sz="1800" dirty="0" smtClean="0">
                <a:solidFill>
                  <a:prstClr val="black"/>
                </a:solidFill>
                <a:latin typeface="+mn-lt"/>
              </a:rPr>
              <a:t> </a:t>
            </a:r>
            <a:r>
              <a:rPr lang="de-DE" altLang="en-US" sz="1800" dirty="0" err="1" smtClean="0">
                <a:solidFill>
                  <a:prstClr val="black"/>
                </a:solidFill>
                <a:latin typeface="+mn-lt"/>
              </a:rPr>
              <a:t>issue</a:t>
            </a:r>
            <a:endParaRPr lang="de-DE" altLang="en-US" sz="1800" dirty="0" smtClean="0">
              <a:solidFill>
                <a:prstClr val="black"/>
              </a:solidFill>
              <a:latin typeface="+mn-lt"/>
            </a:endParaRPr>
          </a:p>
        </p:txBody>
      </p:sp>
      <p:sp>
        <p:nvSpPr>
          <p:cNvPr id="28678" name="Textfeld 9"/>
          <p:cNvSpPr txBox="1">
            <a:spLocks noChangeArrowheads="1"/>
          </p:cNvSpPr>
          <p:nvPr/>
        </p:nvSpPr>
        <p:spPr bwMode="auto">
          <a:xfrm>
            <a:off x="4733401" y="5992183"/>
            <a:ext cx="48244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eaLnBrk="1" fontAlgn="base" hangingPunct="1">
              <a:spcBef>
                <a:spcPct val="0"/>
              </a:spcBef>
              <a:spcAft>
                <a:spcPct val="0"/>
              </a:spcAft>
              <a:buClrTx/>
              <a:buSzTx/>
              <a:buFontTx/>
              <a:buNone/>
            </a:pPr>
            <a:r>
              <a:rPr lang="de-DE" sz="1200" dirty="0">
                <a:hlinkClick r:id="rId3"/>
              </a:rPr>
              <a:t>https://www.susana.org/en/knowledge-hub/resources-and-publications/library/details/1229</a:t>
            </a:r>
            <a:r>
              <a:rPr lang="de-DE" altLang="en-US" sz="1200" dirty="0" smtClean="0">
                <a:solidFill>
                  <a:prstClr val="black"/>
                </a:solidFill>
              </a:rPr>
              <a:t> </a:t>
            </a:r>
          </a:p>
          <a:p>
            <a:pPr eaLnBrk="1" fontAlgn="base" hangingPunct="1">
              <a:spcBef>
                <a:spcPct val="0"/>
              </a:spcBef>
              <a:spcAft>
                <a:spcPct val="0"/>
              </a:spcAft>
              <a:buClrTx/>
              <a:buSzTx/>
              <a:buFontTx/>
              <a:buNone/>
            </a:pPr>
            <a:r>
              <a:rPr lang="de-DE" altLang="en-US" sz="1200" dirty="0" smtClean="0">
                <a:solidFill>
                  <a:prstClr val="black"/>
                </a:solidFill>
              </a:rPr>
              <a:t>For </a:t>
            </a:r>
            <a:r>
              <a:rPr lang="de-DE" altLang="en-US" sz="1200" dirty="0" err="1" smtClean="0">
                <a:solidFill>
                  <a:prstClr val="black"/>
                </a:solidFill>
              </a:rPr>
              <a:t>hardcopy</a:t>
            </a:r>
            <a:r>
              <a:rPr lang="de-DE" altLang="en-US" sz="1200" dirty="0" smtClean="0">
                <a:solidFill>
                  <a:prstClr val="black"/>
                </a:solidFill>
              </a:rPr>
              <a:t>, </a:t>
            </a:r>
            <a:r>
              <a:rPr lang="de-DE" altLang="en-US" sz="1200" dirty="0" err="1" smtClean="0">
                <a:solidFill>
                  <a:prstClr val="black"/>
                </a:solidFill>
              </a:rPr>
              <a:t>please</a:t>
            </a:r>
            <a:r>
              <a:rPr lang="de-DE" altLang="en-US" sz="1200" dirty="0" smtClean="0">
                <a:solidFill>
                  <a:prstClr val="black"/>
                </a:solidFill>
              </a:rPr>
              <a:t> send an </a:t>
            </a:r>
            <a:r>
              <a:rPr lang="de-DE" altLang="en-US" sz="1200" dirty="0" err="1" smtClean="0">
                <a:solidFill>
                  <a:prstClr val="black"/>
                </a:solidFill>
              </a:rPr>
              <a:t>e-mail</a:t>
            </a:r>
            <a:r>
              <a:rPr lang="de-DE" altLang="en-US" sz="1200" dirty="0" smtClean="0">
                <a:solidFill>
                  <a:prstClr val="black"/>
                </a:solidFill>
              </a:rPr>
              <a:t> </a:t>
            </a:r>
            <a:r>
              <a:rPr lang="de-DE" altLang="en-US" sz="1200" dirty="0" err="1" smtClean="0">
                <a:solidFill>
                  <a:prstClr val="black"/>
                </a:solidFill>
              </a:rPr>
              <a:t>to</a:t>
            </a:r>
            <a:r>
              <a:rPr lang="de-DE" altLang="en-US" sz="1200" dirty="0" smtClean="0">
                <a:solidFill>
                  <a:prstClr val="black"/>
                </a:solidFill>
              </a:rPr>
              <a:t> </a:t>
            </a:r>
            <a:r>
              <a:rPr lang="de-DE" altLang="en-US" sz="1200" dirty="0" smtClean="0">
                <a:solidFill>
                  <a:prstClr val="black"/>
                </a:solidFill>
                <a:hlinkClick r:id="rId4"/>
              </a:rPr>
              <a:t>susana@giz.de</a:t>
            </a:r>
            <a:endParaRPr lang="en-GB" altLang="en-US" sz="1200" b="1" dirty="0" smtClean="0">
              <a:solidFill>
                <a:prstClr val="black"/>
              </a:solidFill>
            </a:endParaRPr>
          </a:p>
        </p:txBody>
      </p:sp>
    </p:spTree>
    <p:extLst>
      <p:ext uri="{BB962C8B-B14F-4D97-AF65-F5344CB8AC3E}">
        <p14:creationId xmlns:p14="http://schemas.microsoft.com/office/powerpoint/2010/main" val="1115044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Inhaltsplatzhalter 1"/>
          <p:cNvSpPr>
            <a:spLocks noGrp="1"/>
          </p:cNvSpPr>
          <p:nvPr>
            <p:ph idx="1"/>
          </p:nvPr>
        </p:nvSpPr>
        <p:spPr/>
        <p:txBody>
          <a:bodyPr/>
          <a:lstStyle/>
          <a:p>
            <a:pPr>
              <a:spcBef>
                <a:spcPct val="0"/>
              </a:spcBef>
              <a:spcAft>
                <a:spcPct val="0"/>
              </a:spcAft>
            </a:pPr>
            <a:r>
              <a:rPr lang="en-US" altLang="en-US" smtClean="0"/>
              <a:t>People who are interested in aspects of sustainable sanitation and their links with other environmental and development topics.</a:t>
            </a:r>
          </a:p>
          <a:p>
            <a:pPr lvl="1">
              <a:spcBef>
                <a:spcPct val="0"/>
              </a:spcBef>
              <a:spcAft>
                <a:spcPct val="0"/>
              </a:spcAft>
            </a:pPr>
            <a:r>
              <a:rPr lang="en-US" altLang="en-US" smtClean="0"/>
              <a:t>The emphasis of this document is on developing countries and countries in transition.</a:t>
            </a:r>
          </a:p>
          <a:p>
            <a:pPr>
              <a:spcBef>
                <a:spcPct val="0"/>
              </a:spcBef>
              <a:spcAft>
                <a:spcPct val="0"/>
              </a:spcAft>
            </a:pPr>
            <a:endParaRPr lang="de-DE" altLang="en-US" smtClean="0"/>
          </a:p>
          <a:p>
            <a:pPr>
              <a:spcBef>
                <a:spcPct val="0"/>
              </a:spcBef>
              <a:spcAft>
                <a:spcPct val="0"/>
              </a:spcAft>
            </a:pPr>
            <a:r>
              <a:rPr lang="de-DE" altLang="en-US" smtClean="0"/>
              <a:t>Wide target group: Practitioners, programme managers, </a:t>
            </a:r>
            <a:r>
              <a:rPr lang="en-US" altLang="en-US" smtClean="0"/>
              <a:t>engineers, students, researchers, lecturers, journalists, local government staff members, policy makers and their advisers or entrepreneurs. </a:t>
            </a:r>
          </a:p>
        </p:txBody>
      </p:sp>
      <p:sp>
        <p:nvSpPr>
          <p:cNvPr id="29699" name="Textplatzhalter 2"/>
          <p:cNvSpPr>
            <a:spLocks noGrp="1"/>
          </p:cNvSpPr>
          <p:nvPr>
            <p:ph type="body" sz="quarter" idx="10"/>
          </p:nvPr>
        </p:nvSpPr>
        <p:spPr/>
        <p:txBody>
          <a:bodyPr/>
          <a:lstStyle/>
          <a:p>
            <a:pPr>
              <a:buFont typeface="Times" charset="0"/>
              <a:buNone/>
            </a:pPr>
            <a:r>
              <a:rPr lang="de-DE" altLang="en-US" smtClean="0"/>
              <a:t>Who should read it?</a:t>
            </a:r>
          </a:p>
        </p:txBody>
      </p:sp>
    </p:spTree>
    <p:extLst>
      <p:ext uri="{BB962C8B-B14F-4D97-AF65-F5344CB8AC3E}">
        <p14:creationId xmlns:p14="http://schemas.microsoft.com/office/powerpoint/2010/main" val="132953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Inhaltsplatzhalter 1"/>
          <p:cNvSpPr>
            <a:spLocks noGrp="1"/>
          </p:cNvSpPr>
          <p:nvPr>
            <p:ph idx="1"/>
          </p:nvPr>
        </p:nvSpPr>
        <p:spPr>
          <a:xfrm>
            <a:off x="1187450" y="1700213"/>
            <a:ext cx="3889375" cy="4608512"/>
          </a:xfrm>
        </p:spPr>
        <p:txBody>
          <a:bodyPr/>
          <a:lstStyle/>
          <a:p>
            <a:pPr>
              <a:spcBef>
                <a:spcPct val="0"/>
              </a:spcBef>
              <a:spcAft>
                <a:spcPct val="0"/>
              </a:spcAft>
            </a:pPr>
            <a:r>
              <a:rPr lang="de-DE" altLang="en-US" smtClean="0"/>
              <a:t>It is an excellent entry point for experts in order to understand different disciplines involved in sanitation and to find out why a system approach to sanitation is crucial for sustainability. </a:t>
            </a:r>
          </a:p>
          <a:p>
            <a:pPr>
              <a:spcBef>
                <a:spcPct val="0"/>
              </a:spcBef>
              <a:spcAft>
                <a:spcPct val="0"/>
              </a:spcAft>
            </a:pPr>
            <a:endParaRPr lang="de-DE" altLang="en-US" smtClean="0"/>
          </a:p>
          <a:p>
            <a:pPr>
              <a:spcBef>
                <a:spcPct val="0"/>
              </a:spcBef>
              <a:spcAft>
                <a:spcPct val="0"/>
              </a:spcAft>
            </a:pPr>
            <a:r>
              <a:rPr lang="de-DE" altLang="en-US" smtClean="0"/>
              <a:t>You will also find references of further readings, contact persons and institutions from  sectors which might not be your initial field of expertise.</a:t>
            </a:r>
          </a:p>
        </p:txBody>
      </p:sp>
      <p:sp>
        <p:nvSpPr>
          <p:cNvPr id="30723" name="Textplatzhalter 2"/>
          <p:cNvSpPr>
            <a:spLocks noGrp="1"/>
          </p:cNvSpPr>
          <p:nvPr>
            <p:ph type="body" sz="quarter" idx="10"/>
          </p:nvPr>
        </p:nvSpPr>
        <p:spPr/>
        <p:txBody>
          <a:bodyPr/>
          <a:lstStyle/>
          <a:p>
            <a:pPr>
              <a:buFont typeface="Times" charset="0"/>
              <a:buNone/>
            </a:pPr>
            <a:r>
              <a:rPr lang="de-DE" altLang="en-US" smtClean="0"/>
              <a:t>Why should I read it?</a:t>
            </a:r>
          </a:p>
        </p:txBody>
      </p:sp>
      <p:pic>
        <p:nvPicPr>
          <p:cNvPr id="30724" name="Grafik 3" descr="7152299919_9864c9a745_z.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27650" y="1773238"/>
            <a:ext cx="381635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66940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platzhalter 2"/>
          <p:cNvSpPr>
            <a:spLocks noGrp="1"/>
          </p:cNvSpPr>
          <p:nvPr>
            <p:ph type="body" sz="quarter" idx="10"/>
          </p:nvPr>
        </p:nvSpPr>
        <p:spPr>
          <a:xfrm>
            <a:off x="827088" y="944563"/>
            <a:ext cx="7632700" cy="576262"/>
          </a:xfrm>
        </p:spPr>
        <p:txBody>
          <a:bodyPr/>
          <a:lstStyle/>
          <a:p>
            <a:pPr>
              <a:buFont typeface="Times" charset="0"/>
              <a:buNone/>
            </a:pPr>
            <a:r>
              <a:rPr lang="de-DE" altLang="en-US" smtClean="0"/>
              <a:t>Case Studies</a:t>
            </a:r>
          </a:p>
        </p:txBody>
      </p:sp>
      <p:pic>
        <p:nvPicPr>
          <p:cNvPr id="317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6575" y="1014413"/>
            <a:ext cx="349250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m 1"/>
          <p:cNvGraphicFramePr>
            <a:graphicFrameLocks/>
          </p:cNvGraphicFramePr>
          <p:nvPr>
            <p:extLst>
              <p:ext uri="{D42A27DB-BD31-4B8C-83A1-F6EECF244321}">
                <p14:modId xmlns:p14="http://schemas.microsoft.com/office/powerpoint/2010/main" val="1887715909"/>
              </p:ext>
            </p:extLst>
          </p:nvPr>
        </p:nvGraphicFramePr>
        <p:xfrm>
          <a:off x="163513" y="1406525"/>
          <a:ext cx="5230812" cy="4183063"/>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feld 5"/>
          <p:cNvSpPr txBox="1"/>
          <p:nvPr/>
        </p:nvSpPr>
        <p:spPr bwMode="auto">
          <a:xfrm>
            <a:off x="5010272" y="5913438"/>
            <a:ext cx="4280339" cy="553998"/>
          </a:xfrm>
          <a:prstGeom prst="rect">
            <a:avLst/>
          </a:prstGeom>
          <a:noFill/>
          <a:ln w="9525">
            <a:noFill/>
            <a:miter lim="800000"/>
            <a:headEnd/>
            <a:tailEnd/>
          </a:ln>
        </p:spPr>
        <p:txBody>
          <a:bodyPr wrap="none" tIns="0" bIns="0" anchor="ctr">
            <a:spAutoFit/>
          </a:bodyPr>
          <a:lstStyle/>
          <a:p>
            <a:pPr eaLnBrk="0" fontAlgn="base" hangingPunct="0">
              <a:spcBef>
                <a:spcPct val="0"/>
              </a:spcBef>
              <a:spcAft>
                <a:spcPct val="0"/>
              </a:spcAft>
              <a:defRPr/>
            </a:pPr>
            <a:r>
              <a:rPr lang="de-DE" sz="1200" b="1" kern="0" dirty="0">
                <a:solidFill>
                  <a:prstClr val="black"/>
                </a:solidFill>
              </a:rPr>
              <a:t>Date: 21 </a:t>
            </a:r>
            <a:r>
              <a:rPr lang="de-DE" sz="1200" b="1" kern="0" dirty="0" smtClean="0">
                <a:solidFill>
                  <a:prstClr val="black"/>
                </a:solidFill>
              </a:rPr>
              <a:t>November 2017</a:t>
            </a:r>
            <a:endParaRPr lang="de-DE" sz="1200" b="1" kern="0" dirty="0">
              <a:solidFill>
                <a:prstClr val="black"/>
              </a:solidFill>
            </a:endParaRPr>
          </a:p>
          <a:p>
            <a:pPr eaLnBrk="0" fontAlgn="base" hangingPunct="0">
              <a:spcBef>
                <a:spcPct val="0"/>
              </a:spcBef>
              <a:spcAft>
                <a:spcPct val="0"/>
              </a:spcAft>
              <a:defRPr/>
            </a:pPr>
            <a:r>
              <a:rPr lang="de-DE" sz="1200" b="1" kern="0" dirty="0">
                <a:solidFill>
                  <a:prstClr val="black"/>
                </a:solidFill>
              </a:rPr>
              <a:t>Source: </a:t>
            </a:r>
            <a:r>
              <a:rPr lang="de-DE" sz="1200" b="1" kern="0" dirty="0">
                <a:hlinkClick r:id="rId5"/>
              </a:rPr>
              <a:t>https://</a:t>
            </a:r>
            <a:r>
              <a:rPr lang="de-DE" sz="1200" b="1" kern="0" dirty="0" smtClean="0">
                <a:hlinkClick r:id="rId5"/>
              </a:rPr>
              <a:t>www.susana.org/en/knowledge-hub/</a:t>
            </a:r>
          </a:p>
          <a:p>
            <a:pPr eaLnBrk="0" fontAlgn="base" hangingPunct="0">
              <a:spcBef>
                <a:spcPct val="0"/>
              </a:spcBef>
              <a:spcAft>
                <a:spcPct val="0"/>
              </a:spcAft>
              <a:defRPr/>
            </a:pPr>
            <a:r>
              <a:rPr lang="de-DE" sz="1200" b="1" kern="0" dirty="0" err="1" smtClean="0">
                <a:hlinkClick r:id="rId5"/>
              </a:rPr>
              <a:t>resources-and-publications</a:t>
            </a:r>
            <a:r>
              <a:rPr lang="de-DE" sz="1200" b="1" kern="0" dirty="0" smtClean="0">
                <a:hlinkClick r:id="rId5"/>
              </a:rPr>
              <a:t>/library?vbl_3%5B81%5D=81&amp;test</a:t>
            </a:r>
            <a:r>
              <a:rPr lang="de-DE" sz="1200" b="1" kern="0" dirty="0" smtClean="0"/>
              <a:t>=  </a:t>
            </a:r>
            <a:endParaRPr lang="de-DE" sz="1200" b="1" kern="0" dirty="0"/>
          </a:p>
        </p:txBody>
      </p:sp>
    </p:spTree>
    <p:extLst>
      <p:ext uri="{BB962C8B-B14F-4D97-AF65-F5344CB8AC3E}">
        <p14:creationId xmlns:p14="http://schemas.microsoft.com/office/powerpoint/2010/main" val="17699886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bwMode="auto">
          <a:xfrm>
            <a:off x="3178175" y="1582738"/>
            <a:ext cx="2763838" cy="430212"/>
          </a:xfrm>
          <a:prstGeom prst="rect">
            <a:avLst/>
          </a:prstGeom>
          <a:noFill/>
          <a:ln w="9525">
            <a:noFill/>
            <a:miter lim="800000"/>
            <a:headEnd/>
            <a:tailEnd/>
          </a:ln>
        </p:spPr>
        <p:txBody>
          <a:bodyPr wrap="none" tIns="0" bIns="0" anchor="ctr">
            <a:spAutoFit/>
          </a:bodyPr>
          <a:lstStyle/>
          <a:p>
            <a:pPr algn="ctr" eaLnBrk="0" fontAlgn="base" hangingPunct="0">
              <a:spcBef>
                <a:spcPct val="0"/>
              </a:spcBef>
              <a:spcAft>
                <a:spcPct val="0"/>
              </a:spcAft>
              <a:defRPr/>
            </a:pPr>
            <a:r>
              <a:rPr lang="en-GB" sz="2800" b="1" kern="0" dirty="0">
                <a:solidFill>
                  <a:srgbClr val="000000"/>
                </a:solidFill>
              </a:rPr>
              <a:t>1. Cover Pages</a:t>
            </a:r>
          </a:p>
        </p:txBody>
      </p:sp>
    </p:spTree>
    <p:extLst>
      <p:ext uri="{BB962C8B-B14F-4D97-AF65-F5344CB8AC3E}">
        <p14:creationId xmlns:p14="http://schemas.microsoft.com/office/powerpoint/2010/main" val="31427337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996" y="908720"/>
            <a:ext cx="8866004" cy="4991400"/>
          </a:xfrm>
          <a:prstGeom prst="rect">
            <a:avLst/>
          </a:prstGeom>
        </p:spPr>
      </p:pic>
    </p:spTree>
    <p:extLst>
      <p:ext uri="{BB962C8B-B14F-4D97-AF65-F5344CB8AC3E}">
        <p14:creationId xmlns:p14="http://schemas.microsoft.com/office/powerpoint/2010/main" val="33130445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Inhaltsplatzhalter 1"/>
          <p:cNvSpPr>
            <a:spLocks noGrp="1"/>
          </p:cNvSpPr>
          <p:nvPr>
            <p:ph idx="1"/>
          </p:nvPr>
        </p:nvSpPr>
        <p:spPr/>
        <p:txBody>
          <a:bodyPr/>
          <a:lstStyle/>
          <a:p>
            <a:pPr marL="457200" indent="-457200"/>
            <a:r>
              <a:rPr lang="en-GB" altLang="en-US" smtClean="0"/>
              <a:t>Costs and economics</a:t>
            </a:r>
          </a:p>
          <a:p>
            <a:pPr marL="857250" lvl="1" indent="-457200"/>
            <a:r>
              <a:rPr lang="en-GB" altLang="en-US" smtClean="0"/>
              <a:t>Investment, operation and maintenance costs</a:t>
            </a:r>
          </a:p>
          <a:p>
            <a:pPr marL="857250" lvl="1" indent="-457200"/>
            <a:r>
              <a:rPr lang="en-GB" altLang="en-US" smtClean="0"/>
              <a:t>Subsidies</a:t>
            </a:r>
          </a:p>
          <a:p>
            <a:pPr marL="857250" lvl="1" indent="-457200"/>
            <a:r>
              <a:rPr lang="en-GB" altLang="en-US" smtClean="0"/>
              <a:t>System of financing the collection-treatment-use chain</a:t>
            </a:r>
          </a:p>
          <a:p>
            <a:pPr marL="857250" lvl="1" indent="-457200"/>
            <a:endParaRPr lang="en-GB" altLang="en-US" smtClean="0"/>
          </a:p>
          <a:p>
            <a:pPr marL="457200" indent="-457200"/>
            <a:r>
              <a:rPr lang="en-GB" altLang="en-US" smtClean="0"/>
              <a:t>Operation and maintenance</a:t>
            </a:r>
          </a:p>
          <a:p>
            <a:pPr marL="857250" lvl="1" indent="-457200"/>
            <a:r>
              <a:rPr lang="en-GB" altLang="en-US" smtClean="0"/>
              <a:t>Management system</a:t>
            </a:r>
          </a:p>
          <a:p>
            <a:pPr marL="857250" lvl="1" indent="-457200"/>
            <a:r>
              <a:rPr lang="en-GB" altLang="en-US" smtClean="0"/>
              <a:t>Allocation of responsibilities</a:t>
            </a:r>
          </a:p>
          <a:p>
            <a:pPr marL="857250" lvl="1" indent="-457200"/>
            <a:r>
              <a:rPr lang="en-GB" altLang="en-US" smtClean="0"/>
              <a:t>Collection of fees</a:t>
            </a:r>
          </a:p>
          <a:p>
            <a:pPr marL="857250" lvl="1" indent="-457200"/>
            <a:r>
              <a:rPr lang="en-GB" altLang="en-US" smtClean="0"/>
              <a:t>Who performs the maintenance (women / men)</a:t>
            </a:r>
          </a:p>
          <a:p>
            <a:pPr marL="857250" lvl="1" indent="-457200"/>
            <a:r>
              <a:rPr lang="en-GB" altLang="en-US" smtClean="0"/>
              <a:t>How is the system used</a:t>
            </a:r>
          </a:p>
          <a:p>
            <a:pPr marL="857250" lvl="1" indent="-457200">
              <a:buFont typeface="Wingdings" pitchFamily="2" charset="2"/>
              <a:buNone/>
            </a:pPr>
            <a:endParaRPr lang="en-GB" altLang="en-US" smtClean="0"/>
          </a:p>
        </p:txBody>
      </p:sp>
      <p:sp>
        <p:nvSpPr>
          <p:cNvPr id="33795" name="Textplatzhalter 2"/>
          <p:cNvSpPr>
            <a:spLocks noGrp="1"/>
          </p:cNvSpPr>
          <p:nvPr>
            <p:ph type="body" sz="quarter" idx="10"/>
          </p:nvPr>
        </p:nvSpPr>
        <p:spPr/>
        <p:txBody>
          <a:bodyPr>
            <a:normAutofit fontScale="92500"/>
          </a:bodyPr>
          <a:lstStyle/>
          <a:p>
            <a:pPr>
              <a:buFont typeface="Times" charset="0"/>
              <a:buNone/>
            </a:pPr>
            <a:r>
              <a:rPr lang="en-GB" altLang="en-US" smtClean="0"/>
              <a:t>Key points addressed in each SuSanA case study (1/2)</a:t>
            </a:r>
          </a:p>
        </p:txBody>
      </p:sp>
    </p:spTree>
    <p:extLst>
      <p:ext uri="{BB962C8B-B14F-4D97-AF65-F5344CB8AC3E}">
        <p14:creationId xmlns:p14="http://schemas.microsoft.com/office/powerpoint/2010/main" val="22851419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Inhaltsplatzhalter 1"/>
          <p:cNvSpPr>
            <a:spLocks noGrp="1"/>
          </p:cNvSpPr>
          <p:nvPr>
            <p:ph idx="1"/>
          </p:nvPr>
        </p:nvSpPr>
        <p:spPr/>
        <p:txBody>
          <a:bodyPr/>
          <a:lstStyle/>
          <a:p>
            <a:pPr marL="457200" indent="-457200"/>
            <a:r>
              <a:rPr lang="en-GB" altLang="en-US" smtClean="0"/>
              <a:t>Practical experience and lessons learnt</a:t>
            </a:r>
          </a:p>
          <a:p>
            <a:pPr marL="857250" lvl="1" indent="-457200"/>
            <a:r>
              <a:rPr lang="en-GB" altLang="en-US" smtClean="0"/>
              <a:t>Acceptance, technical aspects, impact on stakeholders, gender issues, mistakes made, learning experiences</a:t>
            </a:r>
          </a:p>
          <a:p>
            <a:pPr marL="857250" lvl="1" indent="-457200"/>
            <a:r>
              <a:rPr lang="en-GB" altLang="en-US" smtClean="0"/>
              <a:t>Analysis of problems encountered and obstacles</a:t>
            </a:r>
          </a:p>
          <a:p>
            <a:pPr marL="857250" lvl="1" indent="-457200"/>
            <a:r>
              <a:rPr lang="en-GB" altLang="en-US" smtClean="0"/>
              <a:t>Improvement suggestions </a:t>
            </a:r>
          </a:p>
          <a:p>
            <a:pPr marL="857250" lvl="1" indent="-457200"/>
            <a:endParaRPr lang="en-GB" altLang="en-US" smtClean="0"/>
          </a:p>
          <a:p>
            <a:pPr marL="457200" indent="-457200"/>
            <a:r>
              <a:rPr lang="en-GB" altLang="en-US" smtClean="0"/>
              <a:t>Sustainability assessment and long-term impacts</a:t>
            </a:r>
          </a:p>
          <a:p>
            <a:pPr marL="857250" lvl="1" indent="-457200"/>
            <a:r>
              <a:rPr lang="en-GB" altLang="en-US" smtClean="0"/>
              <a:t>Qualitative assessment of sustainability based on the SuSanA five criteria for sustainability</a:t>
            </a:r>
          </a:p>
          <a:p>
            <a:pPr marL="857250" lvl="1" indent="-457200"/>
            <a:r>
              <a:rPr lang="en-GB" altLang="en-US" smtClean="0"/>
              <a:t>Rating for different areas of the sustainability chain (collection, transport, treatment, recovery)</a:t>
            </a:r>
          </a:p>
          <a:p>
            <a:pPr marL="857250" lvl="1" indent="-457200"/>
            <a:r>
              <a:rPr lang="en-GB" altLang="en-US" smtClean="0"/>
              <a:t>Simplified evaluation scheme</a:t>
            </a:r>
          </a:p>
          <a:p>
            <a:pPr marL="857250" lvl="1" indent="-457200">
              <a:buFont typeface="Wingdings" pitchFamily="2" charset="2"/>
              <a:buNone/>
            </a:pPr>
            <a:endParaRPr lang="en-GB" altLang="en-US" smtClean="0"/>
          </a:p>
        </p:txBody>
      </p:sp>
      <p:sp>
        <p:nvSpPr>
          <p:cNvPr id="34819" name="Textplatzhalter 2"/>
          <p:cNvSpPr>
            <a:spLocks noGrp="1"/>
          </p:cNvSpPr>
          <p:nvPr>
            <p:ph type="body" sz="quarter" idx="10"/>
          </p:nvPr>
        </p:nvSpPr>
        <p:spPr/>
        <p:txBody>
          <a:bodyPr>
            <a:normAutofit fontScale="85000" lnSpcReduction="10000"/>
          </a:bodyPr>
          <a:lstStyle/>
          <a:p>
            <a:pPr>
              <a:buFont typeface="Times" charset="0"/>
              <a:buNone/>
            </a:pPr>
            <a:r>
              <a:rPr lang="en-GB" altLang="en-US" smtClean="0"/>
              <a:t>Key questions to be asked in SuSanA case studies (2/2)</a:t>
            </a:r>
          </a:p>
        </p:txBody>
      </p:sp>
    </p:spTree>
    <p:extLst>
      <p:ext uri="{BB962C8B-B14F-4D97-AF65-F5344CB8AC3E}">
        <p14:creationId xmlns:p14="http://schemas.microsoft.com/office/powerpoint/2010/main" val="20426345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Inhaltsplatzhalter 1"/>
          <p:cNvSpPr>
            <a:spLocks noGrp="1"/>
          </p:cNvSpPr>
          <p:nvPr>
            <p:ph idx="1"/>
          </p:nvPr>
        </p:nvSpPr>
        <p:spPr>
          <a:xfrm>
            <a:off x="607332" y="1560132"/>
            <a:ext cx="5485737" cy="4608512"/>
          </a:xfrm>
        </p:spPr>
        <p:txBody>
          <a:bodyPr/>
          <a:lstStyle/>
          <a:p>
            <a:pPr marL="457200" indent="-457200"/>
            <a:r>
              <a:rPr lang="en-GB" altLang="en-US" dirty="0" smtClean="0"/>
              <a:t>Selected sanitation projects reported on how SuSanA had influenced the work carried out</a:t>
            </a:r>
          </a:p>
          <a:p>
            <a:pPr marL="457200" indent="-457200"/>
            <a:r>
              <a:rPr lang="en-US" altLang="en-US" dirty="0" smtClean="0"/>
              <a:t>These indicated </a:t>
            </a:r>
            <a:r>
              <a:rPr lang="en-US" altLang="en-US" dirty="0"/>
              <a:t>that SuSanA can have a far-reaching effect providing expertise, </a:t>
            </a:r>
            <a:r>
              <a:rPr lang="en-US" altLang="en-US" dirty="0" err="1"/>
              <a:t>convenor</a:t>
            </a:r>
            <a:r>
              <a:rPr lang="en-US" altLang="en-US" dirty="0"/>
              <a:t> </a:t>
            </a:r>
            <a:r>
              <a:rPr lang="en-US" altLang="en-US" dirty="0" smtClean="0"/>
              <a:t>of </a:t>
            </a:r>
            <a:r>
              <a:rPr lang="en-US" altLang="en-US" dirty="0"/>
              <a:t>meetings, a source of online information, networked contacts, discussion platform and a place to disseminate reports and publications</a:t>
            </a:r>
            <a:r>
              <a:rPr lang="en-US" altLang="en-US" dirty="0" smtClean="0"/>
              <a:t>.</a:t>
            </a:r>
          </a:p>
          <a:p>
            <a:pPr marL="457200" indent="-457200"/>
            <a:r>
              <a:rPr lang="en-US" altLang="en-US" dirty="0"/>
              <a:t>All case stories can be found in the library: </a:t>
            </a:r>
            <a:r>
              <a:rPr lang="en-US" altLang="en-US" dirty="0">
                <a:hlinkClick r:id="rId2"/>
              </a:rPr>
              <a:t>https://</a:t>
            </a:r>
            <a:r>
              <a:rPr lang="en-US" altLang="en-US" dirty="0" smtClean="0">
                <a:hlinkClick r:id="rId2"/>
              </a:rPr>
              <a:t>www.susana.org/en/knowledge-hub/resources-and-publications/library/details/3503</a:t>
            </a:r>
            <a:r>
              <a:rPr lang="en-US" altLang="en-US" dirty="0" smtClean="0"/>
              <a:t> </a:t>
            </a:r>
            <a:endParaRPr lang="en-GB" altLang="en-US" dirty="0" smtClean="0"/>
          </a:p>
          <a:p>
            <a:pPr marL="857250" lvl="1" indent="-457200">
              <a:buFont typeface="Wingdings" pitchFamily="2" charset="2"/>
              <a:buNone/>
            </a:pPr>
            <a:endParaRPr lang="en-GB" altLang="en-US" dirty="0" smtClean="0"/>
          </a:p>
        </p:txBody>
      </p:sp>
      <p:sp>
        <p:nvSpPr>
          <p:cNvPr id="34819" name="Textplatzhalter 2"/>
          <p:cNvSpPr>
            <a:spLocks noGrp="1"/>
          </p:cNvSpPr>
          <p:nvPr>
            <p:ph type="body" sz="quarter" idx="10"/>
          </p:nvPr>
        </p:nvSpPr>
        <p:spPr/>
        <p:txBody>
          <a:bodyPr>
            <a:normAutofit/>
          </a:bodyPr>
          <a:lstStyle/>
          <a:p>
            <a:pPr>
              <a:buFont typeface="Times" charset="0"/>
              <a:buNone/>
            </a:pPr>
            <a:r>
              <a:rPr lang="en-GB" altLang="en-US" dirty="0" smtClean="0"/>
              <a:t>SuSanA impact stories </a:t>
            </a:r>
          </a:p>
        </p:txBody>
      </p:sp>
      <p:pic>
        <p:nvPicPr>
          <p:cNvPr id="2" name="Grafik 1"/>
          <p:cNvPicPr>
            <a:picLocks noChangeAspect="1"/>
          </p:cNvPicPr>
          <p:nvPr/>
        </p:nvPicPr>
        <p:blipFill>
          <a:blip r:embed="rId3"/>
          <a:stretch>
            <a:fillRect/>
          </a:stretch>
        </p:blipFill>
        <p:spPr>
          <a:xfrm>
            <a:off x="6198578" y="1990023"/>
            <a:ext cx="2797742" cy="3958814"/>
          </a:xfrm>
          <a:prstGeom prst="rect">
            <a:avLst/>
          </a:prstGeom>
        </p:spPr>
      </p:pic>
    </p:spTree>
    <p:extLst>
      <p:ext uri="{BB962C8B-B14F-4D97-AF65-F5344CB8AC3E}">
        <p14:creationId xmlns:p14="http://schemas.microsoft.com/office/powerpoint/2010/main" val="2362929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9" descr="statemen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17" y="1774825"/>
            <a:ext cx="2127250" cy="2949575"/>
          </a:xfrm>
          <a:prstGeom prst="rect">
            <a:avLst/>
          </a:prstGeom>
          <a:noFill/>
          <a:ln>
            <a:noFill/>
          </a:ln>
          <a:effectLst>
            <a:outerShdw dist="107763" dir="8100000" algn="ctr" rotWithShape="0">
              <a:srgbClr val="A1A1A1">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3"/>
          <p:cNvSpPr>
            <a:spLocks noGrp="1" noChangeArrowheads="1"/>
          </p:cNvSpPr>
          <p:nvPr>
            <p:ph idx="1"/>
          </p:nvPr>
        </p:nvSpPr>
        <p:spPr>
          <a:xfrm>
            <a:off x="4284663" y="1989138"/>
            <a:ext cx="4751387" cy="4319587"/>
          </a:xfrm>
        </p:spPr>
        <p:txBody>
          <a:bodyPr/>
          <a:lstStyle/>
          <a:p>
            <a:pPr marL="0" indent="0" eaLnBrk="1" hangingPunct="1">
              <a:lnSpc>
                <a:spcPct val="90000"/>
              </a:lnSpc>
              <a:buFont typeface="Wingdings" pitchFamily="2" charset="2"/>
              <a:buNone/>
            </a:pPr>
            <a:r>
              <a:rPr lang="en-GB" altLang="en-US" dirty="0" smtClean="0">
                <a:solidFill>
                  <a:srgbClr val="000000"/>
                </a:solidFill>
              </a:rPr>
              <a:t>...through a collection of resource materials related to this policy dialogue, e.g.:</a:t>
            </a:r>
          </a:p>
          <a:p>
            <a:pPr marL="0" indent="0" eaLnBrk="1" hangingPunct="1">
              <a:lnSpc>
                <a:spcPct val="90000"/>
              </a:lnSpc>
            </a:pPr>
            <a:r>
              <a:rPr lang="en-GB" altLang="en-US" dirty="0" smtClean="0">
                <a:solidFill>
                  <a:srgbClr val="000000"/>
                </a:solidFill>
              </a:rPr>
              <a:t>Website with extensive library</a:t>
            </a:r>
          </a:p>
          <a:p>
            <a:pPr marL="0" indent="0" eaLnBrk="1" hangingPunct="1">
              <a:lnSpc>
                <a:spcPct val="90000"/>
              </a:lnSpc>
            </a:pPr>
            <a:r>
              <a:rPr lang="en-GB" altLang="en-US" dirty="0" smtClean="0">
                <a:solidFill>
                  <a:srgbClr val="000000"/>
                </a:solidFill>
              </a:rPr>
              <a:t>Case study collection</a:t>
            </a:r>
          </a:p>
          <a:p>
            <a:pPr marL="0" indent="0" eaLnBrk="1" hangingPunct="1">
              <a:lnSpc>
                <a:spcPct val="90000"/>
              </a:lnSpc>
              <a:buFont typeface="Wingdings" pitchFamily="2" charset="2"/>
              <a:buNone/>
            </a:pPr>
            <a:endParaRPr lang="en-GB" altLang="en-US" dirty="0" smtClean="0">
              <a:solidFill>
                <a:srgbClr val="000000"/>
              </a:solidFill>
            </a:endParaRPr>
          </a:p>
          <a:p>
            <a:pPr marL="0" indent="0" eaLnBrk="1" hangingPunct="1">
              <a:lnSpc>
                <a:spcPct val="90000"/>
              </a:lnSpc>
              <a:buFont typeface="Times" charset="0"/>
              <a:buNone/>
            </a:pPr>
            <a:r>
              <a:rPr lang="en-GB" altLang="en-US" dirty="0" smtClean="0"/>
              <a:t>… </a:t>
            </a:r>
            <a:r>
              <a:rPr lang="en-GB" altLang="en-US" dirty="0" smtClean="0">
                <a:solidFill>
                  <a:srgbClr val="000000"/>
                </a:solidFill>
              </a:rPr>
              <a:t>through its</a:t>
            </a:r>
          </a:p>
          <a:p>
            <a:pPr marL="0" indent="0" eaLnBrk="1" hangingPunct="1">
              <a:lnSpc>
                <a:spcPct val="90000"/>
              </a:lnSpc>
            </a:pPr>
            <a:r>
              <a:rPr lang="en-GB" altLang="en-US" dirty="0" smtClean="0"/>
              <a:t>Vision documents </a:t>
            </a:r>
            <a:r>
              <a:rPr lang="en-GB" altLang="en-US" dirty="0" smtClean="0">
                <a:solidFill>
                  <a:srgbClr val="000000"/>
                </a:solidFill>
              </a:rPr>
              <a:t>and joint road map</a:t>
            </a:r>
          </a:p>
          <a:p>
            <a:pPr marL="0" indent="0" eaLnBrk="1" hangingPunct="1">
              <a:lnSpc>
                <a:spcPct val="90000"/>
              </a:lnSpc>
            </a:pPr>
            <a:r>
              <a:rPr lang="en-GB" altLang="en-US" dirty="0" smtClean="0">
                <a:solidFill>
                  <a:srgbClr val="000000"/>
                </a:solidFill>
              </a:rPr>
              <a:t>Fact sheets from several working groups</a:t>
            </a:r>
          </a:p>
          <a:p>
            <a:pPr marL="0" indent="0" eaLnBrk="1" hangingPunct="1">
              <a:lnSpc>
                <a:spcPct val="90000"/>
              </a:lnSpc>
            </a:pPr>
            <a:r>
              <a:rPr lang="en-GB" altLang="en-US" dirty="0" smtClean="0">
                <a:solidFill>
                  <a:srgbClr val="000000"/>
                </a:solidFill>
              </a:rPr>
              <a:t>Contributions to conferences and events</a:t>
            </a:r>
          </a:p>
          <a:p>
            <a:pPr marL="0" indent="0" eaLnBrk="1" hangingPunct="1">
              <a:lnSpc>
                <a:spcPct val="90000"/>
              </a:lnSpc>
              <a:buFont typeface="Times" charset="0"/>
              <a:buNone/>
            </a:pPr>
            <a:endParaRPr lang="en-GB" altLang="en-US" dirty="0" smtClean="0">
              <a:solidFill>
                <a:srgbClr val="000000"/>
              </a:solidFill>
            </a:endParaRPr>
          </a:p>
          <a:p>
            <a:pPr marL="0" indent="0" eaLnBrk="1" hangingPunct="1">
              <a:lnSpc>
                <a:spcPct val="90000"/>
              </a:lnSpc>
            </a:pPr>
            <a:endParaRPr lang="en-GB" altLang="en-US" dirty="0" smtClean="0">
              <a:solidFill>
                <a:srgbClr val="000000"/>
              </a:solidFill>
            </a:endParaRPr>
          </a:p>
        </p:txBody>
      </p:sp>
      <p:sp>
        <p:nvSpPr>
          <p:cNvPr id="36868" name="Textplatzhalter 7"/>
          <p:cNvSpPr>
            <a:spLocks noGrp="1"/>
          </p:cNvSpPr>
          <p:nvPr>
            <p:ph type="body" sz="quarter" idx="10"/>
          </p:nvPr>
        </p:nvSpPr>
        <p:spPr/>
        <p:txBody>
          <a:bodyPr>
            <a:normAutofit/>
          </a:bodyPr>
          <a:lstStyle/>
          <a:p>
            <a:pPr>
              <a:buFont typeface="Times" charset="0"/>
              <a:buNone/>
            </a:pPr>
            <a:r>
              <a:rPr lang="en-GB" altLang="en-US" dirty="0" smtClean="0"/>
              <a:t>(3) </a:t>
            </a:r>
            <a:r>
              <a:rPr lang="en-GB" altLang="en-US" dirty="0" err="1" smtClean="0"/>
              <a:t>SuSanA</a:t>
            </a:r>
            <a:r>
              <a:rPr lang="en-GB" altLang="en-US" dirty="0" smtClean="0"/>
              <a:t> contributes to the policy dialogue</a:t>
            </a:r>
            <a:endParaRPr lang="de-DE" altLang="en-US" dirty="0" smtClean="0"/>
          </a:p>
        </p:txBody>
      </p:sp>
      <p:pic>
        <p:nvPicPr>
          <p:cNvPr id="36870" name="Picture 4" descr="en-susana-food-security-factsheet-2008-02-0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2402" y="3500437"/>
            <a:ext cx="1728787" cy="2447925"/>
          </a:xfrm>
          <a:prstGeom prst="rect">
            <a:avLst/>
          </a:prstGeom>
          <a:noFill/>
          <a:ln w="9525">
            <a:solidFill>
              <a:schemeClr val="bg2"/>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52931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Inhaltsplatzhalter 8"/>
          <p:cNvSpPr>
            <a:spLocks noGrp="1"/>
          </p:cNvSpPr>
          <p:nvPr>
            <p:ph idx="1"/>
          </p:nvPr>
        </p:nvSpPr>
        <p:spPr>
          <a:xfrm>
            <a:off x="1171482" y="1556792"/>
            <a:ext cx="7632700" cy="4897139"/>
          </a:xfrm>
        </p:spPr>
        <p:txBody>
          <a:bodyPr>
            <a:normAutofit lnSpcReduction="10000"/>
          </a:bodyPr>
          <a:lstStyle/>
          <a:p>
            <a:pPr marL="441325" indent="-304800">
              <a:buFont typeface="Wingdings" pitchFamily="2" charset="2"/>
              <a:buNone/>
            </a:pPr>
            <a:r>
              <a:rPr lang="en-GB" altLang="en-US" dirty="0" smtClean="0">
                <a:solidFill>
                  <a:srgbClr val="000000"/>
                </a:solidFill>
              </a:rPr>
              <a:t>Thirteen working groups:</a:t>
            </a:r>
          </a:p>
          <a:p>
            <a:pPr marL="441325" indent="-304800">
              <a:buFont typeface="Times" charset="0"/>
              <a:buAutoNum type="arabicPeriod"/>
            </a:pPr>
            <a:r>
              <a:rPr lang="en-GB" altLang="en-US" sz="1800" dirty="0" smtClean="0">
                <a:solidFill>
                  <a:srgbClr val="000000"/>
                </a:solidFill>
              </a:rPr>
              <a:t> Capacity development </a:t>
            </a:r>
          </a:p>
          <a:p>
            <a:pPr marL="441325" indent="-304800">
              <a:buFont typeface="Times" charset="0"/>
              <a:buAutoNum type="arabicPeriod"/>
            </a:pPr>
            <a:r>
              <a:rPr lang="en-GB" altLang="en-US" sz="1800" dirty="0" smtClean="0">
                <a:solidFill>
                  <a:srgbClr val="000000"/>
                </a:solidFill>
              </a:rPr>
              <a:t> Market development</a:t>
            </a:r>
          </a:p>
          <a:p>
            <a:pPr marL="441325" indent="-304800">
              <a:buFont typeface="Times" charset="0"/>
              <a:buAutoNum type="arabicPeriod"/>
            </a:pPr>
            <a:r>
              <a:rPr lang="en-GB" altLang="en-US" sz="1800" dirty="0" smtClean="0">
                <a:solidFill>
                  <a:srgbClr val="000000"/>
                </a:solidFill>
              </a:rPr>
              <a:t> Renewable energies and climate change</a:t>
            </a:r>
          </a:p>
          <a:p>
            <a:pPr marL="441325" indent="-304800">
              <a:buFont typeface="Times" charset="0"/>
              <a:buAutoNum type="arabicPeriod"/>
            </a:pPr>
            <a:r>
              <a:rPr lang="en-GB" altLang="en-US" sz="1800" dirty="0" smtClean="0">
                <a:solidFill>
                  <a:srgbClr val="000000"/>
                </a:solidFill>
              </a:rPr>
              <a:t> Sanitation systems and technology options</a:t>
            </a:r>
          </a:p>
          <a:p>
            <a:pPr marL="441325" indent="-304800">
              <a:buFont typeface="Times" charset="0"/>
              <a:buAutoNum type="arabicPeriod"/>
            </a:pPr>
            <a:r>
              <a:rPr lang="en-GB" altLang="en-US" sz="1800" dirty="0" smtClean="0">
                <a:solidFill>
                  <a:srgbClr val="000000"/>
                </a:solidFill>
              </a:rPr>
              <a:t> Food security and productive sanitation systems</a:t>
            </a:r>
          </a:p>
          <a:p>
            <a:pPr marL="441325" indent="-304800">
              <a:buFont typeface="Times" charset="0"/>
              <a:buAutoNum type="arabicPeriod"/>
            </a:pPr>
            <a:r>
              <a:rPr lang="en-GB" altLang="en-US" sz="1800" dirty="0" smtClean="0">
                <a:solidFill>
                  <a:srgbClr val="000000"/>
                </a:solidFill>
              </a:rPr>
              <a:t> Cities</a:t>
            </a:r>
          </a:p>
          <a:p>
            <a:pPr marL="441325" indent="-304800">
              <a:buFont typeface="Times" charset="0"/>
              <a:buAutoNum type="arabicPeriod"/>
            </a:pPr>
            <a:r>
              <a:rPr lang="en-GB" altLang="en-US" sz="1800" dirty="0">
                <a:solidFill>
                  <a:srgbClr val="000000"/>
                </a:solidFill>
              </a:rPr>
              <a:t> </a:t>
            </a:r>
            <a:r>
              <a:rPr lang="en-GB" altLang="en-US" sz="1800" dirty="0" smtClean="0">
                <a:solidFill>
                  <a:srgbClr val="000000"/>
                </a:solidFill>
              </a:rPr>
              <a:t>Sustainable WASH in institutions and gender equality</a:t>
            </a:r>
          </a:p>
          <a:p>
            <a:pPr marL="441325" indent="-304800">
              <a:buFont typeface="Times" charset="0"/>
              <a:buAutoNum type="arabicPeriod"/>
            </a:pPr>
            <a:r>
              <a:rPr lang="en-GB" altLang="en-US" sz="1800" dirty="0" smtClean="0">
                <a:solidFill>
                  <a:srgbClr val="000000"/>
                </a:solidFill>
              </a:rPr>
              <a:t> Emergency and reconstruction situations</a:t>
            </a:r>
          </a:p>
          <a:p>
            <a:pPr marL="441325" indent="-304800">
              <a:buFont typeface="Times" charset="0"/>
              <a:buAutoNum type="arabicPeriod"/>
            </a:pPr>
            <a:r>
              <a:rPr lang="en-GB" altLang="en-US" sz="1800" dirty="0">
                <a:solidFill>
                  <a:srgbClr val="000000"/>
                </a:solidFill>
              </a:rPr>
              <a:t> </a:t>
            </a:r>
            <a:r>
              <a:rPr lang="en-GB" altLang="en-US" sz="1800" dirty="0" smtClean="0">
                <a:solidFill>
                  <a:srgbClr val="000000"/>
                </a:solidFill>
              </a:rPr>
              <a:t>Public awareness, advocacy and civil society engagement</a:t>
            </a:r>
          </a:p>
          <a:p>
            <a:pPr marL="441325" indent="-304800">
              <a:buFont typeface="Times" charset="0"/>
              <a:buAutoNum type="arabicPeriod"/>
            </a:pPr>
            <a:r>
              <a:rPr lang="en-GB" altLang="en-US" sz="1800" dirty="0" smtClean="0">
                <a:solidFill>
                  <a:srgbClr val="000000"/>
                </a:solidFill>
              </a:rPr>
              <a:t> Operation, maintenance and sustainable services</a:t>
            </a:r>
          </a:p>
          <a:p>
            <a:pPr marL="441325" indent="-304800">
              <a:buFont typeface="Times" charset="0"/>
              <a:buAutoNum type="arabicPeriod"/>
            </a:pPr>
            <a:r>
              <a:rPr lang="en-GB" altLang="en-US" sz="1800" dirty="0" smtClean="0">
                <a:solidFill>
                  <a:srgbClr val="000000"/>
                </a:solidFill>
              </a:rPr>
              <a:t> Groundwater protection</a:t>
            </a:r>
          </a:p>
          <a:p>
            <a:pPr marL="441325" indent="-304800">
              <a:buFont typeface="Times" charset="0"/>
              <a:buAutoNum type="arabicPeriod"/>
            </a:pPr>
            <a:r>
              <a:rPr lang="de-DE" altLang="en-US" sz="1800" dirty="0" smtClean="0">
                <a:solidFill>
                  <a:srgbClr val="000000"/>
                </a:solidFill>
              </a:rPr>
              <a:t> WASH </a:t>
            </a:r>
            <a:r>
              <a:rPr lang="de-DE" altLang="en-US" sz="1800" dirty="0" err="1" smtClean="0">
                <a:solidFill>
                  <a:srgbClr val="000000"/>
                </a:solidFill>
              </a:rPr>
              <a:t>and</a:t>
            </a:r>
            <a:r>
              <a:rPr lang="de-DE" altLang="en-US" sz="1800" dirty="0" smtClean="0">
                <a:solidFill>
                  <a:srgbClr val="000000"/>
                </a:solidFill>
              </a:rPr>
              <a:t> </a:t>
            </a:r>
            <a:r>
              <a:rPr lang="de-DE" altLang="en-US" sz="1800" dirty="0" err="1" smtClean="0">
                <a:solidFill>
                  <a:srgbClr val="000000"/>
                </a:solidFill>
              </a:rPr>
              <a:t>nutrition</a:t>
            </a:r>
            <a:endParaRPr lang="de-DE" altLang="en-US" sz="1800" dirty="0" smtClean="0">
              <a:solidFill>
                <a:srgbClr val="000000"/>
              </a:solidFill>
            </a:endParaRPr>
          </a:p>
          <a:p>
            <a:pPr marL="441325" indent="-304800">
              <a:buFont typeface="Times" charset="0"/>
              <a:buAutoNum type="arabicPeriod"/>
            </a:pPr>
            <a:r>
              <a:rPr lang="en-GB" altLang="en-US" sz="1800" dirty="0" smtClean="0">
                <a:solidFill>
                  <a:srgbClr val="000000"/>
                </a:solidFill>
              </a:rPr>
              <a:t> Behaviour change</a:t>
            </a:r>
          </a:p>
          <a:p>
            <a:pPr marL="441325" indent="-304800">
              <a:spcBef>
                <a:spcPct val="20000"/>
              </a:spcBef>
              <a:buSzPct val="130000"/>
              <a:buFont typeface="Wingdings" pitchFamily="2" charset="2"/>
              <a:buNone/>
            </a:pPr>
            <a:r>
              <a:rPr lang="en-GB" altLang="en-US" sz="1800" dirty="0" smtClean="0">
                <a:solidFill>
                  <a:srgbClr val="000000"/>
                </a:solidFill>
              </a:rPr>
              <a:t>		</a:t>
            </a:r>
          </a:p>
          <a:p>
            <a:pPr marL="441325" indent="-304800">
              <a:spcBef>
                <a:spcPct val="20000"/>
              </a:spcBef>
              <a:buSzPct val="130000"/>
              <a:buFont typeface="Wingdings" pitchFamily="2" charset="2"/>
              <a:buNone/>
            </a:pPr>
            <a:r>
              <a:rPr lang="en-GB" altLang="en-US" sz="1800" dirty="0" smtClean="0">
                <a:solidFill>
                  <a:srgbClr val="000000"/>
                </a:solidFill>
              </a:rPr>
              <a:t>	</a:t>
            </a:r>
          </a:p>
          <a:p>
            <a:pPr marL="441325" indent="-304800"/>
            <a:endParaRPr lang="de-DE" altLang="en-US" dirty="0" smtClean="0"/>
          </a:p>
        </p:txBody>
      </p:sp>
      <p:sp>
        <p:nvSpPr>
          <p:cNvPr id="22531" name="Rectangle 3"/>
          <p:cNvSpPr>
            <a:spLocks noGrp="1" noChangeArrowheads="1"/>
          </p:cNvSpPr>
          <p:nvPr>
            <p:ph type="body" sz="quarter" idx="10"/>
          </p:nvPr>
        </p:nvSpPr>
        <p:spPr/>
        <p:txBody>
          <a:bodyPr/>
          <a:lstStyle/>
          <a:p>
            <a:pPr>
              <a:buFont typeface="Times" charset="0"/>
              <a:buNone/>
            </a:pPr>
            <a:r>
              <a:rPr lang="en-GB" altLang="en-US" dirty="0" smtClean="0"/>
              <a:t>(4) </a:t>
            </a:r>
            <a:r>
              <a:rPr lang="en-GB" altLang="en-US" dirty="0" err="1" smtClean="0"/>
              <a:t>SuSanA</a:t>
            </a:r>
            <a:r>
              <a:rPr lang="en-GB" altLang="en-US" dirty="0" smtClean="0"/>
              <a:t> is a working platform</a:t>
            </a:r>
          </a:p>
        </p:txBody>
      </p:sp>
    </p:spTree>
    <p:extLst>
      <p:ext uri="{BB962C8B-B14F-4D97-AF65-F5344CB8AC3E}">
        <p14:creationId xmlns:p14="http://schemas.microsoft.com/office/powerpoint/2010/main" val="228641492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text 2"/>
          <p:cNvSpPr>
            <a:spLocks noGrp="1"/>
          </p:cNvSpPr>
          <p:nvPr>
            <p:ph type="body" sz="quarter" idx="10"/>
          </p:nvPr>
        </p:nvSpPr>
        <p:spPr>
          <a:xfrm>
            <a:off x="1187624" y="880804"/>
            <a:ext cx="7632700" cy="576263"/>
          </a:xfrm>
        </p:spPr>
        <p:txBody>
          <a:bodyPr/>
          <a:lstStyle/>
          <a:p>
            <a:pPr>
              <a:buFont typeface="Times" charset="0"/>
              <a:buNone/>
            </a:pPr>
            <a:r>
              <a:rPr lang="de-DE" altLang="en-US" dirty="0" smtClean="0"/>
              <a:t>Mailing </a:t>
            </a:r>
            <a:r>
              <a:rPr lang="de-DE" altLang="en-US" dirty="0" err="1" smtClean="0"/>
              <a:t>list</a:t>
            </a:r>
            <a:r>
              <a:rPr lang="de-DE" altLang="en-US" dirty="0" smtClean="0"/>
              <a:t> </a:t>
            </a:r>
            <a:r>
              <a:rPr lang="de-DE" altLang="en-US" dirty="0" err="1" smtClean="0"/>
              <a:t>members</a:t>
            </a:r>
            <a:r>
              <a:rPr lang="de-DE" altLang="en-US" dirty="0" smtClean="0"/>
              <a:t> </a:t>
            </a:r>
            <a:r>
              <a:rPr lang="de-DE" altLang="en-US" dirty="0" err="1" smtClean="0"/>
              <a:t>by</a:t>
            </a:r>
            <a:r>
              <a:rPr lang="de-DE" altLang="en-US" dirty="0" smtClean="0"/>
              <a:t> </a:t>
            </a:r>
            <a:r>
              <a:rPr lang="de-DE" altLang="en-US" dirty="0" err="1" smtClean="0"/>
              <a:t>working</a:t>
            </a:r>
            <a:r>
              <a:rPr lang="de-DE" altLang="en-US" dirty="0" smtClean="0"/>
              <a:t> </a:t>
            </a:r>
            <a:r>
              <a:rPr lang="de-DE" altLang="en-US" dirty="0" err="1" smtClean="0"/>
              <a:t>group</a:t>
            </a:r>
            <a:endParaRPr lang="en-US" altLang="en-US" dirty="0" smtClean="0"/>
          </a:p>
        </p:txBody>
      </p:sp>
      <p:sp>
        <p:nvSpPr>
          <p:cNvPr id="7" name="TextovéPole 5"/>
          <p:cNvSpPr txBox="1"/>
          <p:nvPr/>
        </p:nvSpPr>
        <p:spPr bwMode="auto">
          <a:xfrm>
            <a:off x="5727976" y="6086262"/>
            <a:ext cx="2842445" cy="369332"/>
          </a:xfrm>
          <a:prstGeom prst="rect">
            <a:avLst/>
          </a:prstGeom>
          <a:noFill/>
          <a:ln w="9525">
            <a:noFill/>
            <a:miter lim="800000"/>
            <a:headEnd/>
            <a:tailEnd/>
          </a:ln>
        </p:spPr>
        <p:txBody>
          <a:bodyPr wrap="none" tIns="0" bIns="0" anchor="ctr">
            <a:spAutoFit/>
          </a:bodyPr>
          <a:lstStyle/>
          <a:p>
            <a:pPr eaLnBrk="0" fontAlgn="base" hangingPunct="0">
              <a:spcBef>
                <a:spcPct val="0"/>
              </a:spcBef>
              <a:spcAft>
                <a:spcPct val="0"/>
              </a:spcAft>
              <a:defRPr/>
            </a:pPr>
            <a:r>
              <a:rPr lang="en-US" sz="1200" b="1" kern="0" dirty="0">
                <a:solidFill>
                  <a:srgbClr val="000000"/>
                </a:solidFill>
              </a:rPr>
              <a:t>Date: </a:t>
            </a:r>
            <a:r>
              <a:rPr lang="en-US" sz="1200" b="1" kern="0" dirty="0" smtClean="0">
                <a:solidFill>
                  <a:srgbClr val="000000"/>
                </a:solidFill>
              </a:rPr>
              <a:t>9 October 2019</a:t>
            </a:r>
            <a:endParaRPr lang="en-US" sz="1200" b="1" kern="0" dirty="0">
              <a:solidFill>
                <a:srgbClr val="000000"/>
              </a:solidFill>
            </a:endParaRPr>
          </a:p>
          <a:p>
            <a:pPr eaLnBrk="0" fontAlgn="base" hangingPunct="0">
              <a:spcBef>
                <a:spcPct val="0"/>
              </a:spcBef>
              <a:spcAft>
                <a:spcPct val="0"/>
              </a:spcAft>
              <a:defRPr/>
            </a:pPr>
            <a:r>
              <a:rPr lang="en-US" sz="1200" b="1" kern="0" dirty="0">
                <a:solidFill>
                  <a:srgbClr val="000000"/>
                </a:solidFill>
              </a:rPr>
              <a:t>Source: </a:t>
            </a:r>
            <a:r>
              <a:rPr lang="en-US" sz="1200" b="1" kern="0" dirty="0">
                <a:solidFill>
                  <a:srgbClr val="000000"/>
                </a:solidFill>
                <a:hlinkClick r:id="rId2"/>
              </a:rPr>
              <a:t>www.susana.org</a:t>
            </a:r>
            <a:r>
              <a:rPr lang="en-US" sz="1200" b="1" kern="0" dirty="0">
                <a:solidFill>
                  <a:srgbClr val="000000"/>
                </a:solidFill>
              </a:rPr>
              <a:t> – User overview</a:t>
            </a:r>
          </a:p>
        </p:txBody>
      </p:sp>
      <p:graphicFrame>
        <p:nvGraphicFramePr>
          <p:cNvPr id="6" name="Diagramm 5"/>
          <p:cNvGraphicFramePr>
            <a:graphicFrameLocks/>
          </p:cNvGraphicFramePr>
          <p:nvPr>
            <p:extLst>
              <p:ext uri="{D42A27DB-BD31-4B8C-83A1-F6EECF244321}">
                <p14:modId xmlns:p14="http://schemas.microsoft.com/office/powerpoint/2010/main" val="3208486371"/>
              </p:ext>
            </p:extLst>
          </p:nvPr>
        </p:nvGraphicFramePr>
        <p:xfrm>
          <a:off x="1007571" y="1678545"/>
          <a:ext cx="7562850" cy="41862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719691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bwMode="auto">
          <a:xfrm>
            <a:off x="2781300" y="1582738"/>
            <a:ext cx="3557588" cy="430212"/>
          </a:xfrm>
          <a:prstGeom prst="rect">
            <a:avLst/>
          </a:prstGeom>
          <a:noFill/>
          <a:ln w="9525">
            <a:noFill/>
            <a:miter lim="800000"/>
            <a:headEnd/>
            <a:tailEnd/>
          </a:ln>
        </p:spPr>
        <p:txBody>
          <a:bodyPr wrap="none" tIns="0" bIns="0" anchor="ctr">
            <a:spAutoFit/>
          </a:bodyPr>
          <a:lstStyle/>
          <a:p>
            <a:pPr algn="ctr" eaLnBrk="0" fontAlgn="base" hangingPunct="0">
              <a:spcBef>
                <a:spcPct val="0"/>
              </a:spcBef>
              <a:spcAft>
                <a:spcPct val="0"/>
              </a:spcAft>
              <a:defRPr/>
            </a:pPr>
            <a:r>
              <a:rPr lang="en-GB" sz="2800" b="1" kern="0" dirty="0">
                <a:solidFill>
                  <a:prstClr val="black"/>
                </a:solidFill>
              </a:rPr>
              <a:t>4. What is SuSanA?</a:t>
            </a:r>
          </a:p>
        </p:txBody>
      </p:sp>
      <p:sp>
        <p:nvSpPr>
          <p:cNvPr id="3" name="Textfeld 2"/>
          <p:cNvSpPr txBox="1"/>
          <p:nvPr/>
        </p:nvSpPr>
        <p:spPr bwMode="auto">
          <a:xfrm>
            <a:off x="615950" y="2390874"/>
            <a:ext cx="7988300" cy="307777"/>
          </a:xfrm>
          <a:prstGeom prst="rect">
            <a:avLst/>
          </a:prstGeom>
          <a:noFill/>
          <a:ln w="9525">
            <a:noFill/>
            <a:miter lim="800000"/>
            <a:headEnd/>
            <a:tailEnd/>
          </a:ln>
        </p:spPr>
        <p:txBody>
          <a:bodyPr tIns="0" bIns="0" anchor="ctr">
            <a:spAutoFit/>
          </a:bodyPr>
          <a:lstStyle/>
          <a:p>
            <a:pPr algn="ctr" eaLnBrk="0" fontAlgn="base" hangingPunct="0">
              <a:spcBef>
                <a:spcPct val="0"/>
              </a:spcBef>
              <a:spcAft>
                <a:spcPct val="0"/>
              </a:spcAft>
              <a:defRPr/>
            </a:pPr>
            <a:r>
              <a:rPr lang="en-GB" sz="2000" b="1" kern="0" dirty="0" err="1" smtClean="0">
                <a:solidFill>
                  <a:prstClr val="black"/>
                </a:solidFill>
              </a:rPr>
              <a:t>SuSanA’s</a:t>
            </a:r>
            <a:r>
              <a:rPr lang="en-GB" sz="2000" b="1" kern="0" dirty="0" smtClean="0">
                <a:solidFill>
                  <a:prstClr val="black"/>
                </a:solidFill>
              </a:rPr>
              <a:t> </a:t>
            </a:r>
            <a:r>
              <a:rPr lang="en-GB" sz="2000" b="1" kern="0" dirty="0">
                <a:solidFill>
                  <a:prstClr val="black"/>
                </a:solidFill>
              </a:rPr>
              <a:t>Mission, </a:t>
            </a:r>
            <a:r>
              <a:rPr lang="en-GB" sz="2000" b="1" kern="0" dirty="0" err="1">
                <a:solidFill>
                  <a:prstClr val="black"/>
                </a:solidFill>
              </a:rPr>
              <a:t>SuSanA’s</a:t>
            </a:r>
            <a:r>
              <a:rPr lang="en-GB" sz="2000" b="1" kern="0" dirty="0">
                <a:solidFill>
                  <a:prstClr val="black"/>
                </a:solidFill>
              </a:rPr>
              <a:t> beginnings</a:t>
            </a:r>
            <a:r>
              <a:rPr lang="de-DE" sz="2000" b="1" kern="0" dirty="0">
                <a:solidFill>
                  <a:prstClr val="black"/>
                </a:solidFill>
              </a:rPr>
              <a:t>,</a:t>
            </a:r>
            <a:r>
              <a:rPr lang="en-GB" sz="2000" b="1" kern="0" dirty="0">
                <a:solidFill>
                  <a:prstClr val="black"/>
                </a:solidFill>
              </a:rPr>
              <a:t> evolution, outcomes and impacts</a:t>
            </a:r>
          </a:p>
        </p:txBody>
      </p:sp>
    </p:spTree>
    <p:extLst>
      <p:ext uri="{BB962C8B-B14F-4D97-AF65-F5344CB8AC3E}">
        <p14:creationId xmlns:p14="http://schemas.microsoft.com/office/powerpoint/2010/main" val="3611063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Grp="1" noChangeArrowheads="1"/>
          </p:cNvSpPr>
          <p:nvPr>
            <p:ph idx="1"/>
          </p:nvPr>
        </p:nvSpPr>
        <p:spPr>
          <a:xfrm>
            <a:off x="684213" y="1700213"/>
            <a:ext cx="8135937" cy="4968875"/>
          </a:xfrm>
        </p:spPr>
        <p:txBody>
          <a:bodyPr/>
          <a:lstStyle/>
          <a:p>
            <a:r>
              <a:rPr lang="en-GB" altLang="en-US" dirty="0" smtClean="0"/>
              <a:t>SuSanA is a loose, dynamic and global network of individual members and partner organisations working along the same lines</a:t>
            </a:r>
          </a:p>
          <a:p>
            <a:pPr lvl="1">
              <a:buFont typeface="Wingdings" pitchFamily="2" charset="2"/>
              <a:buNone/>
            </a:pPr>
            <a:r>
              <a:rPr lang="en-GB" altLang="en-US" dirty="0" smtClean="0">
                <a:sym typeface="Wingdings" pitchFamily="2" charset="2"/>
              </a:rPr>
              <a:t> </a:t>
            </a:r>
            <a:r>
              <a:rPr lang="en-GB" altLang="en-US" dirty="0" smtClean="0"/>
              <a:t>further organisations are welcome to join</a:t>
            </a:r>
          </a:p>
          <a:p>
            <a:r>
              <a:rPr lang="en-GB" altLang="en-US" dirty="0" smtClean="0"/>
              <a:t>Goal: to contribute to the achievement of the SDGs by promoting sanitation systems which take into consideration all aspects of sustainability, i.e. health and hygiene, environmental and natural resources, technology and operation, finance and economics, socio-cultural and institutional (SuSanA vision document)</a:t>
            </a:r>
          </a:p>
          <a:p>
            <a:r>
              <a:rPr lang="en-GB" altLang="en-US" dirty="0" err="1" smtClean="0"/>
              <a:t>SuSanA</a:t>
            </a:r>
            <a:r>
              <a:rPr lang="en-GB" altLang="en-US" dirty="0" smtClean="0"/>
              <a:t> members and partners have agreed on a vision document</a:t>
            </a:r>
          </a:p>
          <a:p>
            <a:r>
              <a:rPr lang="en-GB" altLang="en-US" dirty="0" smtClean="0"/>
              <a:t>All partnering organisations contribute their work and resources on their own expense</a:t>
            </a:r>
          </a:p>
          <a:p>
            <a:r>
              <a:rPr lang="en-GB" altLang="en-US" dirty="0" smtClean="0"/>
              <a:t>SuSanA currently has 13 thematic working groups and 3 regional chapters</a:t>
            </a:r>
          </a:p>
          <a:p>
            <a:endParaRPr lang="en-US" altLang="en-US" dirty="0" smtClean="0"/>
          </a:p>
        </p:txBody>
      </p:sp>
      <p:sp>
        <p:nvSpPr>
          <p:cNvPr id="38915" name="Textplatzhalter 7"/>
          <p:cNvSpPr>
            <a:spLocks noGrp="1"/>
          </p:cNvSpPr>
          <p:nvPr>
            <p:ph type="body" sz="quarter" idx="10"/>
          </p:nvPr>
        </p:nvSpPr>
        <p:spPr/>
        <p:txBody>
          <a:bodyPr/>
          <a:lstStyle/>
          <a:p>
            <a:pPr>
              <a:buFont typeface="Times" charset="0"/>
              <a:buNone/>
            </a:pPr>
            <a:r>
              <a:rPr lang="de-DE" altLang="en-US" smtClean="0"/>
              <a:t>What is SuSanA?</a:t>
            </a:r>
          </a:p>
        </p:txBody>
      </p:sp>
    </p:spTree>
    <p:extLst>
      <p:ext uri="{BB962C8B-B14F-4D97-AF65-F5344CB8AC3E}">
        <p14:creationId xmlns:p14="http://schemas.microsoft.com/office/powerpoint/2010/main" val="15103242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79512" y="1700808"/>
            <a:ext cx="5256584" cy="4752528"/>
          </a:xfrm>
        </p:spPr>
        <p:txBody>
          <a:bodyPr>
            <a:normAutofit lnSpcReduction="10000"/>
          </a:bodyPr>
          <a:lstStyle/>
          <a:p>
            <a:r>
              <a:rPr lang="en-GB" dirty="0" smtClean="0"/>
              <a:t>Following </a:t>
            </a:r>
            <a:r>
              <a:rPr lang="en-GB" dirty="0"/>
              <a:t>the 2030 Agenda and its 17 </a:t>
            </a:r>
            <a:r>
              <a:rPr lang="en-GB" dirty="0" smtClean="0"/>
              <a:t>SDGs </a:t>
            </a:r>
            <a:r>
              <a:rPr lang="en-GB" dirty="0"/>
              <a:t>with </a:t>
            </a:r>
            <a:r>
              <a:rPr lang="en-GB" dirty="0" smtClean="0"/>
              <a:t>a</a:t>
            </a:r>
            <a:r>
              <a:rPr lang="de-DE" dirty="0"/>
              <a:t> </a:t>
            </a:r>
            <a:r>
              <a:rPr lang="en-GB" dirty="0" smtClean="0"/>
              <a:t>focus </a:t>
            </a:r>
            <a:r>
              <a:rPr lang="en-GB" dirty="0"/>
              <a:t>on “Clean water and Sanitation”, SuSanA was motivated to create a new vision </a:t>
            </a:r>
            <a:r>
              <a:rPr lang="en-GB" dirty="0" smtClean="0"/>
              <a:t>document</a:t>
            </a:r>
            <a:r>
              <a:rPr lang="de-DE" dirty="0"/>
              <a:t> </a:t>
            </a:r>
            <a:r>
              <a:rPr lang="en-GB" dirty="0" smtClean="0"/>
              <a:t>as </a:t>
            </a:r>
            <a:r>
              <a:rPr lang="en-GB" dirty="0"/>
              <a:t>a response to the new Development Goals. </a:t>
            </a:r>
            <a:endParaRPr lang="en-GB" dirty="0" smtClean="0"/>
          </a:p>
          <a:p>
            <a:endParaRPr lang="en-GB" dirty="0"/>
          </a:p>
          <a:p>
            <a:r>
              <a:rPr lang="en-GB" dirty="0" smtClean="0"/>
              <a:t>The </a:t>
            </a:r>
            <a:r>
              <a:rPr lang="en-GB" dirty="0"/>
              <a:t>new vision document </a:t>
            </a:r>
            <a:r>
              <a:rPr lang="en-GB" dirty="0" smtClean="0"/>
              <a:t>explains </a:t>
            </a:r>
            <a:r>
              <a:rPr lang="en-GB" dirty="0"/>
              <a:t>how SuSanA plans </a:t>
            </a:r>
            <a:r>
              <a:rPr lang="en-GB" dirty="0" smtClean="0"/>
              <a:t>to</a:t>
            </a:r>
            <a:r>
              <a:rPr lang="de-DE" dirty="0"/>
              <a:t> </a:t>
            </a:r>
            <a:r>
              <a:rPr lang="en-GB" dirty="0" smtClean="0"/>
              <a:t>respond </a:t>
            </a:r>
            <a:r>
              <a:rPr lang="en-GB" dirty="0"/>
              <a:t>to the change from the M</a:t>
            </a:r>
            <a:r>
              <a:rPr lang="en-GB" dirty="0" smtClean="0"/>
              <a:t>DGs </a:t>
            </a:r>
            <a:r>
              <a:rPr lang="en-GB" dirty="0"/>
              <a:t>to the SDGs and contribute to the Agenda 2030 </a:t>
            </a:r>
            <a:r>
              <a:rPr lang="en-GB" dirty="0" smtClean="0"/>
              <a:t>for</a:t>
            </a:r>
            <a:r>
              <a:rPr lang="de-DE" dirty="0"/>
              <a:t> </a:t>
            </a:r>
            <a:r>
              <a:rPr lang="en-GB" dirty="0" smtClean="0"/>
              <a:t>Sustainable </a:t>
            </a:r>
            <a:r>
              <a:rPr lang="en-GB" dirty="0"/>
              <a:t>Development. </a:t>
            </a:r>
            <a:endParaRPr lang="en-GB" dirty="0" smtClean="0"/>
          </a:p>
          <a:p>
            <a:endParaRPr lang="en-GB" dirty="0"/>
          </a:p>
          <a:p>
            <a:r>
              <a:rPr lang="en-GB" dirty="0" smtClean="0"/>
              <a:t>The additional interlinkages document “Sustainable</a:t>
            </a:r>
            <a:r>
              <a:rPr lang="de-DE" dirty="0"/>
              <a:t> </a:t>
            </a:r>
            <a:r>
              <a:rPr lang="en-GB" dirty="0" smtClean="0"/>
              <a:t>Sanitation </a:t>
            </a:r>
            <a:r>
              <a:rPr lang="en-GB" dirty="0"/>
              <a:t>and the SDGs: interlinkages and opportunities” </a:t>
            </a:r>
            <a:r>
              <a:rPr lang="en-GB" dirty="0" smtClean="0"/>
              <a:t>describes </a:t>
            </a:r>
            <a:r>
              <a:rPr lang="en-GB" dirty="0"/>
              <a:t>how sustainable </a:t>
            </a:r>
            <a:r>
              <a:rPr lang="en-GB" dirty="0" smtClean="0"/>
              <a:t>sanitation</a:t>
            </a:r>
            <a:r>
              <a:rPr lang="de-DE" dirty="0"/>
              <a:t> </a:t>
            </a:r>
            <a:r>
              <a:rPr lang="en-GB" dirty="0" smtClean="0"/>
              <a:t>links </a:t>
            </a:r>
            <a:r>
              <a:rPr lang="en-GB" dirty="0"/>
              <a:t>to all SDGs and outlines challenges and opportunities this represents</a:t>
            </a:r>
            <a:r>
              <a:rPr lang="en-GB" dirty="0" smtClean="0"/>
              <a:t>. </a:t>
            </a:r>
            <a:endParaRPr lang="de-DE" dirty="0"/>
          </a:p>
        </p:txBody>
      </p:sp>
      <p:sp>
        <p:nvSpPr>
          <p:cNvPr id="3" name="Textplatzhalter 2"/>
          <p:cNvSpPr>
            <a:spLocks noGrp="1"/>
          </p:cNvSpPr>
          <p:nvPr>
            <p:ph type="body" sz="quarter" idx="10"/>
          </p:nvPr>
        </p:nvSpPr>
        <p:spPr/>
        <p:txBody>
          <a:bodyPr/>
          <a:lstStyle/>
          <a:p>
            <a:r>
              <a:rPr lang="de-DE" dirty="0" err="1" smtClean="0"/>
              <a:t>SuSanA‘s</a:t>
            </a:r>
            <a:r>
              <a:rPr lang="de-DE" dirty="0" smtClean="0"/>
              <a:t> </a:t>
            </a:r>
            <a:r>
              <a:rPr lang="de-DE" dirty="0" err="1" smtClean="0"/>
              <a:t>vision</a:t>
            </a:r>
            <a:r>
              <a:rPr lang="de-DE" dirty="0" smtClean="0"/>
              <a:t> </a:t>
            </a:r>
            <a:r>
              <a:rPr lang="de-DE" dirty="0" err="1" smtClean="0"/>
              <a:t>document</a:t>
            </a:r>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096" y="1131137"/>
            <a:ext cx="3779912" cy="5341596"/>
          </a:xfrm>
          <a:prstGeom prst="rect">
            <a:avLst/>
          </a:prstGeom>
        </p:spPr>
      </p:pic>
    </p:spTree>
    <p:extLst>
      <p:ext uri="{BB962C8B-B14F-4D97-AF65-F5344CB8AC3E}">
        <p14:creationId xmlns:p14="http://schemas.microsoft.com/office/powerpoint/2010/main" val="21580519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bwMode="auto">
          <a:xfrm>
            <a:off x="2309813" y="261938"/>
            <a:ext cx="4500562" cy="430212"/>
          </a:xfrm>
          <a:prstGeom prst="rect">
            <a:avLst/>
          </a:prstGeom>
          <a:noFill/>
          <a:ln w="9525">
            <a:noFill/>
            <a:miter lim="800000"/>
            <a:headEnd/>
            <a:tailEnd/>
          </a:ln>
        </p:spPr>
        <p:txBody>
          <a:bodyPr tIns="0" bIns="0" anchor="ctr">
            <a:spAutoFit/>
          </a:bodyPr>
          <a:lstStyle/>
          <a:p>
            <a:pPr algn="ctr" eaLnBrk="0" fontAlgn="base" hangingPunct="0">
              <a:spcBef>
                <a:spcPct val="0"/>
              </a:spcBef>
              <a:spcAft>
                <a:spcPct val="0"/>
              </a:spcAft>
              <a:defRPr/>
            </a:pPr>
            <a:r>
              <a:rPr lang="en-GB" sz="2800" b="1" kern="0" dirty="0">
                <a:solidFill>
                  <a:prstClr val="black"/>
                </a:solidFill>
              </a:rPr>
              <a:t>Selection of Cover Pages</a:t>
            </a:r>
          </a:p>
        </p:txBody>
      </p:sp>
      <p:sp>
        <p:nvSpPr>
          <p:cNvPr id="9219" name="Textfeld 3"/>
          <p:cNvSpPr txBox="1">
            <a:spLocks noChangeArrowheads="1"/>
          </p:cNvSpPr>
          <p:nvPr/>
        </p:nvSpPr>
        <p:spPr bwMode="auto">
          <a:xfrm>
            <a:off x="323850" y="2020888"/>
            <a:ext cx="8496300" cy="443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fontAlgn="base">
              <a:spcBef>
                <a:spcPct val="0"/>
              </a:spcBef>
              <a:spcAft>
                <a:spcPct val="0"/>
              </a:spcAft>
              <a:buClrTx/>
              <a:buSzTx/>
              <a:buFontTx/>
              <a:buNone/>
            </a:pPr>
            <a:r>
              <a:rPr lang="en-GB" altLang="en-US" sz="2400" smtClean="0">
                <a:solidFill>
                  <a:prstClr val="black"/>
                </a:solidFill>
              </a:rPr>
              <a:t>Notes: </a:t>
            </a:r>
          </a:p>
          <a:p>
            <a:pPr fontAlgn="base">
              <a:spcBef>
                <a:spcPct val="0"/>
              </a:spcBef>
              <a:spcAft>
                <a:spcPct val="0"/>
              </a:spcAft>
              <a:buClrTx/>
              <a:buSzTx/>
              <a:buFontTx/>
              <a:buNone/>
            </a:pPr>
            <a:r>
              <a:rPr lang="en-GB" altLang="en-US" sz="2400" i="1" smtClean="0">
                <a:solidFill>
                  <a:prstClr val="black"/>
                </a:solidFill>
              </a:rPr>
              <a:t>For new users of this SuSanA PowerPoint template</a:t>
            </a:r>
          </a:p>
          <a:p>
            <a:pPr fontAlgn="base">
              <a:spcBef>
                <a:spcPct val="0"/>
              </a:spcBef>
              <a:spcAft>
                <a:spcPct val="0"/>
              </a:spcAft>
              <a:buClrTx/>
              <a:buSzTx/>
              <a:buFontTx/>
              <a:buAutoNum type="arabicPeriod"/>
            </a:pPr>
            <a:r>
              <a:rPr lang="en-GB" altLang="en-US" sz="2400" smtClean="0">
                <a:solidFill>
                  <a:prstClr val="black"/>
                </a:solidFill>
              </a:rPr>
              <a:t>To change the footer including the date, you will need to go into the slide master and make the changes there</a:t>
            </a:r>
          </a:p>
          <a:p>
            <a:pPr fontAlgn="base">
              <a:spcBef>
                <a:spcPct val="0"/>
              </a:spcBef>
              <a:spcAft>
                <a:spcPct val="0"/>
              </a:spcAft>
              <a:buClrTx/>
              <a:buSzTx/>
              <a:buFontTx/>
              <a:buAutoNum type="arabicPeriod"/>
            </a:pPr>
            <a:r>
              <a:rPr lang="en-GB" altLang="en-US" sz="2400" smtClean="0">
                <a:solidFill>
                  <a:prstClr val="black"/>
                </a:solidFill>
              </a:rPr>
              <a:t>If you come across any errors please communicate them to the SuSanA secretariat at </a:t>
            </a:r>
            <a:r>
              <a:rPr lang="en-GB" altLang="en-US" sz="2400" smtClean="0">
                <a:solidFill>
                  <a:prstClr val="black"/>
                </a:solidFill>
                <a:hlinkClick r:id="rId2"/>
              </a:rPr>
              <a:t>info@susana.org</a:t>
            </a:r>
            <a:r>
              <a:rPr lang="en-GB" altLang="en-US" sz="2400" smtClean="0">
                <a:solidFill>
                  <a:prstClr val="black"/>
                </a:solidFill>
              </a:rPr>
              <a:t> or due to IT reasons </a:t>
            </a:r>
            <a:r>
              <a:rPr lang="de-DE" altLang="en-US" sz="2400" smtClean="0">
                <a:solidFill>
                  <a:prstClr val="black"/>
                </a:solidFill>
                <a:hlinkClick r:id="rId3"/>
              </a:rPr>
              <a:t>susana@giz.de</a:t>
            </a:r>
            <a:r>
              <a:rPr lang="de-DE" altLang="en-US" sz="2400" smtClean="0">
                <a:solidFill>
                  <a:prstClr val="black"/>
                </a:solidFill>
              </a:rPr>
              <a:t> for GIZ staff members</a:t>
            </a:r>
            <a:endParaRPr lang="en-GB" altLang="en-US" sz="2400" smtClean="0">
              <a:solidFill>
                <a:prstClr val="black"/>
              </a:solidFill>
            </a:endParaRPr>
          </a:p>
          <a:p>
            <a:pPr fontAlgn="base">
              <a:spcBef>
                <a:spcPct val="0"/>
              </a:spcBef>
              <a:spcAft>
                <a:spcPct val="0"/>
              </a:spcAft>
              <a:buClrTx/>
              <a:buSzTx/>
              <a:buFontTx/>
              <a:buAutoNum type="arabicPeriod"/>
            </a:pPr>
            <a:r>
              <a:rPr lang="en-GB" altLang="en-US" sz="2400" smtClean="0">
                <a:solidFill>
                  <a:prstClr val="black"/>
                </a:solidFill>
              </a:rPr>
              <a:t>If you use this template in a presentation please feel free to send the SuSanA secretariat a copy of your presentation, we are always happy to hear from supporters of sustainable sanitation and to share knowledge with the sustainable sanitation community. </a:t>
            </a:r>
          </a:p>
        </p:txBody>
      </p:sp>
    </p:spTree>
    <p:extLst>
      <p:ext uri="{BB962C8B-B14F-4D97-AF65-F5344CB8AC3E}">
        <p14:creationId xmlns:p14="http://schemas.microsoft.com/office/powerpoint/2010/main" val="41219445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84213" y="1412876"/>
            <a:ext cx="7632700" cy="3350318"/>
          </a:xfrm>
        </p:spPr>
        <p:txBody>
          <a:bodyPr/>
          <a:lstStyle/>
          <a:p>
            <a:pPr>
              <a:defRPr/>
            </a:pPr>
            <a:endParaRPr lang="en-GB" dirty="0"/>
          </a:p>
          <a:p>
            <a:pPr>
              <a:defRPr/>
            </a:pPr>
            <a:endParaRPr lang="en-GB" dirty="0"/>
          </a:p>
          <a:p>
            <a:pPr marL="0" indent="0" algn="ctr">
              <a:buFont typeface="Wingdings" pitchFamily="2" charset="2"/>
              <a:buNone/>
              <a:defRPr/>
            </a:pPr>
            <a:r>
              <a:rPr lang="en-GB" sz="2400" dirty="0"/>
              <a:t> </a:t>
            </a:r>
            <a:r>
              <a:rPr lang="en-GB" sz="2400" i="1" dirty="0"/>
              <a:t>“SuSanA is an open international alliance with members who are dedicated to understanding viable and sustainable sanitation solutions. It links on the ground experiences with an engaged community made up of practitioners, policy makers, researchers, and </a:t>
            </a:r>
            <a:r>
              <a:rPr lang="en-GB" sz="2400" i="1" dirty="0" smtClean="0"/>
              <a:t>academics </a:t>
            </a:r>
            <a:r>
              <a:rPr lang="en-GB" sz="2400" i="1" dirty="0"/>
              <a:t>from different levels with the aim of promoting innovation and best practices in policy, programming and implementation.” </a:t>
            </a:r>
            <a:endParaRPr lang="en-GB" sz="2400" i="1" dirty="0" smtClean="0"/>
          </a:p>
          <a:p>
            <a:pPr marL="0" indent="0" algn="ctr">
              <a:buFont typeface="Wingdings" pitchFamily="2" charset="2"/>
              <a:buNone/>
              <a:defRPr/>
            </a:pPr>
            <a:endParaRPr lang="en-GB" sz="2400" i="1" dirty="0"/>
          </a:p>
          <a:p>
            <a:pPr marL="0" indent="0" algn="ctr">
              <a:buFont typeface="Wingdings" pitchFamily="2" charset="2"/>
              <a:buNone/>
              <a:defRPr/>
            </a:pPr>
            <a:endParaRPr lang="en-GB" sz="2400" dirty="0"/>
          </a:p>
        </p:txBody>
      </p:sp>
      <p:sp>
        <p:nvSpPr>
          <p:cNvPr id="39939" name="Textplatzhalter 2"/>
          <p:cNvSpPr>
            <a:spLocks noGrp="1"/>
          </p:cNvSpPr>
          <p:nvPr>
            <p:ph type="body" sz="quarter" idx="10"/>
          </p:nvPr>
        </p:nvSpPr>
        <p:spPr/>
        <p:txBody>
          <a:bodyPr/>
          <a:lstStyle/>
          <a:p>
            <a:pPr>
              <a:buFont typeface="Times" charset="0"/>
              <a:buNone/>
            </a:pPr>
            <a:r>
              <a:rPr lang="de-DE" altLang="en-US" dirty="0" err="1" smtClean="0"/>
              <a:t>SuSanA‘s</a:t>
            </a:r>
            <a:r>
              <a:rPr lang="de-DE" altLang="en-US" dirty="0" smtClean="0"/>
              <a:t> Mission</a:t>
            </a:r>
            <a:endParaRPr lang="en-GB" altLang="en-US" dirty="0" smtClean="0"/>
          </a:p>
        </p:txBody>
      </p:sp>
      <p:sp>
        <p:nvSpPr>
          <p:cNvPr id="3" name="Textfeld 2"/>
          <p:cNvSpPr txBox="1"/>
          <p:nvPr/>
        </p:nvSpPr>
        <p:spPr>
          <a:xfrm>
            <a:off x="2718930" y="5957307"/>
            <a:ext cx="6101542" cy="461665"/>
          </a:xfrm>
          <a:prstGeom prst="rect">
            <a:avLst/>
          </a:prstGeom>
          <a:noFill/>
        </p:spPr>
        <p:txBody>
          <a:bodyPr wrap="square" rtlCol="0">
            <a:spAutoFit/>
          </a:bodyPr>
          <a:lstStyle/>
          <a:p>
            <a:r>
              <a:rPr lang="de-DE" sz="1200" dirty="0"/>
              <a:t>Source: </a:t>
            </a:r>
            <a:r>
              <a:rPr lang="de-DE" sz="1200" dirty="0">
                <a:hlinkClick r:id="rId2"/>
              </a:rPr>
              <a:t>https://www.susana.org/_</a:t>
            </a:r>
            <a:r>
              <a:rPr lang="de-DE" sz="1200" dirty="0" smtClean="0">
                <a:hlinkClick r:id="rId2"/>
              </a:rPr>
              <a:t>resources/documents/default/3-2867-7-1506594634.pdf</a:t>
            </a:r>
            <a:r>
              <a:rPr lang="de-DE" sz="1200" dirty="0" smtClean="0"/>
              <a:t> (</a:t>
            </a:r>
            <a:r>
              <a:rPr lang="de-DE" sz="1200" dirty="0" err="1" smtClean="0"/>
              <a:t>SuSanA</a:t>
            </a:r>
            <a:r>
              <a:rPr lang="de-DE" sz="1200" dirty="0" smtClean="0"/>
              <a:t> Joint Roadmap 2015 </a:t>
            </a:r>
            <a:r>
              <a:rPr lang="de-DE" sz="1200" dirty="0" err="1" smtClean="0"/>
              <a:t>to</a:t>
            </a:r>
            <a:r>
              <a:rPr lang="de-DE" sz="1200" dirty="0" smtClean="0"/>
              <a:t> 2018 – </a:t>
            </a:r>
            <a:r>
              <a:rPr lang="de-DE" sz="1200" dirty="0" err="1" smtClean="0"/>
              <a:t>Towards</a:t>
            </a:r>
            <a:r>
              <a:rPr lang="de-DE" sz="1200" dirty="0" smtClean="0"/>
              <a:t> More </a:t>
            </a:r>
            <a:r>
              <a:rPr lang="de-DE" sz="1200" dirty="0" err="1" smtClean="0"/>
              <a:t>Sustainable</a:t>
            </a:r>
            <a:r>
              <a:rPr lang="de-DE" sz="1200" dirty="0" smtClean="0"/>
              <a:t> </a:t>
            </a:r>
            <a:r>
              <a:rPr lang="de-DE" sz="1200" dirty="0" err="1" smtClean="0"/>
              <a:t>Sanitation</a:t>
            </a:r>
            <a:r>
              <a:rPr lang="de-DE" sz="1200" dirty="0" smtClean="0"/>
              <a:t> Systems)</a:t>
            </a:r>
            <a:endParaRPr lang="de-DE" sz="1200" dirty="0"/>
          </a:p>
        </p:txBody>
      </p:sp>
    </p:spTree>
    <p:extLst>
      <p:ext uri="{BB962C8B-B14F-4D97-AF65-F5344CB8AC3E}">
        <p14:creationId xmlns:p14="http://schemas.microsoft.com/office/powerpoint/2010/main" val="25133067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83568" y="1628800"/>
            <a:ext cx="4032448" cy="4968552"/>
          </a:xfrm>
        </p:spPr>
        <p:txBody>
          <a:bodyPr>
            <a:normAutofit lnSpcReduction="10000"/>
          </a:bodyPr>
          <a:lstStyle/>
          <a:p>
            <a:r>
              <a:rPr lang="en-US" dirty="0" smtClean="0"/>
              <a:t>January 2017:</a:t>
            </a:r>
            <a:br>
              <a:rPr lang="en-US" dirty="0" smtClean="0"/>
            </a:br>
            <a:r>
              <a:rPr lang="en-US" dirty="0" smtClean="0"/>
              <a:t>Celebration of the </a:t>
            </a:r>
            <a:r>
              <a:rPr lang="en-US" dirty="0"/>
              <a:t>Sustainable Sanitation </a:t>
            </a:r>
            <a:r>
              <a:rPr lang="en-US" dirty="0" smtClean="0"/>
              <a:t>Alliance’s </a:t>
            </a:r>
            <a:r>
              <a:rPr lang="en-US" dirty="0"/>
              <a:t>(SuSanA) </a:t>
            </a:r>
            <a:r>
              <a:rPr lang="en-US" dirty="0" smtClean="0"/>
              <a:t>10</a:t>
            </a:r>
            <a:r>
              <a:rPr lang="en-US" baseline="30000" dirty="0" smtClean="0"/>
              <a:t>th</a:t>
            </a:r>
            <a:r>
              <a:rPr lang="en-US" dirty="0"/>
              <a:t> anniversary in </a:t>
            </a:r>
            <a:r>
              <a:rPr lang="en-US" dirty="0" err="1"/>
              <a:t>Eschborn</a:t>
            </a:r>
            <a:r>
              <a:rPr lang="en-US" dirty="0"/>
              <a:t>, Germany where SuSanA was founded in </a:t>
            </a:r>
            <a:r>
              <a:rPr lang="en-US" dirty="0" smtClean="0"/>
              <a:t>2007</a:t>
            </a:r>
          </a:p>
          <a:p>
            <a:r>
              <a:rPr lang="en-US" dirty="0" smtClean="0"/>
              <a:t>Theme:</a:t>
            </a:r>
            <a:br>
              <a:rPr lang="en-US" dirty="0" smtClean="0"/>
            </a:br>
            <a:r>
              <a:rPr lang="en-US" dirty="0" smtClean="0"/>
              <a:t>"10 </a:t>
            </a:r>
            <a:r>
              <a:rPr lang="en-US" dirty="0"/>
              <a:t>years SuSanA: How the changed sanitation paradigm contributes to the Sustainable Development </a:t>
            </a:r>
            <a:r>
              <a:rPr lang="en-US" dirty="0" smtClean="0"/>
              <a:t>Goals“</a:t>
            </a:r>
          </a:p>
          <a:p>
            <a:r>
              <a:rPr lang="en-US" dirty="0" err="1" smtClean="0"/>
              <a:t>SuSanA’s</a:t>
            </a:r>
            <a:r>
              <a:rPr lang="en-US" dirty="0" smtClean="0"/>
              <a:t> </a:t>
            </a:r>
            <a:r>
              <a:rPr lang="en-US" dirty="0"/>
              <a:t>achievements, milestones and impact in the sanitation sector were reflected upon. </a:t>
            </a:r>
            <a:r>
              <a:rPr lang="en-US" dirty="0" smtClean="0"/>
              <a:t>The </a:t>
            </a:r>
            <a:r>
              <a:rPr lang="en-US" dirty="0"/>
              <a:t>way forward was paved and the alliance’s contribution to the 2030 Agenda for sustainable development was discussed. </a:t>
            </a:r>
            <a:br>
              <a:rPr lang="en-US" dirty="0"/>
            </a:br>
            <a:endParaRPr lang="de-DE" dirty="0"/>
          </a:p>
        </p:txBody>
      </p:sp>
      <p:sp>
        <p:nvSpPr>
          <p:cNvPr id="3" name="Textplatzhalter 2"/>
          <p:cNvSpPr>
            <a:spLocks noGrp="1"/>
          </p:cNvSpPr>
          <p:nvPr>
            <p:ph type="body" sz="quarter" idx="10"/>
          </p:nvPr>
        </p:nvSpPr>
        <p:spPr/>
        <p:txBody>
          <a:bodyPr/>
          <a:lstStyle/>
          <a:p>
            <a:r>
              <a:rPr lang="de-DE" dirty="0" err="1"/>
              <a:t>SuSanA's</a:t>
            </a:r>
            <a:r>
              <a:rPr lang="de-DE" dirty="0"/>
              <a:t> 10th </a:t>
            </a:r>
            <a:r>
              <a:rPr lang="de-DE" dirty="0" err="1"/>
              <a:t>Anniversary</a:t>
            </a:r>
            <a:r>
              <a:rPr lang="de-DE" dirty="0"/>
              <a:t> </a:t>
            </a:r>
            <a:r>
              <a:rPr lang="de-DE" dirty="0" err="1" smtClean="0"/>
              <a:t>Celebration</a:t>
            </a:r>
            <a:endParaRPr lang="de-DE" dirty="0"/>
          </a:p>
        </p:txBody>
      </p:sp>
      <p:pic>
        <p:nvPicPr>
          <p:cNvPr id="4" name="Inhaltsplatzhalt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3528" y="1461136"/>
            <a:ext cx="4220917" cy="2399911"/>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413" y="3861048"/>
            <a:ext cx="3660019" cy="2581286"/>
          </a:xfrm>
          <a:prstGeom prst="rect">
            <a:avLst/>
          </a:prstGeom>
        </p:spPr>
      </p:pic>
    </p:spTree>
    <p:extLst>
      <p:ext uri="{BB962C8B-B14F-4D97-AF65-F5344CB8AC3E}">
        <p14:creationId xmlns:p14="http://schemas.microsoft.com/office/powerpoint/2010/main" val="22002070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Inhaltsplatzhalter 1"/>
          <p:cNvSpPr>
            <a:spLocks noGrp="1"/>
          </p:cNvSpPr>
          <p:nvPr>
            <p:ph idx="1"/>
          </p:nvPr>
        </p:nvSpPr>
        <p:spPr/>
        <p:txBody>
          <a:bodyPr/>
          <a:lstStyle/>
          <a:p>
            <a:r>
              <a:rPr lang="en-GB" altLang="en-US" smtClean="0"/>
              <a:t>The International Year of Sanitation (IYS) in </a:t>
            </a:r>
            <a:r>
              <a:rPr lang="de-DE" altLang="en-US" smtClean="0"/>
              <a:t>2008 </a:t>
            </a:r>
            <a:r>
              <a:rPr lang="en-GB" altLang="en-US" smtClean="0"/>
              <a:t>triggered SuSanA</a:t>
            </a:r>
            <a:endParaRPr lang="de-DE" altLang="en-US" smtClean="0"/>
          </a:p>
          <a:p>
            <a:endParaRPr lang="en-GB" altLang="en-US" smtClean="0"/>
          </a:p>
          <a:p>
            <a:r>
              <a:rPr lang="en-GB" altLang="en-US" smtClean="0"/>
              <a:t>January 2007: Kick-off meeting in Eschborn, Germany – initially the aim was to prepare &amp; align for the International Year of Sanitation in 2008</a:t>
            </a:r>
          </a:p>
          <a:p>
            <a:endParaRPr lang="en-GB" altLang="en-US" smtClean="0"/>
          </a:p>
        </p:txBody>
      </p:sp>
      <p:sp>
        <p:nvSpPr>
          <p:cNvPr id="40963" name="Textplatzhalter 2"/>
          <p:cNvSpPr>
            <a:spLocks noGrp="1"/>
          </p:cNvSpPr>
          <p:nvPr>
            <p:ph type="body" sz="quarter" idx="10"/>
          </p:nvPr>
        </p:nvSpPr>
        <p:spPr/>
        <p:txBody>
          <a:bodyPr/>
          <a:lstStyle/>
          <a:p>
            <a:pPr>
              <a:buFont typeface="Times" charset="0"/>
              <a:buNone/>
            </a:pPr>
            <a:r>
              <a:rPr lang="de-DE" altLang="en-US" dirty="0" err="1" smtClean="0"/>
              <a:t>How</a:t>
            </a:r>
            <a:r>
              <a:rPr lang="de-DE" altLang="en-US" dirty="0" smtClean="0"/>
              <a:t> </a:t>
            </a:r>
            <a:r>
              <a:rPr lang="de-DE" altLang="en-US" dirty="0" err="1" smtClean="0"/>
              <a:t>did</a:t>
            </a:r>
            <a:r>
              <a:rPr lang="de-DE" altLang="en-US" dirty="0" smtClean="0"/>
              <a:t> </a:t>
            </a:r>
            <a:r>
              <a:rPr lang="de-DE" altLang="en-US" dirty="0" err="1" smtClean="0"/>
              <a:t>it</a:t>
            </a:r>
            <a:r>
              <a:rPr lang="de-DE" altLang="en-US" dirty="0" smtClean="0"/>
              <a:t> </a:t>
            </a:r>
            <a:r>
              <a:rPr lang="de-DE" altLang="en-US" dirty="0" err="1" smtClean="0"/>
              <a:t>start</a:t>
            </a:r>
            <a:r>
              <a:rPr lang="de-DE" altLang="en-US" dirty="0" smtClean="0"/>
              <a:t>? </a:t>
            </a:r>
            <a:r>
              <a:rPr lang="de-DE" altLang="en-US" dirty="0" err="1" smtClean="0"/>
              <a:t>Ten</a:t>
            </a:r>
            <a:r>
              <a:rPr lang="de-DE" altLang="en-US" dirty="0" smtClean="0"/>
              <a:t> </a:t>
            </a:r>
            <a:r>
              <a:rPr lang="de-DE" altLang="en-US" dirty="0" err="1" smtClean="0"/>
              <a:t>years</a:t>
            </a:r>
            <a:r>
              <a:rPr lang="de-DE" altLang="en-US" dirty="0" smtClean="0"/>
              <a:t> </a:t>
            </a:r>
            <a:r>
              <a:rPr lang="de-DE" altLang="en-US" dirty="0" err="1" smtClean="0"/>
              <a:t>ago</a:t>
            </a:r>
            <a:r>
              <a:rPr lang="de-DE" altLang="en-US" dirty="0" smtClean="0"/>
              <a:t>…</a:t>
            </a:r>
            <a:endParaRPr lang="en-GB" altLang="en-US" dirty="0" smtClean="0"/>
          </a:p>
        </p:txBody>
      </p:sp>
      <p:pic>
        <p:nvPicPr>
          <p:cNvPr id="40964" name="Picture 6" descr="IYSlogo_lt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3787775"/>
            <a:ext cx="259238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45903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obsah 7"/>
          <p:cNvSpPr>
            <a:spLocks noGrp="1"/>
          </p:cNvSpPr>
          <p:nvPr>
            <p:ph idx="1"/>
          </p:nvPr>
        </p:nvSpPr>
        <p:spPr/>
        <p:txBody>
          <a:bodyPr/>
          <a:lstStyle/>
          <a:p>
            <a:r>
              <a:rPr lang="en-US" altLang="en-US" smtClean="0"/>
              <a:t>UNSGAB suggested IYS (in Feb. 2006 within Hashimoto Action Plan)</a:t>
            </a:r>
          </a:p>
          <a:p>
            <a:r>
              <a:rPr lang="en-US" altLang="en-US" smtClean="0"/>
              <a:t>Decision of the UN for the IYS 2008 (in December 2006)</a:t>
            </a:r>
          </a:p>
          <a:p>
            <a:r>
              <a:rPr lang="en-US" altLang="en-US" smtClean="0"/>
              <a:t>Objectives of the IYS (formulated by UNSGAB in May 2007):</a:t>
            </a:r>
          </a:p>
          <a:p>
            <a:endParaRPr lang="en-US" altLang="en-US" smtClean="0"/>
          </a:p>
        </p:txBody>
      </p:sp>
      <p:sp>
        <p:nvSpPr>
          <p:cNvPr id="41987" name="Textplatzhalter 9"/>
          <p:cNvSpPr>
            <a:spLocks noGrp="1"/>
          </p:cNvSpPr>
          <p:nvPr>
            <p:ph type="body" sz="quarter" idx="10"/>
          </p:nvPr>
        </p:nvSpPr>
        <p:spPr/>
        <p:txBody>
          <a:bodyPr>
            <a:normAutofit fontScale="70000" lnSpcReduction="20000"/>
          </a:bodyPr>
          <a:lstStyle/>
          <a:p>
            <a:pPr>
              <a:buFont typeface="Times" charset="0"/>
              <a:buNone/>
            </a:pPr>
            <a:r>
              <a:rPr lang="en-GB" altLang="en-US" smtClean="0"/>
              <a:t>The International Year of Sanitation (IYS) in </a:t>
            </a:r>
            <a:r>
              <a:rPr lang="de-DE" altLang="en-US" smtClean="0"/>
              <a:t>2008 </a:t>
            </a:r>
            <a:r>
              <a:rPr lang="en-GB" altLang="en-US" smtClean="0"/>
              <a:t>triggered SuSanA</a:t>
            </a:r>
            <a:endParaRPr lang="de-DE" altLang="en-US" smtClean="0"/>
          </a:p>
        </p:txBody>
      </p:sp>
      <p:grpSp>
        <p:nvGrpSpPr>
          <p:cNvPr id="41988" name="Skupina 8"/>
          <p:cNvGrpSpPr>
            <a:grpSpLocks/>
          </p:cNvGrpSpPr>
          <p:nvPr/>
        </p:nvGrpSpPr>
        <p:grpSpPr bwMode="auto">
          <a:xfrm>
            <a:off x="1403350" y="3284538"/>
            <a:ext cx="7129463" cy="3206750"/>
            <a:chOff x="1571604" y="3388944"/>
            <a:chExt cx="7128792" cy="3348608"/>
          </a:xfrm>
        </p:grpSpPr>
        <p:sp>
          <p:nvSpPr>
            <p:cNvPr id="41990" name="AutoShape 2"/>
            <p:cNvSpPr>
              <a:spLocks noChangeArrowheads="1"/>
            </p:cNvSpPr>
            <p:nvPr/>
          </p:nvSpPr>
          <p:spPr bwMode="auto">
            <a:xfrm>
              <a:off x="1805416" y="3388944"/>
              <a:ext cx="6894980" cy="3348608"/>
            </a:xfrm>
            <a:prstGeom prst="roundRect">
              <a:avLst>
                <a:gd name="adj" fmla="val 2704"/>
              </a:avLst>
            </a:prstGeom>
            <a:solidFill>
              <a:srgbClr val="EEEEEE"/>
            </a:solidFill>
            <a:ln w="12700">
              <a:solidFill>
                <a:srgbClr val="A1A1A1"/>
              </a:solidFill>
              <a:round/>
              <a:headEnd/>
              <a:tailEnd/>
            </a:ln>
          </p:spPr>
          <p:txBody>
            <a:bodyPr wrap="none" anchor="ct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fontAlgn="base">
                <a:spcBef>
                  <a:spcPct val="0"/>
                </a:spcBef>
                <a:spcAft>
                  <a:spcPct val="0"/>
                </a:spcAft>
                <a:buClrTx/>
                <a:buSzTx/>
                <a:buFontTx/>
                <a:buNone/>
              </a:pPr>
              <a:endParaRPr lang="en-GB" altLang="en-US" sz="2400" smtClean="0">
                <a:solidFill>
                  <a:prstClr val="black"/>
                </a:solidFill>
              </a:endParaRPr>
            </a:p>
          </p:txBody>
        </p:sp>
        <p:sp>
          <p:nvSpPr>
            <p:cNvPr id="41991" name="Rectangle 5"/>
            <p:cNvSpPr>
              <a:spLocks noChangeArrowheads="1"/>
            </p:cNvSpPr>
            <p:nvPr/>
          </p:nvSpPr>
          <p:spPr bwMode="auto">
            <a:xfrm>
              <a:off x="1571604" y="3421511"/>
              <a:ext cx="7032647" cy="327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lvl="1" eaLnBrk="1" fontAlgn="base" hangingPunct="1">
                <a:lnSpc>
                  <a:spcPct val="120000"/>
                </a:lnSpc>
                <a:spcBef>
                  <a:spcPct val="30000"/>
                </a:spcBef>
                <a:spcAft>
                  <a:spcPct val="0"/>
                </a:spcAft>
                <a:buClr>
                  <a:srgbClr val="A1A1A1"/>
                </a:buClr>
                <a:buSzTx/>
              </a:pPr>
              <a:r>
                <a:rPr lang="en-GB" altLang="en-US" sz="1400" b="1" smtClean="0">
                  <a:solidFill>
                    <a:srgbClr val="000000"/>
                  </a:solidFill>
                </a:rPr>
                <a:t>increase of awareness &amp; commitment from actors at all levels </a:t>
              </a:r>
            </a:p>
            <a:p>
              <a:pPr lvl="1" eaLnBrk="1" fontAlgn="base" hangingPunct="1">
                <a:lnSpc>
                  <a:spcPct val="120000"/>
                </a:lnSpc>
                <a:spcBef>
                  <a:spcPct val="30000"/>
                </a:spcBef>
                <a:spcAft>
                  <a:spcPct val="0"/>
                </a:spcAft>
                <a:buClr>
                  <a:srgbClr val="A1A1A1"/>
                </a:buClr>
                <a:buSzTx/>
              </a:pPr>
              <a:r>
                <a:rPr lang="en-GB" altLang="en-US" sz="1400" b="1" smtClean="0">
                  <a:solidFill>
                    <a:srgbClr val="000000"/>
                  </a:solidFill>
                </a:rPr>
                <a:t>mobilisation of governments, financial institutions &amp; sanitation providers </a:t>
              </a:r>
            </a:p>
            <a:p>
              <a:pPr lvl="1" eaLnBrk="1" fontAlgn="base" hangingPunct="1">
                <a:lnSpc>
                  <a:spcPct val="120000"/>
                </a:lnSpc>
                <a:spcBef>
                  <a:spcPct val="30000"/>
                </a:spcBef>
                <a:spcAft>
                  <a:spcPct val="0"/>
                </a:spcAft>
                <a:buClr>
                  <a:srgbClr val="A1A1A1"/>
                </a:buClr>
                <a:buSzTx/>
              </a:pPr>
              <a:r>
                <a:rPr lang="en-GB" altLang="en-US" sz="1400" b="1" smtClean="0">
                  <a:solidFill>
                    <a:srgbClr val="000000"/>
                  </a:solidFill>
                </a:rPr>
                <a:t>secure real commitments to develop &amp; implement effective action to scale up sanitation programmes</a:t>
              </a:r>
            </a:p>
            <a:p>
              <a:pPr lvl="1" eaLnBrk="1" fontAlgn="base" hangingPunct="1">
                <a:lnSpc>
                  <a:spcPct val="120000"/>
                </a:lnSpc>
                <a:spcBef>
                  <a:spcPct val="30000"/>
                </a:spcBef>
                <a:spcAft>
                  <a:spcPct val="0"/>
                </a:spcAft>
                <a:buClr>
                  <a:srgbClr val="A1A1A1"/>
                </a:buClr>
                <a:buSzTx/>
              </a:pPr>
              <a:r>
                <a:rPr lang="en-GB" altLang="en-US" sz="1400" b="1" smtClean="0">
                  <a:solidFill>
                    <a:srgbClr val="FF0000"/>
                  </a:solidFill>
                </a:rPr>
                <a:t>encourage demand driven sustainable solutions &amp; informed choices</a:t>
              </a:r>
            </a:p>
            <a:p>
              <a:pPr lvl="1" eaLnBrk="1" fontAlgn="base" hangingPunct="1">
                <a:lnSpc>
                  <a:spcPct val="120000"/>
                </a:lnSpc>
                <a:spcBef>
                  <a:spcPct val="30000"/>
                </a:spcBef>
                <a:spcAft>
                  <a:spcPct val="0"/>
                </a:spcAft>
                <a:buClr>
                  <a:srgbClr val="A1A1A1"/>
                </a:buClr>
                <a:buSzTx/>
              </a:pPr>
              <a:r>
                <a:rPr lang="en-GB" altLang="en-US" sz="1400" b="1" smtClean="0">
                  <a:solidFill>
                    <a:srgbClr val="000000"/>
                  </a:solidFill>
                </a:rPr>
                <a:t>secure increased financing to jump start &amp; sustain progress</a:t>
              </a:r>
            </a:p>
            <a:p>
              <a:pPr lvl="1" eaLnBrk="1" fontAlgn="base" hangingPunct="1">
                <a:lnSpc>
                  <a:spcPct val="120000"/>
                </a:lnSpc>
                <a:spcBef>
                  <a:spcPct val="30000"/>
                </a:spcBef>
                <a:spcAft>
                  <a:spcPct val="0"/>
                </a:spcAft>
                <a:buClr>
                  <a:srgbClr val="A1A1A1"/>
                </a:buClr>
                <a:buSzTx/>
              </a:pPr>
              <a:r>
                <a:rPr lang="en-GB" altLang="en-US" sz="1400" b="1" smtClean="0">
                  <a:solidFill>
                    <a:srgbClr val="000000"/>
                  </a:solidFill>
                </a:rPr>
                <a:t>develop &amp; strengthen institutional &amp; human capacity</a:t>
              </a:r>
            </a:p>
            <a:p>
              <a:pPr lvl="1" eaLnBrk="1" fontAlgn="base" hangingPunct="1">
                <a:lnSpc>
                  <a:spcPct val="120000"/>
                </a:lnSpc>
                <a:spcBef>
                  <a:spcPct val="30000"/>
                </a:spcBef>
                <a:spcAft>
                  <a:spcPct val="0"/>
                </a:spcAft>
                <a:buClr>
                  <a:srgbClr val="A1A1A1"/>
                </a:buClr>
                <a:buSzTx/>
              </a:pPr>
              <a:r>
                <a:rPr lang="en-GB" altLang="en-US" sz="1400" b="1" smtClean="0">
                  <a:solidFill>
                    <a:srgbClr val="FF0000"/>
                  </a:solidFill>
                </a:rPr>
                <a:t>enhance sustainability &amp; effectiveness of sanitation solutions</a:t>
              </a:r>
            </a:p>
            <a:p>
              <a:pPr lvl="1" eaLnBrk="1" fontAlgn="base" hangingPunct="1">
                <a:lnSpc>
                  <a:spcPct val="120000"/>
                </a:lnSpc>
                <a:spcBef>
                  <a:spcPct val="30000"/>
                </a:spcBef>
                <a:spcAft>
                  <a:spcPct val="0"/>
                </a:spcAft>
                <a:buClr>
                  <a:srgbClr val="A1A1A1"/>
                </a:buClr>
                <a:buSzTx/>
              </a:pPr>
              <a:r>
                <a:rPr lang="en-GB" altLang="en-US" sz="1400" b="1" smtClean="0">
                  <a:solidFill>
                    <a:srgbClr val="000000"/>
                  </a:solidFill>
                </a:rPr>
                <a:t>promote &amp; capture learning to enhance evidence base &amp; knowledge on sanitation</a:t>
              </a:r>
              <a:endParaRPr lang="de-DE" altLang="en-US" sz="1400" b="1" smtClean="0">
                <a:solidFill>
                  <a:srgbClr val="000000"/>
                </a:solidFill>
              </a:endParaRPr>
            </a:p>
          </p:txBody>
        </p:sp>
      </p:grpSp>
      <p:pic>
        <p:nvPicPr>
          <p:cNvPr id="41989" name="Picture 6" descr="IYSlogo_lto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3284538"/>
            <a:ext cx="1222375"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35676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Freeform 37"/>
          <p:cNvSpPr>
            <a:spLocks/>
          </p:cNvSpPr>
          <p:nvPr/>
        </p:nvSpPr>
        <p:spPr bwMode="auto">
          <a:xfrm>
            <a:off x="9315450" y="4487863"/>
            <a:ext cx="4763" cy="1587"/>
          </a:xfrm>
          <a:custGeom>
            <a:avLst/>
            <a:gdLst>
              <a:gd name="T0" fmla="*/ 2147483647 w 3"/>
              <a:gd name="T1" fmla="*/ 0 h 3"/>
              <a:gd name="T2" fmla="*/ 0 w 3"/>
              <a:gd name="T3" fmla="*/ 2147483647 h 3"/>
              <a:gd name="T4" fmla="*/ 0 w 3"/>
              <a:gd name="T5" fmla="*/ 2147483647 h 3"/>
              <a:gd name="T6" fmla="*/ 2147483647 w 3"/>
              <a:gd name="T7" fmla="*/ 0 h 3"/>
              <a:gd name="T8" fmla="*/ 2147483647 w 3"/>
              <a:gd name="T9" fmla="*/ 0 h 3"/>
              <a:gd name="T10" fmla="*/ 2147483647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0"/>
                </a:moveTo>
                <a:lnTo>
                  <a:pt x="0" y="3"/>
                </a:lnTo>
                <a:lnTo>
                  <a:pt x="0" y="2"/>
                </a:lnTo>
                <a:lnTo>
                  <a:pt x="2" y="0"/>
                </a:lnTo>
                <a:lnTo>
                  <a:pt x="3" y="0"/>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44036" name="Freeform 39"/>
          <p:cNvSpPr>
            <a:spLocks/>
          </p:cNvSpPr>
          <p:nvPr/>
        </p:nvSpPr>
        <p:spPr bwMode="auto">
          <a:xfrm>
            <a:off x="9321800" y="4529138"/>
            <a:ext cx="3175" cy="6350"/>
          </a:xfrm>
          <a:custGeom>
            <a:avLst/>
            <a:gdLst>
              <a:gd name="T0" fmla="*/ 2147483647 w 3"/>
              <a:gd name="T1" fmla="*/ 2147483647 h 10"/>
              <a:gd name="T2" fmla="*/ 2147483647 w 3"/>
              <a:gd name="T3" fmla="*/ 2147483647 h 10"/>
              <a:gd name="T4" fmla="*/ 2147483647 w 3"/>
              <a:gd name="T5" fmla="*/ 2147483647 h 10"/>
              <a:gd name="T6" fmla="*/ 2147483647 w 3"/>
              <a:gd name="T7" fmla="*/ 2147483647 h 10"/>
              <a:gd name="T8" fmla="*/ 2147483647 w 3"/>
              <a:gd name="T9" fmla="*/ 2147483647 h 10"/>
              <a:gd name="T10" fmla="*/ 0 w 3"/>
              <a:gd name="T11" fmla="*/ 0 h 10"/>
              <a:gd name="T12" fmla="*/ 0 w 3"/>
              <a:gd name="T13" fmla="*/ 2147483647 h 10"/>
              <a:gd name="T14" fmla="*/ 2147483647 w 3"/>
              <a:gd name="T15" fmla="*/ 2147483647 h 10"/>
              <a:gd name="T16" fmla="*/ 2147483647 w 3"/>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10"/>
              <a:gd name="T29" fmla="*/ 3 w 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10">
                <a:moveTo>
                  <a:pt x="3" y="10"/>
                </a:moveTo>
                <a:lnTo>
                  <a:pt x="2" y="10"/>
                </a:lnTo>
                <a:lnTo>
                  <a:pt x="3" y="10"/>
                </a:lnTo>
                <a:lnTo>
                  <a:pt x="3" y="6"/>
                </a:lnTo>
                <a:lnTo>
                  <a:pt x="0" y="0"/>
                </a:lnTo>
                <a:lnTo>
                  <a:pt x="0" y="1"/>
                </a:lnTo>
                <a:lnTo>
                  <a:pt x="3" y="7"/>
                </a:lnTo>
                <a:lnTo>
                  <a:pt x="3" y="10"/>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44037" name="Freeform 41"/>
          <p:cNvSpPr>
            <a:spLocks/>
          </p:cNvSpPr>
          <p:nvPr/>
        </p:nvSpPr>
        <p:spPr bwMode="auto">
          <a:xfrm>
            <a:off x="9328150" y="4549775"/>
            <a:ext cx="1588" cy="1588"/>
          </a:xfrm>
          <a:custGeom>
            <a:avLst/>
            <a:gdLst>
              <a:gd name="T0" fmla="*/ 2147483647 w 1"/>
              <a:gd name="T1" fmla="*/ 0 h 1"/>
              <a:gd name="T2" fmla="*/ 2147483647 w 1"/>
              <a:gd name="T3" fmla="*/ 2147483647 h 1"/>
              <a:gd name="T4" fmla="*/ 0 w 1"/>
              <a:gd name="T5" fmla="*/ 2147483647 h 1"/>
              <a:gd name="T6" fmla="*/ 2147483647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lnTo>
                  <a:pt x="1" y="1"/>
                </a:lnTo>
                <a:lnTo>
                  <a:pt x="0" y="1"/>
                </a:lnTo>
                <a:lnTo>
                  <a:pt x="1" y="0"/>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44038" name="Freeform 42"/>
          <p:cNvSpPr>
            <a:spLocks/>
          </p:cNvSpPr>
          <p:nvPr/>
        </p:nvSpPr>
        <p:spPr bwMode="auto">
          <a:xfrm>
            <a:off x="9331325" y="4529138"/>
            <a:ext cx="1588" cy="1587"/>
          </a:xfrm>
          <a:custGeom>
            <a:avLst/>
            <a:gdLst>
              <a:gd name="T0" fmla="*/ 2147483647 w 1"/>
              <a:gd name="T1" fmla="*/ 2147483647 h 1"/>
              <a:gd name="T2" fmla="*/ 2147483647 w 1"/>
              <a:gd name="T3" fmla="*/ 0 h 1"/>
              <a:gd name="T4" fmla="*/ 0 w 1"/>
              <a:gd name="T5" fmla="*/ 0 h 1"/>
              <a:gd name="T6" fmla="*/ 2147483647 w 1"/>
              <a:gd name="T7" fmla="*/ 2147483647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lnTo>
                  <a:pt x="1" y="0"/>
                </a:lnTo>
                <a:lnTo>
                  <a:pt x="0" y="0"/>
                </a:lnTo>
                <a:lnTo>
                  <a:pt x="1" y="1"/>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44039" name="Freeform 45"/>
          <p:cNvSpPr>
            <a:spLocks/>
          </p:cNvSpPr>
          <p:nvPr/>
        </p:nvSpPr>
        <p:spPr bwMode="auto">
          <a:xfrm>
            <a:off x="9323388" y="4540250"/>
            <a:ext cx="1587" cy="4763"/>
          </a:xfrm>
          <a:custGeom>
            <a:avLst/>
            <a:gdLst>
              <a:gd name="T0" fmla="*/ 0 w 1587"/>
              <a:gd name="T1" fmla="*/ 2147483647 h 5"/>
              <a:gd name="T2" fmla="*/ 0 w 1587"/>
              <a:gd name="T3" fmla="*/ 2147483647 h 5"/>
              <a:gd name="T4" fmla="*/ 0 w 1587"/>
              <a:gd name="T5" fmla="*/ 0 h 5"/>
              <a:gd name="T6" fmla="*/ 0 w 1587"/>
              <a:gd name="T7" fmla="*/ 2147483647 h 5"/>
              <a:gd name="T8" fmla="*/ 0 60000 65536"/>
              <a:gd name="T9" fmla="*/ 0 60000 65536"/>
              <a:gd name="T10" fmla="*/ 0 60000 65536"/>
              <a:gd name="T11" fmla="*/ 0 60000 65536"/>
              <a:gd name="T12" fmla="*/ 0 w 1587"/>
              <a:gd name="T13" fmla="*/ 0 h 5"/>
              <a:gd name="T14" fmla="*/ 1587 w 1587"/>
              <a:gd name="T15" fmla="*/ 5 h 5"/>
            </a:gdLst>
            <a:ahLst/>
            <a:cxnLst>
              <a:cxn ang="T8">
                <a:pos x="T0" y="T1"/>
              </a:cxn>
              <a:cxn ang="T9">
                <a:pos x="T2" y="T3"/>
              </a:cxn>
              <a:cxn ang="T10">
                <a:pos x="T4" y="T5"/>
              </a:cxn>
              <a:cxn ang="T11">
                <a:pos x="T6" y="T7"/>
              </a:cxn>
            </a:cxnLst>
            <a:rect l="T12" t="T13" r="T14" b="T15"/>
            <a:pathLst>
              <a:path w="1587" h="5">
                <a:moveTo>
                  <a:pt x="0" y="5"/>
                </a:moveTo>
                <a:lnTo>
                  <a:pt x="0" y="3"/>
                </a:lnTo>
                <a:lnTo>
                  <a:pt x="0" y="0"/>
                </a:lnTo>
                <a:lnTo>
                  <a:pt x="0" y="5"/>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44040" name="Freeform 818"/>
          <p:cNvSpPr>
            <a:spLocks/>
          </p:cNvSpPr>
          <p:nvPr/>
        </p:nvSpPr>
        <p:spPr bwMode="auto">
          <a:xfrm>
            <a:off x="9377363" y="5226050"/>
            <a:ext cx="33337" cy="33338"/>
          </a:xfrm>
          <a:custGeom>
            <a:avLst/>
            <a:gdLst>
              <a:gd name="T0" fmla="*/ 2147483647 w 33"/>
              <a:gd name="T1" fmla="*/ 2147483647 h 43"/>
              <a:gd name="T2" fmla="*/ 2147483647 w 33"/>
              <a:gd name="T3" fmla="*/ 2147483647 h 43"/>
              <a:gd name="T4" fmla="*/ 0 w 33"/>
              <a:gd name="T5" fmla="*/ 2147483647 h 43"/>
              <a:gd name="T6" fmla="*/ 0 w 33"/>
              <a:gd name="T7" fmla="*/ 2147483647 h 43"/>
              <a:gd name="T8" fmla="*/ 2147483647 w 33"/>
              <a:gd name="T9" fmla="*/ 2147483647 h 43"/>
              <a:gd name="T10" fmla="*/ 2147483647 w 33"/>
              <a:gd name="T11" fmla="*/ 0 h 43"/>
              <a:gd name="T12" fmla="*/ 2147483647 w 33"/>
              <a:gd name="T13" fmla="*/ 2147483647 h 43"/>
              <a:gd name="T14" fmla="*/ 2147483647 w 33"/>
              <a:gd name="T15" fmla="*/ 2147483647 h 43"/>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43"/>
              <a:gd name="T26" fmla="*/ 33 w 33"/>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43">
                <a:moveTo>
                  <a:pt x="33" y="35"/>
                </a:moveTo>
                <a:lnTo>
                  <a:pt x="26" y="43"/>
                </a:lnTo>
                <a:lnTo>
                  <a:pt x="0" y="39"/>
                </a:lnTo>
                <a:lnTo>
                  <a:pt x="0" y="20"/>
                </a:lnTo>
                <a:lnTo>
                  <a:pt x="1" y="9"/>
                </a:lnTo>
                <a:lnTo>
                  <a:pt x="25" y="0"/>
                </a:lnTo>
                <a:lnTo>
                  <a:pt x="33" y="32"/>
                </a:lnTo>
                <a:lnTo>
                  <a:pt x="33" y="35"/>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44041" name="Freeform 819"/>
          <p:cNvSpPr>
            <a:spLocks/>
          </p:cNvSpPr>
          <p:nvPr/>
        </p:nvSpPr>
        <p:spPr bwMode="auto">
          <a:xfrm>
            <a:off x="9418638" y="5187950"/>
            <a:ext cx="36512" cy="22225"/>
          </a:xfrm>
          <a:custGeom>
            <a:avLst/>
            <a:gdLst>
              <a:gd name="T0" fmla="*/ 2147483647 w 38"/>
              <a:gd name="T1" fmla="*/ 2147483647 h 30"/>
              <a:gd name="T2" fmla="*/ 2147483647 w 38"/>
              <a:gd name="T3" fmla="*/ 0 h 30"/>
              <a:gd name="T4" fmla="*/ 2147483647 w 38"/>
              <a:gd name="T5" fmla="*/ 2147483647 h 30"/>
              <a:gd name="T6" fmla="*/ 0 w 38"/>
              <a:gd name="T7" fmla="*/ 2147483647 h 30"/>
              <a:gd name="T8" fmla="*/ 2147483647 w 38"/>
              <a:gd name="T9" fmla="*/ 2147483647 h 30"/>
              <a:gd name="T10" fmla="*/ 0 60000 65536"/>
              <a:gd name="T11" fmla="*/ 0 60000 65536"/>
              <a:gd name="T12" fmla="*/ 0 60000 65536"/>
              <a:gd name="T13" fmla="*/ 0 60000 65536"/>
              <a:gd name="T14" fmla="*/ 0 60000 65536"/>
              <a:gd name="T15" fmla="*/ 0 w 38"/>
              <a:gd name="T16" fmla="*/ 0 h 30"/>
              <a:gd name="T17" fmla="*/ 38 w 38"/>
              <a:gd name="T18" fmla="*/ 30 h 30"/>
            </a:gdLst>
            <a:ahLst/>
            <a:cxnLst>
              <a:cxn ang="T10">
                <a:pos x="T0" y="T1"/>
              </a:cxn>
              <a:cxn ang="T11">
                <a:pos x="T2" y="T3"/>
              </a:cxn>
              <a:cxn ang="T12">
                <a:pos x="T4" y="T5"/>
              </a:cxn>
              <a:cxn ang="T13">
                <a:pos x="T6" y="T7"/>
              </a:cxn>
              <a:cxn ang="T14">
                <a:pos x="T8" y="T9"/>
              </a:cxn>
            </a:cxnLst>
            <a:rect l="T15" t="T16" r="T17" b="T18"/>
            <a:pathLst>
              <a:path w="38" h="30">
                <a:moveTo>
                  <a:pt x="27" y="20"/>
                </a:moveTo>
                <a:lnTo>
                  <a:pt x="38" y="0"/>
                </a:lnTo>
                <a:lnTo>
                  <a:pt x="1" y="18"/>
                </a:lnTo>
                <a:lnTo>
                  <a:pt x="0" y="30"/>
                </a:lnTo>
                <a:lnTo>
                  <a:pt x="27" y="20"/>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44042" name="Freeform 825"/>
          <p:cNvSpPr>
            <a:spLocks/>
          </p:cNvSpPr>
          <p:nvPr/>
        </p:nvSpPr>
        <p:spPr bwMode="auto">
          <a:xfrm>
            <a:off x="9399588" y="5051425"/>
            <a:ext cx="4762" cy="1588"/>
          </a:xfrm>
          <a:custGeom>
            <a:avLst/>
            <a:gdLst>
              <a:gd name="T0" fmla="*/ 2147483647 w 3"/>
              <a:gd name="T1" fmla="*/ 0 h 1"/>
              <a:gd name="T2" fmla="*/ 2147483647 w 3"/>
              <a:gd name="T3" fmla="*/ 2147483647 h 1"/>
              <a:gd name="T4" fmla="*/ 2147483647 w 3"/>
              <a:gd name="T5" fmla="*/ 2147483647 h 1"/>
              <a:gd name="T6" fmla="*/ 0 w 3"/>
              <a:gd name="T7" fmla="*/ 0 h 1"/>
              <a:gd name="T8" fmla="*/ 2147483647 w 3"/>
              <a:gd name="T9" fmla="*/ 0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3" y="0"/>
                </a:moveTo>
                <a:lnTo>
                  <a:pt x="3" y="1"/>
                </a:lnTo>
                <a:lnTo>
                  <a:pt x="1" y="1"/>
                </a:lnTo>
                <a:lnTo>
                  <a:pt x="0" y="0"/>
                </a:lnTo>
                <a:lnTo>
                  <a:pt x="3" y="0"/>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44043" name="Freeform 861"/>
          <p:cNvSpPr>
            <a:spLocks/>
          </p:cNvSpPr>
          <p:nvPr/>
        </p:nvSpPr>
        <p:spPr bwMode="auto">
          <a:xfrm>
            <a:off x="-107950" y="6618288"/>
            <a:ext cx="1587" cy="4762"/>
          </a:xfrm>
          <a:custGeom>
            <a:avLst/>
            <a:gdLst>
              <a:gd name="T0" fmla="*/ 2147483647 w 3"/>
              <a:gd name="T1" fmla="*/ 2147483647 h 7"/>
              <a:gd name="T2" fmla="*/ 0 w 3"/>
              <a:gd name="T3" fmla="*/ 2147483647 h 7"/>
              <a:gd name="T4" fmla="*/ 2147483647 w 3"/>
              <a:gd name="T5" fmla="*/ 2147483647 h 7"/>
              <a:gd name="T6" fmla="*/ 0 w 3"/>
              <a:gd name="T7" fmla="*/ 0 h 7"/>
              <a:gd name="T8" fmla="*/ 2147483647 w 3"/>
              <a:gd name="T9" fmla="*/ 2147483647 h 7"/>
              <a:gd name="T10" fmla="*/ 2147483647 w 3"/>
              <a:gd name="T11" fmla="*/ 2147483647 h 7"/>
              <a:gd name="T12" fmla="*/ 2147483647 w 3"/>
              <a:gd name="T13" fmla="*/ 2147483647 h 7"/>
              <a:gd name="T14" fmla="*/ 2147483647 w 3"/>
              <a:gd name="T15" fmla="*/ 2147483647 h 7"/>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7"/>
              <a:gd name="T26" fmla="*/ 3 w 3"/>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7">
                <a:moveTo>
                  <a:pt x="2" y="7"/>
                </a:moveTo>
                <a:lnTo>
                  <a:pt x="0" y="5"/>
                </a:lnTo>
                <a:lnTo>
                  <a:pt x="1" y="1"/>
                </a:lnTo>
                <a:lnTo>
                  <a:pt x="0" y="0"/>
                </a:lnTo>
                <a:lnTo>
                  <a:pt x="2" y="2"/>
                </a:lnTo>
                <a:lnTo>
                  <a:pt x="1" y="3"/>
                </a:lnTo>
                <a:lnTo>
                  <a:pt x="3" y="7"/>
                </a:lnTo>
                <a:lnTo>
                  <a:pt x="2" y="7"/>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44044" name="Freeform 886"/>
          <p:cNvSpPr>
            <a:spLocks/>
          </p:cNvSpPr>
          <p:nvPr/>
        </p:nvSpPr>
        <p:spPr bwMode="auto">
          <a:xfrm>
            <a:off x="-92075" y="6340475"/>
            <a:ext cx="15875" cy="9525"/>
          </a:xfrm>
          <a:custGeom>
            <a:avLst/>
            <a:gdLst>
              <a:gd name="T0" fmla="*/ 2147483647 w 17"/>
              <a:gd name="T1" fmla="*/ 2147483647 h 12"/>
              <a:gd name="T2" fmla="*/ 2147483647 w 17"/>
              <a:gd name="T3" fmla="*/ 2147483647 h 12"/>
              <a:gd name="T4" fmla="*/ 0 w 17"/>
              <a:gd name="T5" fmla="*/ 0 h 12"/>
              <a:gd name="T6" fmla="*/ 2147483647 w 17"/>
              <a:gd name="T7" fmla="*/ 2147483647 h 12"/>
              <a:gd name="T8" fmla="*/ 0 60000 65536"/>
              <a:gd name="T9" fmla="*/ 0 60000 65536"/>
              <a:gd name="T10" fmla="*/ 0 60000 65536"/>
              <a:gd name="T11" fmla="*/ 0 60000 65536"/>
              <a:gd name="T12" fmla="*/ 0 w 17"/>
              <a:gd name="T13" fmla="*/ 0 h 12"/>
              <a:gd name="T14" fmla="*/ 17 w 17"/>
              <a:gd name="T15" fmla="*/ 12 h 12"/>
            </a:gdLst>
            <a:ahLst/>
            <a:cxnLst>
              <a:cxn ang="T8">
                <a:pos x="T0" y="T1"/>
              </a:cxn>
              <a:cxn ang="T9">
                <a:pos x="T2" y="T3"/>
              </a:cxn>
              <a:cxn ang="T10">
                <a:pos x="T4" y="T5"/>
              </a:cxn>
              <a:cxn ang="T11">
                <a:pos x="T6" y="T7"/>
              </a:cxn>
            </a:cxnLst>
            <a:rect l="T12" t="T13" r="T14" b="T15"/>
            <a:pathLst>
              <a:path w="17" h="12">
                <a:moveTo>
                  <a:pt x="17" y="8"/>
                </a:moveTo>
                <a:lnTo>
                  <a:pt x="16" y="12"/>
                </a:lnTo>
                <a:lnTo>
                  <a:pt x="0" y="0"/>
                </a:lnTo>
                <a:lnTo>
                  <a:pt x="17" y="8"/>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44034" name="Rectangle 3"/>
          <p:cNvSpPr>
            <a:spLocks noGrp="1" noChangeArrowheads="1"/>
          </p:cNvSpPr>
          <p:nvPr>
            <p:ph type="body" sz="quarter" idx="10"/>
          </p:nvPr>
        </p:nvSpPr>
        <p:spPr>
          <a:xfrm>
            <a:off x="1187450" y="836613"/>
            <a:ext cx="7632700" cy="576262"/>
          </a:xfrm>
        </p:spPr>
        <p:txBody>
          <a:bodyPr/>
          <a:lstStyle/>
          <a:p>
            <a:pPr>
              <a:buFont typeface="Times" charset="0"/>
              <a:buNone/>
            </a:pPr>
            <a:r>
              <a:rPr lang="en-GB" altLang="en-US" sz="2400" dirty="0" smtClean="0"/>
              <a:t>28 SuSanA meetings so far around the globe</a:t>
            </a: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450" y="1333744"/>
            <a:ext cx="6837485" cy="5128114"/>
          </a:xfrm>
          <a:prstGeom prst="rect">
            <a:avLst/>
          </a:prstGeom>
        </p:spPr>
      </p:pic>
    </p:spTree>
    <p:extLst>
      <p:ext uri="{BB962C8B-B14F-4D97-AF65-F5344CB8AC3E}">
        <p14:creationId xmlns:p14="http://schemas.microsoft.com/office/powerpoint/2010/main" val="426132017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811571"/>
            <a:ext cx="3816424" cy="5713774"/>
          </a:xfrm>
          <a:prstGeom prst="rect">
            <a:avLst/>
          </a:prstGeom>
        </p:spPr>
      </p:pic>
      <p:sp>
        <p:nvSpPr>
          <p:cNvPr id="7" name="Textfeld 6"/>
          <p:cNvSpPr txBox="1"/>
          <p:nvPr/>
        </p:nvSpPr>
        <p:spPr bwMode="auto">
          <a:xfrm>
            <a:off x="6300192" y="1464312"/>
            <a:ext cx="2448272" cy="1477328"/>
          </a:xfrm>
          <a:prstGeom prst="rect">
            <a:avLst/>
          </a:prstGeom>
          <a:noFill/>
          <a:ln w="9525">
            <a:noFill/>
            <a:miter lim="800000"/>
            <a:headEnd/>
            <a:tailEnd/>
          </a:ln>
        </p:spPr>
        <p:txBody>
          <a:bodyPr vert="horz" wrap="square" lIns="91440" tIns="0" rIns="91440" bIns="0" numCol="1" rtlCol="0" anchor="ctr" anchorCtr="0" compatLnSpc="1">
            <a:prstTxWarp prst="textNoShape">
              <a:avLst/>
            </a:prstTxWarp>
            <a:spAutoFit/>
          </a:bodyPr>
          <a:lstStyle/>
          <a:p>
            <a:pPr eaLnBrk="0" fontAlgn="base" hangingPunct="0">
              <a:spcBef>
                <a:spcPct val="0"/>
              </a:spcBef>
              <a:spcAft>
                <a:spcPct val="0"/>
              </a:spcAft>
            </a:pPr>
            <a:r>
              <a:rPr lang="de-DE" sz="3200" b="1" kern="0" dirty="0" err="1" smtClean="0">
                <a:solidFill>
                  <a:prstClr val="black"/>
                </a:solidFill>
              </a:rPr>
              <a:t>We</a:t>
            </a:r>
            <a:r>
              <a:rPr lang="de-DE" sz="3200" b="1" kern="0" dirty="0" smtClean="0">
                <a:solidFill>
                  <a:prstClr val="black"/>
                </a:solidFill>
              </a:rPr>
              <a:t> </a:t>
            </a:r>
            <a:r>
              <a:rPr lang="de-DE" sz="3200" b="1" kern="0" dirty="0" err="1" smtClean="0">
                <a:solidFill>
                  <a:prstClr val="black"/>
                </a:solidFill>
              </a:rPr>
              <a:t>are</a:t>
            </a:r>
            <a:r>
              <a:rPr lang="de-DE" sz="3200" b="1" kern="0" dirty="0" smtClean="0">
                <a:solidFill>
                  <a:prstClr val="black"/>
                </a:solidFill>
              </a:rPr>
              <a:t> a global </a:t>
            </a:r>
            <a:r>
              <a:rPr lang="de-DE" sz="3200" b="1" kern="0" dirty="0" err="1" smtClean="0">
                <a:solidFill>
                  <a:prstClr val="black"/>
                </a:solidFill>
              </a:rPr>
              <a:t>community</a:t>
            </a:r>
            <a:endParaRPr lang="en-GB" sz="3200" b="1" kern="0" dirty="0" smtClean="0">
              <a:solidFill>
                <a:prstClr val="black"/>
              </a:solidFill>
            </a:endParaRPr>
          </a:p>
        </p:txBody>
      </p:sp>
    </p:spTree>
    <p:extLst>
      <p:ext uri="{BB962C8B-B14F-4D97-AF65-F5344CB8AC3E}">
        <p14:creationId xmlns:p14="http://schemas.microsoft.com/office/powerpoint/2010/main" val="36728330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342900" lvl="1" indent="-342900">
              <a:buSzPct val="100000"/>
              <a:buFont typeface="Wingdings" pitchFamily="2" charset="2"/>
              <a:buChar char="§"/>
              <a:defRPr/>
            </a:pPr>
            <a:r>
              <a:rPr lang="de-DE" altLang="en-US" sz="2000" dirty="0" smtClean="0">
                <a:ea typeface="MS PGothic" pitchFamily="34" charset="-128"/>
              </a:rPr>
              <a:t>353 </a:t>
            </a:r>
            <a:r>
              <a:rPr lang="de-DE" altLang="en-US" sz="2000" dirty="0" err="1" smtClean="0">
                <a:ea typeface="MS PGothic" pitchFamily="34" charset="-128"/>
              </a:rPr>
              <a:t>partner</a:t>
            </a:r>
            <a:r>
              <a:rPr lang="de-DE" altLang="en-US" sz="2000" dirty="0" smtClean="0">
                <a:ea typeface="MS PGothic" pitchFamily="34" charset="-128"/>
              </a:rPr>
              <a:t> </a:t>
            </a:r>
            <a:r>
              <a:rPr lang="de-DE" altLang="en-US" sz="2000" dirty="0" err="1" smtClean="0">
                <a:ea typeface="MS PGothic" pitchFamily="34" charset="-128"/>
              </a:rPr>
              <a:t>organisations</a:t>
            </a:r>
            <a:endParaRPr lang="de-DE" altLang="en-US" sz="2000" dirty="0" smtClean="0">
              <a:ea typeface="MS PGothic" pitchFamily="34" charset="-128"/>
            </a:endParaRPr>
          </a:p>
          <a:p>
            <a:pPr marL="342900" lvl="1" indent="-342900">
              <a:buSzPct val="100000"/>
              <a:buFont typeface="Wingdings" pitchFamily="2" charset="2"/>
              <a:buChar char="§"/>
              <a:defRPr/>
            </a:pPr>
            <a:r>
              <a:rPr lang="en-GB" sz="2000" dirty="0" smtClean="0">
                <a:ea typeface="MS PGothic" pitchFamily="34" charset="-128"/>
              </a:rPr>
              <a:t>11,200</a:t>
            </a:r>
            <a:r>
              <a:rPr lang="de-DE" altLang="en-US" sz="2000" dirty="0" smtClean="0">
                <a:ea typeface="MS PGothic" pitchFamily="34" charset="-128"/>
              </a:rPr>
              <a:t> individual </a:t>
            </a:r>
            <a:r>
              <a:rPr lang="de-DE" altLang="en-US" sz="2000" dirty="0" err="1" smtClean="0">
                <a:ea typeface="MS PGothic" pitchFamily="34" charset="-128"/>
              </a:rPr>
              <a:t>members</a:t>
            </a:r>
            <a:r>
              <a:rPr lang="de-DE" altLang="en-US" sz="2000" dirty="0" smtClean="0">
                <a:ea typeface="MS PGothic" pitchFamily="34" charset="-128"/>
              </a:rPr>
              <a:t> (= </a:t>
            </a:r>
            <a:r>
              <a:rPr lang="de-DE" altLang="en-US" sz="2000" dirty="0" err="1" smtClean="0">
                <a:ea typeface="MS PGothic" pitchFamily="34" charset="-128"/>
              </a:rPr>
              <a:t>people</a:t>
            </a:r>
            <a:r>
              <a:rPr lang="de-DE" altLang="en-US" sz="2000" dirty="0" smtClean="0">
                <a:ea typeface="MS PGothic" pitchFamily="34" charset="-128"/>
              </a:rPr>
              <a:t> registered </a:t>
            </a:r>
            <a:r>
              <a:rPr lang="de-DE" altLang="en-US" sz="2000" dirty="0" err="1" smtClean="0">
                <a:ea typeface="MS PGothic" pitchFamily="34" charset="-128"/>
              </a:rPr>
              <a:t>for</a:t>
            </a:r>
            <a:r>
              <a:rPr lang="de-DE" altLang="en-US" sz="2000" dirty="0" smtClean="0">
                <a:ea typeface="MS PGothic" pitchFamily="34" charset="-128"/>
              </a:rPr>
              <a:t> </a:t>
            </a:r>
            <a:r>
              <a:rPr lang="de-DE" altLang="en-US" sz="2000" dirty="0" err="1" smtClean="0">
                <a:ea typeface="MS PGothic" pitchFamily="34" charset="-128"/>
              </a:rPr>
              <a:t>the</a:t>
            </a:r>
            <a:r>
              <a:rPr lang="de-DE" altLang="en-US" sz="2000" dirty="0" smtClean="0">
                <a:ea typeface="MS PGothic" pitchFamily="34" charset="-128"/>
              </a:rPr>
              <a:t> </a:t>
            </a:r>
            <a:r>
              <a:rPr lang="de-DE" altLang="en-US" sz="2000" dirty="0" err="1" smtClean="0">
                <a:ea typeface="MS PGothic" pitchFamily="34" charset="-128"/>
              </a:rPr>
              <a:t>discussion</a:t>
            </a:r>
            <a:r>
              <a:rPr lang="de-DE" altLang="en-US" sz="2000" dirty="0" smtClean="0">
                <a:ea typeface="MS PGothic" pitchFamily="34" charset="-128"/>
              </a:rPr>
              <a:t> </a:t>
            </a:r>
            <a:r>
              <a:rPr lang="de-DE" altLang="en-US" sz="2000" dirty="0" err="1" smtClean="0">
                <a:ea typeface="MS PGothic" pitchFamily="34" charset="-128"/>
              </a:rPr>
              <a:t>forum</a:t>
            </a:r>
            <a:r>
              <a:rPr lang="de-DE" altLang="en-US" sz="2000" dirty="0" smtClean="0">
                <a:ea typeface="MS PGothic" pitchFamily="34" charset="-128"/>
              </a:rPr>
              <a:t>)</a:t>
            </a:r>
          </a:p>
          <a:p>
            <a:pPr>
              <a:buFont typeface="Wingdings" pitchFamily="2" charset="2"/>
              <a:buNone/>
              <a:defRPr/>
            </a:pPr>
            <a:endParaRPr lang="de-DE" altLang="en-US" dirty="0" smtClean="0">
              <a:ea typeface="MS PGothic" pitchFamily="34" charset="-128"/>
            </a:endParaRPr>
          </a:p>
          <a:p>
            <a:pPr>
              <a:defRPr/>
            </a:pPr>
            <a:r>
              <a:rPr lang="de-DE" altLang="en-US" dirty="0" smtClean="0">
                <a:ea typeface="MS PGothic" pitchFamily="34" charset="-128"/>
              </a:rPr>
              <a:t>SuSanA </a:t>
            </a:r>
            <a:r>
              <a:rPr lang="de-DE" altLang="en-US" dirty="0" err="1" smtClean="0">
                <a:ea typeface="MS PGothic" pitchFamily="34" charset="-128"/>
              </a:rPr>
              <a:t>reach</a:t>
            </a:r>
            <a:r>
              <a:rPr lang="de-DE" altLang="en-US" dirty="0" smtClean="0">
                <a:ea typeface="MS PGothic" pitchFamily="34" charset="-128"/>
              </a:rPr>
              <a:t>:</a:t>
            </a:r>
          </a:p>
          <a:p>
            <a:pPr marL="742950" lvl="2" indent="-342900">
              <a:buFont typeface="Times" pitchFamily="18" charset="0"/>
              <a:buChar char="•"/>
              <a:defRPr/>
            </a:pPr>
            <a:r>
              <a:rPr lang="en-GB" dirty="0" smtClean="0">
                <a:ea typeface="MS PGothic" pitchFamily="34" charset="-128"/>
              </a:rPr>
              <a:t>12,200</a:t>
            </a:r>
            <a:r>
              <a:rPr lang="de-DE" altLang="en-US" dirty="0" smtClean="0">
                <a:ea typeface="MS PGothic" pitchFamily="34" charset="-128"/>
              </a:rPr>
              <a:t> </a:t>
            </a:r>
            <a:r>
              <a:rPr lang="de-DE" altLang="en-US" dirty="0" err="1" smtClean="0">
                <a:ea typeface="MS PGothic" pitchFamily="34" charset="-128"/>
              </a:rPr>
              <a:t>Newsmail</a:t>
            </a:r>
            <a:r>
              <a:rPr lang="de-DE" altLang="en-US" dirty="0" smtClean="0">
                <a:ea typeface="MS PGothic" pitchFamily="34" charset="-128"/>
              </a:rPr>
              <a:t> </a:t>
            </a:r>
            <a:r>
              <a:rPr lang="de-DE" altLang="en-US" dirty="0" err="1" smtClean="0">
                <a:ea typeface="MS PGothic" pitchFamily="34" charset="-128"/>
              </a:rPr>
              <a:t>subscribers</a:t>
            </a:r>
            <a:endParaRPr lang="de-DE" altLang="en-US" dirty="0" smtClean="0">
              <a:ea typeface="MS PGothic" pitchFamily="34" charset="-128"/>
            </a:endParaRPr>
          </a:p>
          <a:p>
            <a:pPr marL="742950" lvl="2" indent="-342900">
              <a:buFont typeface="Times" pitchFamily="18" charset="0"/>
              <a:buChar char="•"/>
              <a:defRPr/>
            </a:pPr>
            <a:r>
              <a:rPr lang="de-DE" altLang="en-US" dirty="0" smtClean="0">
                <a:solidFill>
                  <a:schemeClr val="tx1">
                    <a:lumMod val="95000"/>
                    <a:lumOff val="5000"/>
                  </a:schemeClr>
                </a:solidFill>
                <a:ea typeface="MS PGothic" pitchFamily="34" charset="-128"/>
              </a:rPr>
              <a:t>9,400</a:t>
            </a:r>
            <a:r>
              <a:rPr lang="de-DE" altLang="en-US" dirty="0" smtClean="0">
                <a:ea typeface="MS PGothic" pitchFamily="34" charset="-128"/>
              </a:rPr>
              <a:t> Facebook </a:t>
            </a:r>
            <a:r>
              <a:rPr lang="de-DE" altLang="en-US" dirty="0" err="1" smtClean="0">
                <a:ea typeface="MS PGothic" pitchFamily="34" charset="-128"/>
              </a:rPr>
              <a:t>followers</a:t>
            </a:r>
            <a:endParaRPr lang="de-DE" altLang="en-US" dirty="0" smtClean="0">
              <a:ea typeface="MS PGothic" pitchFamily="34" charset="-128"/>
            </a:endParaRPr>
          </a:p>
          <a:p>
            <a:pPr marL="742950" lvl="2" indent="-342900">
              <a:buFont typeface="Times" pitchFamily="18" charset="0"/>
              <a:buChar char="•"/>
              <a:defRPr/>
            </a:pPr>
            <a:r>
              <a:rPr lang="de-DE" altLang="en-US" dirty="0" smtClean="0">
                <a:solidFill>
                  <a:schemeClr val="tx1">
                    <a:lumMod val="95000"/>
                    <a:lumOff val="5000"/>
                  </a:schemeClr>
                </a:solidFill>
                <a:ea typeface="MS PGothic" pitchFamily="34" charset="-128"/>
              </a:rPr>
              <a:t>4,500</a:t>
            </a:r>
            <a:r>
              <a:rPr lang="de-DE" altLang="en-US" dirty="0" smtClean="0">
                <a:ea typeface="MS PGothic" pitchFamily="34" charset="-128"/>
              </a:rPr>
              <a:t> </a:t>
            </a:r>
            <a:r>
              <a:rPr lang="de-DE" altLang="en-US" dirty="0">
                <a:ea typeface="MS PGothic" pitchFamily="34" charset="-128"/>
              </a:rPr>
              <a:t>Twitter </a:t>
            </a:r>
            <a:r>
              <a:rPr lang="de-DE" altLang="en-US" dirty="0" err="1" smtClean="0">
                <a:ea typeface="MS PGothic" pitchFamily="34" charset="-128"/>
              </a:rPr>
              <a:t>followers</a:t>
            </a:r>
            <a:endParaRPr lang="de-DE" altLang="en-US" dirty="0" smtClean="0">
              <a:ea typeface="MS PGothic" pitchFamily="34" charset="-128"/>
            </a:endParaRPr>
          </a:p>
          <a:p>
            <a:pPr marL="342900" lvl="1" indent="-342900">
              <a:buFont typeface="Wingdings" pitchFamily="2" charset="2"/>
              <a:buNone/>
              <a:defRPr/>
            </a:pPr>
            <a:endParaRPr lang="de-DE" altLang="en-US" dirty="0" smtClean="0">
              <a:ea typeface="MS PGothic" pitchFamily="34" charset="-128"/>
            </a:endParaRPr>
          </a:p>
          <a:p>
            <a:pPr>
              <a:buFont typeface="Wingdings" pitchFamily="2" charset="2"/>
              <a:buNone/>
              <a:defRPr/>
            </a:pPr>
            <a:r>
              <a:rPr lang="de-DE" altLang="en-US" dirty="0" smtClean="0">
                <a:ea typeface="MS PGothic" pitchFamily="34" charset="-128"/>
              </a:rPr>
              <a:t> </a:t>
            </a:r>
          </a:p>
          <a:p>
            <a:pPr>
              <a:defRPr/>
            </a:pPr>
            <a:endParaRPr lang="de-DE" altLang="en-US" dirty="0" smtClean="0">
              <a:ea typeface="MS PGothic" pitchFamily="34" charset="-128"/>
            </a:endParaRPr>
          </a:p>
          <a:p>
            <a:pPr>
              <a:defRPr/>
            </a:pPr>
            <a:endParaRPr lang="en-GB" altLang="en-US" dirty="0" smtClean="0">
              <a:ea typeface="MS PGothic" pitchFamily="34" charset="-128"/>
            </a:endParaRPr>
          </a:p>
        </p:txBody>
      </p:sp>
      <p:sp>
        <p:nvSpPr>
          <p:cNvPr id="45059" name="Textplatzhalter 2"/>
          <p:cNvSpPr>
            <a:spLocks noGrp="1"/>
          </p:cNvSpPr>
          <p:nvPr>
            <p:ph type="body" sz="quarter" idx="10"/>
          </p:nvPr>
        </p:nvSpPr>
        <p:spPr/>
        <p:txBody>
          <a:bodyPr/>
          <a:lstStyle/>
          <a:p>
            <a:pPr>
              <a:buFont typeface="Times" charset="0"/>
              <a:buNone/>
            </a:pPr>
            <a:r>
              <a:rPr lang="de-DE" altLang="en-US" dirty="0" err="1" smtClean="0"/>
              <a:t>How</a:t>
            </a:r>
            <a:r>
              <a:rPr lang="de-DE" altLang="en-US" dirty="0" smtClean="0"/>
              <a:t> </a:t>
            </a:r>
            <a:r>
              <a:rPr lang="de-DE" altLang="en-US" dirty="0" err="1" smtClean="0"/>
              <a:t>big</a:t>
            </a:r>
            <a:r>
              <a:rPr lang="de-DE" altLang="en-US" dirty="0" smtClean="0"/>
              <a:t> </a:t>
            </a:r>
            <a:r>
              <a:rPr lang="de-DE" altLang="en-US" dirty="0" err="1" smtClean="0"/>
              <a:t>is</a:t>
            </a:r>
            <a:r>
              <a:rPr lang="de-DE" altLang="en-US" dirty="0" smtClean="0"/>
              <a:t> SuSanA? </a:t>
            </a:r>
            <a:r>
              <a:rPr lang="de-DE" altLang="en-US" sz="2000" dirty="0" smtClean="0"/>
              <a:t>(Status: </a:t>
            </a:r>
            <a:r>
              <a:rPr lang="de-DE" altLang="en-US" sz="2000" dirty="0" err="1" smtClean="0"/>
              <a:t>October</a:t>
            </a:r>
            <a:r>
              <a:rPr lang="de-DE" altLang="en-US" sz="2000" dirty="0" smtClean="0"/>
              <a:t> 2019)</a:t>
            </a:r>
            <a:endParaRPr lang="en-GB" altLang="en-US" sz="2000" dirty="0" smtClean="0"/>
          </a:p>
        </p:txBody>
      </p:sp>
    </p:spTree>
    <p:extLst>
      <p:ext uri="{BB962C8B-B14F-4D97-AF65-F5344CB8AC3E}">
        <p14:creationId xmlns:p14="http://schemas.microsoft.com/office/powerpoint/2010/main" val="18557536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p:cNvGraphicFramePr>
            <a:graphicFrameLocks/>
          </p:cNvGraphicFramePr>
          <p:nvPr>
            <p:extLst/>
          </p:nvPr>
        </p:nvGraphicFramePr>
        <p:xfrm>
          <a:off x="1000664" y="1439173"/>
          <a:ext cx="6409426" cy="459069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platzhalter 2"/>
          <p:cNvSpPr>
            <a:spLocks noGrp="1"/>
          </p:cNvSpPr>
          <p:nvPr>
            <p:ph type="body" sz="quarter" idx="10"/>
          </p:nvPr>
        </p:nvSpPr>
        <p:spPr>
          <a:xfrm>
            <a:off x="1118613" y="848334"/>
            <a:ext cx="7632848" cy="576064"/>
          </a:xfrm>
        </p:spPr>
        <p:txBody>
          <a:bodyPr>
            <a:normAutofit/>
          </a:bodyPr>
          <a:lstStyle/>
          <a:p>
            <a:r>
              <a:rPr lang="en-GB" smtClean="0"/>
              <a:t>Member increase over time </a:t>
            </a:r>
            <a:r>
              <a:rPr lang="en-GB" sz="1600" smtClean="0"/>
              <a:t>since start of website on 26 June 2008</a:t>
            </a:r>
            <a:endParaRPr lang="en-GB" sz="1600"/>
          </a:p>
        </p:txBody>
      </p:sp>
      <p:sp>
        <p:nvSpPr>
          <p:cNvPr id="2" name="Textfeld 1"/>
          <p:cNvSpPr txBox="1"/>
          <p:nvPr/>
        </p:nvSpPr>
        <p:spPr>
          <a:xfrm>
            <a:off x="7297947" y="2363637"/>
            <a:ext cx="1751161" cy="2893100"/>
          </a:xfrm>
          <a:prstGeom prst="rect">
            <a:avLst/>
          </a:prstGeom>
          <a:noFill/>
        </p:spPr>
        <p:txBody>
          <a:bodyPr wrap="square" rtlCol="0">
            <a:spAutoFit/>
          </a:bodyPr>
          <a:lstStyle/>
          <a:p>
            <a:pPr marL="285750" indent="-285750">
              <a:buFont typeface="Arial" panose="020B0604020202020204" pitchFamily="34" charset="0"/>
              <a:buChar char="•"/>
            </a:pPr>
            <a:r>
              <a:rPr lang="en-GB" sz="1400"/>
              <a:t>When people register to </a:t>
            </a:r>
            <a:r>
              <a:rPr lang="en-GB" sz="1400" smtClean="0"/>
              <a:t>use the forum they automatically become SuSanA members, and </a:t>
            </a:r>
            <a:r>
              <a:rPr lang="en-GB" sz="1400"/>
              <a:t>vice versa. </a:t>
            </a:r>
            <a:endParaRPr lang="en-GB" sz="1400" smtClean="0"/>
          </a:p>
          <a:p>
            <a:pPr marL="285750" indent="-285750">
              <a:buFont typeface="Arial" panose="020B0604020202020204" pitchFamily="34" charset="0"/>
              <a:buChar char="•"/>
            </a:pPr>
            <a:r>
              <a:rPr lang="en-GB" sz="1400" smtClean="0"/>
              <a:t>The number of SuSanA members equals the number of forum users.</a:t>
            </a:r>
            <a:endParaRPr lang="en-GB" sz="1400"/>
          </a:p>
          <a:p>
            <a:endParaRPr lang="en-US" sz="1400"/>
          </a:p>
        </p:txBody>
      </p:sp>
    </p:spTree>
    <p:extLst>
      <p:ext uri="{BB962C8B-B14F-4D97-AF65-F5344CB8AC3E}">
        <p14:creationId xmlns:p14="http://schemas.microsoft.com/office/powerpoint/2010/main" val="14530632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1161572" y="1674732"/>
            <a:ext cx="7632700" cy="4361416"/>
          </a:xfrm>
        </p:spPr>
      </p:pic>
      <p:sp>
        <p:nvSpPr>
          <p:cNvPr id="3" name="Textplatzhalter 2"/>
          <p:cNvSpPr>
            <a:spLocks noGrp="1"/>
          </p:cNvSpPr>
          <p:nvPr>
            <p:ph type="body" sz="quarter" idx="10"/>
          </p:nvPr>
        </p:nvSpPr>
        <p:spPr/>
        <p:txBody>
          <a:bodyPr>
            <a:normAutofit/>
          </a:bodyPr>
          <a:lstStyle/>
          <a:p>
            <a:r>
              <a:rPr lang="de-DE" dirty="0" smtClean="0"/>
              <a:t>Location </a:t>
            </a:r>
            <a:r>
              <a:rPr lang="de-DE" dirty="0" err="1" smtClean="0"/>
              <a:t>of</a:t>
            </a:r>
            <a:r>
              <a:rPr lang="de-DE" dirty="0" smtClean="0"/>
              <a:t> SuSanA </a:t>
            </a:r>
            <a:r>
              <a:rPr lang="de-DE" dirty="0" err="1" smtClean="0"/>
              <a:t>members</a:t>
            </a:r>
            <a:r>
              <a:rPr lang="de-DE" dirty="0"/>
              <a:t> </a:t>
            </a:r>
            <a:r>
              <a:rPr lang="de-DE" dirty="0" smtClean="0"/>
              <a:t>in 2019</a:t>
            </a:r>
            <a:endParaRPr lang="en-US" dirty="0"/>
          </a:p>
        </p:txBody>
      </p:sp>
      <p:sp>
        <p:nvSpPr>
          <p:cNvPr id="5" name="Textfeld 4"/>
          <p:cNvSpPr txBox="1"/>
          <p:nvPr/>
        </p:nvSpPr>
        <p:spPr bwMode="auto">
          <a:xfrm>
            <a:off x="4390065" y="5860478"/>
            <a:ext cx="3946413" cy="553998"/>
          </a:xfrm>
          <a:prstGeom prst="rect">
            <a:avLst/>
          </a:prstGeom>
          <a:noFill/>
          <a:ln w="9525">
            <a:noFill/>
            <a:miter lim="800000"/>
            <a:headEnd/>
            <a:tailEnd/>
          </a:ln>
        </p:spPr>
        <p:txBody>
          <a:bodyPr wrap="square" tIns="0" bIns="0" anchor="ctr">
            <a:spAutoFit/>
          </a:bodyPr>
          <a:lstStyle/>
          <a:p>
            <a:pPr eaLnBrk="0" fontAlgn="base" hangingPunct="0">
              <a:spcBef>
                <a:spcPct val="0"/>
              </a:spcBef>
              <a:spcAft>
                <a:spcPct val="0"/>
              </a:spcAft>
              <a:defRPr/>
            </a:pPr>
            <a:r>
              <a:rPr lang="de-DE" sz="1200" kern="0" dirty="0" smtClean="0">
                <a:solidFill>
                  <a:srgbClr val="000000"/>
                </a:solidFill>
              </a:rPr>
              <a:t>Date: 9 May 2019</a:t>
            </a:r>
            <a:endParaRPr lang="de-DE" sz="1200" kern="0" dirty="0">
              <a:solidFill>
                <a:srgbClr val="000000"/>
              </a:solidFill>
            </a:endParaRPr>
          </a:p>
          <a:p>
            <a:pPr eaLnBrk="0" fontAlgn="base" hangingPunct="0">
              <a:spcBef>
                <a:spcPct val="0"/>
              </a:spcBef>
              <a:spcAft>
                <a:spcPct val="0"/>
              </a:spcAft>
              <a:defRPr/>
            </a:pPr>
            <a:r>
              <a:rPr lang="de-DE" sz="1200" kern="0" dirty="0">
                <a:solidFill>
                  <a:srgbClr val="000000"/>
                </a:solidFill>
              </a:rPr>
              <a:t>Source: </a:t>
            </a:r>
            <a:r>
              <a:rPr lang="de-DE" sz="1200" kern="0" dirty="0" smtClean="0">
                <a:solidFill>
                  <a:srgbClr val="000000"/>
                </a:solidFill>
                <a:hlinkClick r:id="rId3"/>
              </a:rPr>
              <a:t>Forum </a:t>
            </a:r>
            <a:r>
              <a:rPr lang="de-DE" sz="1200" kern="0" dirty="0" err="1" smtClean="0">
                <a:solidFill>
                  <a:srgbClr val="000000"/>
                </a:solidFill>
                <a:hlinkClick r:id="rId3"/>
              </a:rPr>
              <a:t>Statistics</a:t>
            </a:r>
            <a:r>
              <a:rPr lang="de-DE" sz="1200" kern="0" dirty="0" smtClean="0">
                <a:solidFill>
                  <a:srgbClr val="000000"/>
                </a:solidFill>
                <a:hlinkClick r:id="rId3"/>
              </a:rPr>
              <a:t> Page</a:t>
            </a:r>
            <a:r>
              <a:rPr lang="de-DE" sz="1200" kern="0" dirty="0" smtClean="0">
                <a:solidFill>
                  <a:srgbClr val="000000"/>
                </a:solidFill>
              </a:rPr>
              <a:t>, </a:t>
            </a:r>
            <a:r>
              <a:rPr lang="de-DE" sz="1200" kern="0" dirty="0" err="1" smtClean="0">
                <a:solidFill>
                  <a:srgbClr val="000000"/>
                </a:solidFill>
              </a:rPr>
              <a:t>based</a:t>
            </a:r>
            <a:r>
              <a:rPr lang="de-DE" sz="1200" kern="0" dirty="0" smtClean="0">
                <a:solidFill>
                  <a:srgbClr val="000000"/>
                </a:solidFill>
              </a:rPr>
              <a:t> on </a:t>
            </a:r>
            <a:r>
              <a:rPr lang="de-DE" sz="1200" kern="0" dirty="0" err="1" smtClean="0">
                <a:solidFill>
                  <a:srgbClr val="000000"/>
                </a:solidFill>
              </a:rPr>
              <a:t>self-identification</a:t>
            </a:r>
            <a:r>
              <a:rPr lang="de-DE" sz="1200" kern="0" dirty="0" smtClean="0">
                <a:solidFill>
                  <a:srgbClr val="000000"/>
                </a:solidFill>
              </a:rPr>
              <a:t> </a:t>
            </a:r>
            <a:r>
              <a:rPr lang="de-DE" sz="1200" kern="0" dirty="0" err="1" smtClean="0">
                <a:solidFill>
                  <a:srgbClr val="000000"/>
                </a:solidFill>
              </a:rPr>
              <a:t>of</a:t>
            </a:r>
            <a:r>
              <a:rPr lang="de-DE" sz="1200" kern="0" dirty="0" smtClean="0">
                <a:solidFill>
                  <a:srgbClr val="000000"/>
                </a:solidFill>
              </a:rPr>
              <a:t> </a:t>
            </a:r>
            <a:r>
              <a:rPr lang="de-DE" sz="1200" kern="0" dirty="0" err="1" smtClean="0">
                <a:solidFill>
                  <a:srgbClr val="000000"/>
                </a:solidFill>
              </a:rPr>
              <a:t>members</a:t>
            </a:r>
            <a:r>
              <a:rPr lang="de-DE" sz="1200" kern="0" dirty="0" smtClean="0">
                <a:solidFill>
                  <a:srgbClr val="000000"/>
                </a:solidFill>
              </a:rPr>
              <a:t> </a:t>
            </a:r>
            <a:r>
              <a:rPr lang="de-DE" sz="1200" kern="0" dirty="0" err="1" smtClean="0">
                <a:solidFill>
                  <a:srgbClr val="000000"/>
                </a:solidFill>
              </a:rPr>
              <a:t>during</a:t>
            </a:r>
            <a:r>
              <a:rPr lang="de-DE" sz="1200" kern="0" dirty="0" smtClean="0">
                <a:solidFill>
                  <a:srgbClr val="000000"/>
                </a:solidFill>
              </a:rPr>
              <a:t> </a:t>
            </a:r>
            <a:r>
              <a:rPr lang="de-DE" sz="1200" kern="0" dirty="0" err="1" smtClean="0">
                <a:solidFill>
                  <a:srgbClr val="000000"/>
                </a:solidFill>
              </a:rPr>
              <a:t>registration</a:t>
            </a:r>
            <a:r>
              <a:rPr lang="de-DE" sz="1200" kern="0" dirty="0" smtClean="0">
                <a:solidFill>
                  <a:srgbClr val="000000"/>
                </a:solidFill>
              </a:rPr>
              <a:t> </a:t>
            </a:r>
            <a:r>
              <a:rPr lang="de-DE" sz="1200" kern="0" dirty="0" err="1" smtClean="0">
                <a:solidFill>
                  <a:srgbClr val="000000"/>
                </a:solidFill>
              </a:rPr>
              <a:t>process</a:t>
            </a:r>
            <a:endParaRPr lang="en-GB" sz="1200" kern="0" dirty="0">
              <a:solidFill>
                <a:srgbClr val="000000"/>
              </a:solidFill>
            </a:endParaRPr>
          </a:p>
        </p:txBody>
      </p:sp>
      <p:sp>
        <p:nvSpPr>
          <p:cNvPr id="6" name="Textfeld 5"/>
          <p:cNvSpPr txBox="1"/>
          <p:nvPr/>
        </p:nvSpPr>
        <p:spPr bwMode="auto">
          <a:xfrm>
            <a:off x="1885529" y="3016955"/>
            <a:ext cx="943935" cy="184666"/>
          </a:xfrm>
          <a:prstGeom prst="rect">
            <a:avLst/>
          </a:prstGeom>
          <a:noFill/>
          <a:ln w="9525">
            <a:noFill/>
            <a:miter lim="800000"/>
            <a:headEnd/>
            <a:tailEnd/>
          </a:ln>
        </p:spPr>
        <p:txBody>
          <a:bodyPr wrap="square" tIns="0" bIns="0" anchor="ctr">
            <a:spAutoFit/>
          </a:bodyPr>
          <a:lstStyle/>
          <a:p>
            <a:pPr eaLnBrk="0" fontAlgn="base" hangingPunct="0">
              <a:spcBef>
                <a:spcPct val="0"/>
              </a:spcBef>
              <a:spcAft>
                <a:spcPct val="0"/>
              </a:spcAft>
              <a:defRPr/>
            </a:pPr>
            <a:r>
              <a:rPr lang="de-DE" sz="1200" kern="0" smtClean="0">
                <a:solidFill>
                  <a:srgbClr val="000000"/>
                </a:solidFill>
              </a:rPr>
              <a:t>932 (USA)</a:t>
            </a:r>
            <a:endParaRPr lang="en-GB" sz="1200" kern="0">
              <a:solidFill>
                <a:srgbClr val="000000"/>
              </a:solidFill>
            </a:endParaRPr>
          </a:p>
        </p:txBody>
      </p:sp>
      <p:sp>
        <p:nvSpPr>
          <p:cNvPr id="7" name="Textfeld 6"/>
          <p:cNvSpPr txBox="1"/>
          <p:nvPr/>
        </p:nvSpPr>
        <p:spPr bwMode="auto">
          <a:xfrm>
            <a:off x="6282125" y="3234472"/>
            <a:ext cx="943935" cy="184666"/>
          </a:xfrm>
          <a:prstGeom prst="rect">
            <a:avLst/>
          </a:prstGeom>
          <a:noFill/>
          <a:ln w="9525">
            <a:noFill/>
            <a:miter lim="800000"/>
            <a:headEnd/>
            <a:tailEnd/>
          </a:ln>
        </p:spPr>
        <p:txBody>
          <a:bodyPr wrap="square" tIns="0" bIns="0" anchor="ctr">
            <a:spAutoFit/>
          </a:bodyPr>
          <a:lstStyle/>
          <a:p>
            <a:pPr eaLnBrk="0" fontAlgn="base" hangingPunct="0">
              <a:spcBef>
                <a:spcPct val="0"/>
              </a:spcBef>
              <a:spcAft>
                <a:spcPct val="0"/>
              </a:spcAft>
              <a:defRPr/>
            </a:pPr>
            <a:r>
              <a:rPr lang="de-DE" sz="1200" kern="0" smtClean="0">
                <a:solidFill>
                  <a:srgbClr val="000000"/>
                </a:solidFill>
              </a:rPr>
              <a:t>1647 (</a:t>
            </a:r>
            <a:r>
              <a:rPr lang="de-DE" sz="1200" kern="0" err="1" smtClean="0">
                <a:solidFill>
                  <a:srgbClr val="000000"/>
                </a:solidFill>
              </a:rPr>
              <a:t>India</a:t>
            </a:r>
            <a:r>
              <a:rPr lang="de-DE" sz="1200" kern="0" smtClean="0">
                <a:solidFill>
                  <a:srgbClr val="000000"/>
                </a:solidFill>
              </a:rPr>
              <a:t>)</a:t>
            </a:r>
            <a:endParaRPr lang="en-GB" sz="1200" kern="0">
              <a:solidFill>
                <a:srgbClr val="000000"/>
              </a:solidFill>
            </a:endParaRPr>
          </a:p>
        </p:txBody>
      </p:sp>
      <p:sp>
        <p:nvSpPr>
          <p:cNvPr id="8" name="Textfeld 7"/>
          <p:cNvSpPr txBox="1"/>
          <p:nvPr/>
        </p:nvSpPr>
        <p:spPr bwMode="auto">
          <a:xfrm>
            <a:off x="4778252" y="2578748"/>
            <a:ext cx="1346111" cy="184666"/>
          </a:xfrm>
          <a:prstGeom prst="rect">
            <a:avLst/>
          </a:prstGeom>
          <a:noFill/>
          <a:ln w="9525">
            <a:noFill/>
            <a:miter lim="800000"/>
            <a:headEnd/>
            <a:tailEnd/>
          </a:ln>
        </p:spPr>
        <p:txBody>
          <a:bodyPr wrap="square" tIns="0" bIns="0" anchor="ctr">
            <a:spAutoFit/>
          </a:bodyPr>
          <a:lstStyle/>
          <a:p>
            <a:pPr eaLnBrk="0" fontAlgn="base" hangingPunct="0">
              <a:spcBef>
                <a:spcPct val="0"/>
              </a:spcBef>
              <a:spcAft>
                <a:spcPct val="0"/>
              </a:spcAft>
              <a:defRPr/>
            </a:pPr>
            <a:r>
              <a:rPr lang="de-DE" sz="1200" kern="0" smtClean="0">
                <a:solidFill>
                  <a:srgbClr val="000000"/>
                </a:solidFill>
              </a:rPr>
              <a:t>564 (Germany)</a:t>
            </a:r>
            <a:endParaRPr lang="en-GB" sz="1200" kern="0">
              <a:solidFill>
                <a:srgbClr val="000000"/>
              </a:solidFill>
            </a:endParaRPr>
          </a:p>
        </p:txBody>
      </p:sp>
      <p:sp>
        <p:nvSpPr>
          <p:cNvPr id="9" name="Textfeld 8"/>
          <p:cNvSpPr txBox="1"/>
          <p:nvPr/>
        </p:nvSpPr>
        <p:spPr bwMode="auto">
          <a:xfrm>
            <a:off x="4257596" y="2317080"/>
            <a:ext cx="1346111" cy="184666"/>
          </a:xfrm>
          <a:prstGeom prst="rect">
            <a:avLst/>
          </a:prstGeom>
          <a:noFill/>
          <a:ln w="9525">
            <a:noFill/>
            <a:miter lim="800000"/>
            <a:headEnd/>
            <a:tailEnd/>
          </a:ln>
        </p:spPr>
        <p:txBody>
          <a:bodyPr wrap="square" tIns="0" bIns="0" anchor="ctr">
            <a:spAutoFit/>
          </a:bodyPr>
          <a:lstStyle/>
          <a:p>
            <a:pPr eaLnBrk="0" fontAlgn="base" hangingPunct="0">
              <a:spcBef>
                <a:spcPct val="0"/>
              </a:spcBef>
              <a:spcAft>
                <a:spcPct val="0"/>
              </a:spcAft>
              <a:defRPr/>
            </a:pPr>
            <a:r>
              <a:rPr lang="de-DE" sz="1200" kern="0" smtClean="0">
                <a:solidFill>
                  <a:srgbClr val="000000"/>
                </a:solidFill>
              </a:rPr>
              <a:t>549 (UK)</a:t>
            </a:r>
            <a:endParaRPr lang="en-GB" sz="1200" kern="0">
              <a:solidFill>
                <a:srgbClr val="000000"/>
              </a:solidFill>
            </a:endParaRPr>
          </a:p>
        </p:txBody>
      </p:sp>
      <p:sp>
        <p:nvSpPr>
          <p:cNvPr id="10" name="Textfeld 9"/>
          <p:cNvSpPr txBox="1"/>
          <p:nvPr/>
        </p:nvSpPr>
        <p:spPr bwMode="auto">
          <a:xfrm>
            <a:off x="5341648" y="4048114"/>
            <a:ext cx="1346111" cy="184666"/>
          </a:xfrm>
          <a:prstGeom prst="rect">
            <a:avLst/>
          </a:prstGeom>
          <a:noFill/>
          <a:ln w="9525">
            <a:noFill/>
            <a:miter lim="800000"/>
            <a:headEnd/>
            <a:tailEnd/>
          </a:ln>
        </p:spPr>
        <p:txBody>
          <a:bodyPr wrap="square" tIns="0" bIns="0" anchor="ctr">
            <a:spAutoFit/>
          </a:bodyPr>
          <a:lstStyle/>
          <a:p>
            <a:pPr eaLnBrk="0" fontAlgn="base" hangingPunct="0">
              <a:spcBef>
                <a:spcPct val="0"/>
              </a:spcBef>
              <a:spcAft>
                <a:spcPct val="0"/>
              </a:spcAft>
              <a:defRPr/>
            </a:pPr>
            <a:r>
              <a:rPr lang="de-DE" sz="1200" kern="0" smtClean="0">
                <a:solidFill>
                  <a:srgbClr val="000000"/>
                </a:solidFill>
              </a:rPr>
              <a:t>576 (</a:t>
            </a:r>
            <a:r>
              <a:rPr lang="de-DE" sz="1200" kern="0" err="1" smtClean="0">
                <a:solidFill>
                  <a:srgbClr val="000000"/>
                </a:solidFill>
              </a:rPr>
              <a:t>Kenya</a:t>
            </a:r>
            <a:r>
              <a:rPr lang="de-DE" sz="1200" kern="0" smtClean="0">
                <a:solidFill>
                  <a:srgbClr val="000000"/>
                </a:solidFill>
              </a:rPr>
              <a:t>)</a:t>
            </a:r>
            <a:endParaRPr lang="en-GB" sz="1200" kern="0">
              <a:solidFill>
                <a:srgbClr val="000000"/>
              </a:solidFill>
            </a:endParaRPr>
          </a:p>
        </p:txBody>
      </p:sp>
      <p:sp>
        <p:nvSpPr>
          <p:cNvPr id="11" name="Textfeld 10"/>
          <p:cNvSpPr txBox="1"/>
          <p:nvPr/>
        </p:nvSpPr>
        <p:spPr bwMode="auto">
          <a:xfrm>
            <a:off x="332383" y="4048114"/>
            <a:ext cx="1936363" cy="1938992"/>
          </a:xfrm>
          <a:prstGeom prst="rect">
            <a:avLst/>
          </a:prstGeom>
          <a:noFill/>
          <a:ln w="9525">
            <a:noFill/>
            <a:miter lim="800000"/>
            <a:headEnd/>
            <a:tailEnd/>
          </a:ln>
        </p:spPr>
        <p:txBody>
          <a:bodyPr wrap="square" tIns="0" bIns="0" anchor="ctr">
            <a:spAutoFit/>
          </a:bodyPr>
          <a:lstStyle/>
          <a:p>
            <a:pPr eaLnBrk="0" fontAlgn="base" hangingPunct="0">
              <a:spcBef>
                <a:spcPct val="0"/>
              </a:spcBef>
              <a:spcAft>
                <a:spcPct val="0"/>
              </a:spcAft>
              <a:defRPr/>
            </a:pPr>
            <a:r>
              <a:rPr lang="de-DE" kern="0" dirty="0" smtClean="0">
                <a:solidFill>
                  <a:srgbClr val="000000"/>
                </a:solidFill>
              </a:rPr>
              <a:t>Countries </a:t>
            </a:r>
            <a:r>
              <a:rPr lang="de-DE" kern="0" dirty="0" err="1" smtClean="0">
                <a:solidFill>
                  <a:srgbClr val="000000"/>
                </a:solidFill>
              </a:rPr>
              <a:t>with</a:t>
            </a:r>
            <a:r>
              <a:rPr lang="de-DE" kern="0" dirty="0" smtClean="0">
                <a:solidFill>
                  <a:srgbClr val="000000"/>
                </a:solidFill>
              </a:rPr>
              <a:t> </a:t>
            </a:r>
            <a:r>
              <a:rPr lang="de-DE" kern="0" dirty="0" err="1" smtClean="0">
                <a:solidFill>
                  <a:srgbClr val="000000"/>
                </a:solidFill>
              </a:rPr>
              <a:t>most</a:t>
            </a:r>
            <a:r>
              <a:rPr lang="de-DE" kern="0" dirty="0" smtClean="0">
                <a:solidFill>
                  <a:srgbClr val="000000"/>
                </a:solidFill>
              </a:rPr>
              <a:t> </a:t>
            </a:r>
            <a:r>
              <a:rPr lang="de-DE" kern="0" dirty="0" err="1" smtClean="0">
                <a:solidFill>
                  <a:srgbClr val="000000"/>
                </a:solidFill>
              </a:rPr>
              <a:t>members</a:t>
            </a:r>
            <a:r>
              <a:rPr lang="de-DE" kern="0" dirty="0" smtClean="0">
                <a:solidFill>
                  <a:srgbClr val="000000"/>
                </a:solidFill>
              </a:rPr>
              <a:t>:</a:t>
            </a:r>
          </a:p>
          <a:p>
            <a:pPr marL="228600" indent="-228600" eaLnBrk="0" fontAlgn="base" hangingPunct="0">
              <a:spcBef>
                <a:spcPct val="0"/>
              </a:spcBef>
              <a:spcAft>
                <a:spcPct val="0"/>
              </a:spcAft>
              <a:buFont typeface="+mj-lt"/>
              <a:buAutoNum type="arabicPeriod"/>
              <a:defRPr/>
            </a:pPr>
            <a:r>
              <a:rPr lang="de-DE" kern="0" dirty="0" err="1" smtClean="0">
                <a:solidFill>
                  <a:srgbClr val="000000"/>
                </a:solidFill>
              </a:rPr>
              <a:t>India</a:t>
            </a:r>
            <a:endParaRPr lang="de-DE" kern="0" dirty="0" smtClean="0">
              <a:solidFill>
                <a:srgbClr val="000000"/>
              </a:solidFill>
            </a:endParaRPr>
          </a:p>
          <a:p>
            <a:pPr marL="228600" indent="-228600" eaLnBrk="0" fontAlgn="base" hangingPunct="0">
              <a:spcBef>
                <a:spcPct val="0"/>
              </a:spcBef>
              <a:spcAft>
                <a:spcPct val="0"/>
              </a:spcAft>
              <a:buFont typeface="+mj-lt"/>
              <a:buAutoNum type="arabicPeriod"/>
              <a:defRPr/>
            </a:pPr>
            <a:r>
              <a:rPr lang="de-DE" kern="0" dirty="0" smtClean="0">
                <a:solidFill>
                  <a:srgbClr val="000000"/>
                </a:solidFill>
              </a:rPr>
              <a:t>USA</a:t>
            </a:r>
          </a:p>
          <a:p>
            <a:pPr marL="228600" indent="-228600" eaLnBrk="0" fontAlgn="base" hangingPunct="0">
              <a:spcBef>
                <a:spcPct val="0"/>
              </a:spcBef>
              <a:spcAft>
                <a:spcPct val="0"/>
              </a:spcAft>
              <a:buFont typeface="+mj-lt"/>
              <a:buAutoNum type="arabicPeriod"/>
              <a:defRPr/>
            </a:pPr>
            <a:r>
              <a:rPr lang="de-DE" kern="0" dirty="0" err="1" smtClean="0">
                <a:solidFill>
                  <a:srgbClr val="000000"/>
                </a:solidFill>
              </a:rPr>
              <a:t>Kenya</a:t>
            </a:r>
            <a:endParaRPr lang="de-DE" kern="0" dirty="0" smtClean="0">
              <a:solidFill>
                <a:srgbClr val="000000"/>
              </a:solidFill>
            </a:endParaRPr>
          </a:p>
          <a:p>
            <a:pPr marL="228600" indent="-228600" eaLnBrk="0" fontAlgn="base" hangingPunct="0">
              <a:spcBef>
                <a:spcPct val="0"/>
              </a:spcBef>
              <a:spcAft>
                <a:spcPct val="0"/>
              </a:spcAft>
              <a:buFont typeface="+mj-lt"/>
              <a:buAutoNum type="arabicPeriod"/>
              <a:defRPr/>
            </a:pPr>
            <a:r>
              <a:rPr lang="de-DE" kern="0" dirty="0" smtClean="0">
                <a:solidFill>
                  <a:srgbClr val="000000"/>
                </a:solidFill>
              </a:rPr>
              <a:t>Germany</a:t>
            </a:r>
          </a:p>
          <a:p>
            <a:pPr marL="228600" indent="-228600" eaLnBrk="0" fontAlgn="base" hangingPunct="0">
              <a:spcBef>
                <a:spcPct val="0"/>
              </a:spcBef>
              <a:spcAft>
                <a:spcPct val="0"/>
              </a:spcAft>
              <a:buFont typeface="+mj-lt"/>
              <a:buAutoNum type="arabicPeriod"/>
              <a:defRPr/>
            </a:pPr>
            <a:r>
              <a:rPr lang="de-DE" kern="0" dirty="0" smtClean="0">
                <a:solidFill>
                  <a:srgbClr val="000000"/>
                </a:solidFill>
              </a:rPr>
              <a:t>United </a:t>
            </a:r>
            <a:r>
              <a:rPr lang="de-DE" kern="0" dirty="0" err="1" smtClean="0">
                <a:solidFill>
                  <a:srgbClr val="000000"/>
                </a:solidFill>
              </a:rPr>
              <a:t>Kingdom</a:t>
            </a:r>
            <a:endParaRPr lang="en-GB" kern="0" dirty="0">
              <a:solidFill>
                <a:srgbClr val="000000"/>
              </a:solidFill>
            </a:endParaRPr>
          </a:p>
        </p:txBody>
      </p:sp>
    </p:spTree>
    <p:extLst>
      <p:ext uri="{BB962C8B-B14F-4D97-AF65-F5344CB8AC3E}">
        <p14:creationId xmlns:p14="http://schemas.microsoft.com/office/powerpoint/2010/main" val="6010306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Inhaltsplatzhalter 1"/>
          <p:cNvSpPr>
            <a:spLocks noGrp="1"/>
          </p:cNvSpPr>
          <p:nvPr>
            <p:ph idx="1"/>
          </p:nvPr>
        </p:nvSpPr>
        <p:spPr>
          <a:xfrm>
            <a:off x="900113" y="1700213"/>
            <a:ext cx="7920037" cy="4608512"/>
          </a:xfrm>
        </p:spPr>
        <p:txBody>
          <a:bodyPr>
            <a:normAutofit lnSpcReduction="10000"/>
          </a:bodyPr>
          <a:lstStyle/>
          <a:p>
            <a:pPr>
              <a:spcBef>
                <a:spcPts val="600"/>
              </a:spcBef>
              <a:spcAft>
                <a:spcPts val="600"/>
              </a:spcAft>
            </a:pPr>
            <a:r>
              <a:rPr lang="en-GB" altLang="en-US" dirty="0" smtClean="0"/>
              <a:t>SuSanA is based on voluntary contributions and has no legal structure, nor budget or income. </a:t>
            </a:r>
          </a:p>
          <a:p>
            <a:pPr>
              <a:spcBef>
                <a:spcPts val="600"/>
              </a:spcBef>
              <a:spcAft>
                <a:spcPts val="600"/>
              </a:spcAft>
            </a:pPr>
            <a:r>
              <a:rPr lang="en-GB" altLang="en-US" dirty="0" smtClean="0"/>
              <a:t>Partners contribute time/resources from their own budgets as it creates synergies with their normal work</a:t>
            </a:r>
          </a:p>
          <a:p>
            <a:pPr>
              <a:spcBef>
                <a:spcPts val="600"/>
              </a:spcBef>
              <a:spcAft>
                <a:spcPts val="600"/>
              </a:spcAft>
            </a:pPr>
            <a:r>
              <a:rPr lang="en-GB" altLang="en-US" dirty="0" smtClean="0"/>
              <a:t>SuSanA secretariat  (approx. 2 full time person equivalents) is funded by BMZ (German Ministry for Economic Cooperation and Development) who has commissioned GIZ </a:t>
            </a:r>
          </a:p>
          <a:p>
            <a:pPr>
              <a:spcBef>
                <a:spcPts val="600"/>
              </a:spcBef>
              <a:spcAft>
                <a:spcPts val="600"/>
              </a:spcAft>
            </a:pPr>
            <a:r>
              <a:rPr lang="en-GB" altLang="en-US" dirty="0" smtClean="0"/>
              <a:t>From 2012 to 2018, co-funding for the discussion forum was provided by the Bill and Melinda Gates Foundation through Stockholm Environment Institute (SEI)</a:t>
            </a:r>
          </a:p>
          <a:p>
            <a:pPr>
              <a:spcBef>
                <a:spcPts val="600"/>
              </a:spcBef>
              <a:spcAft>
                <a:spcPts val="600"/>
              </a:spcAft>
            </a:pPr>
            <a:r>
              <a:rPr lang="en-GB" altLang="en-US" dirty="0" smtClean="0"/>
              <a:t>Regional chapters are funded by SuSanA partner organizations</a:t>
            </a:r>
          </a:p>
          <a:p>
            <a:pPr>
              <a:spcBef>
                <a:spcPts val="600"/>
              </a:spcBef>
              <a:spcAft>
                <a:spcPts val="600"/>
              </a:spcAft>
            </a:pPr>
            <a:r>
              <a:rPr lang="en-GB" altLang="en-US" dirty="0" smtClean="0"/>
              <a:t>For the year 2020, </a:t>
            </a:r>
            <a:r>
              <a:rPr lang="en-GB" altLang="en-US" dirty="0"/>
              <a:t>co-funding for the discussion forum </a:t>
            </a:r>
            <a:r>
              <a:rPr lang="en-GB" altLang="en-US" dirty="0" smtClean="0"/>
              <a:t>is </a:t>
            </a:r>
            <a:r>
              <a:rPr lang="en-GB" altLang="en-US" dirty="0"/>
              <a:t>provided by the </a:t>
            </a:r>
            <a:r>
              <a:rPr lang="en-GB" altLang="en-US" dirty="0" smtClean="0"/>
              <a:t>Water Supply and Sanitation Collaborative Council (WSSCC) through the Skat Foundation</a:t>
            </a:r>
            <a:endParaRPr lang="en-GB" altLang="en-US" dirty="0"/>
          </a:p>
        </p:txBody>
      </p:sp>
      <p:sp>
        <p:nvSpPr>
          <p:cNvPr id="46083" name="Textplatzhalter 2"/>
          <p:cNvSpPr>
            <a:spLocks noGrp="1"/>
          </p:cNvSpPr>
          <p:nvPr>
            <p:ph type="body" sz="quarter" idx="10"/>
          </p:nvPr>
        </p:nvSpPr>
        <p:spPr/>
        <p:txBody>
          <a:bodyPr/>
          <a:lstStyle/>
          <a:p>
            <a:pPr>
              <a:buFont typeface="Times" charset="0"/>
              <a:buNone/>
            </a:pPr>
            <a:r>
              <a:rPr lang="en-GB" altLang="en-US" smtClean="0"/>
              <a:t>How is SuSanA funded?</a:t>
            </a:r>
          </a:p>
        </p:txBody>
      </p:sp>
    </p:spTree>
    <p:extLst>
      <p:ext uri="{BB962C8B-B14F-4D97-AF65-F5344CB8AC3E}">
        <p14:creationId xmlns:p14="http://schemas.microsoft.com/office/powerpoint/2010/main" val="10383415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uppieren 7"/>
          <p:cNvGrpSpPr>
            <a:grpSpLocks/>
          </p:cNvGrpSpPr>
          <p:nvPr/>
        </p:nvGrpSpPr>
        <p:grpSpPr bwMode="auto">
          <a:xfrm>
            <a:off x="0" y="2844800"/>
            <a:ext cx="9144000" cy="1657350"/>
            <a:chOff x="0" y="3497626"/>
            <a:chExt cx="9144000" cy="1656184"/>
          </a:xfrm>
        </p:grpSpPr>
        <p:pic>
          <p:nvPicPr>
            <p:cNvPr id="10247" name="Picture 75" descr="ppt_titl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97626"/>
              <a:ext cx="702027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75" descr="ppt_titl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5528" y="3497626"/>
              <a:ext cx="424847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43" name="Grafik 12" descr="Colour Children In Kenya S Blume 200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1950" y="0"/>
            <a:ext cx="2206625"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Inhaltsplatzhalter 9"/>
          <p:cNvSpPr>
            <a:spLocks noGrp="1"/>
          </p:cNvSpPr>
          <p:nvPr>
            <p:ph sz="quarter" idx="10"/>
          </p:nvPr>
        </p:nvSpPr>
        <p:spPr/>
        <p:txBody>
          <a:bodyPr/>
          <a:lstStyle/>
          <a:p>
            <a:endParaRPr lang="en-US" altLang="en-US" smtClean="0"/>
          </a:p>
        </p:txBody>
      </p:sp>
      <p:sp>
        <p:nvSpPr>
          <p:cNvPr id="10244" name="Titel 8"/>
          <p:cNvSpPr>
            <a:spLocks noGrp="1"/>
          </p:cNvSpPr>
          <p:nvPr>
            <p:ph type="title"/>
          </p:nvPr>
        </p:nvSpPr>
        <p:spPr>
          <a:xfrm>
            <a:off x="3011488" y="4572000"/>
            <a:ext cx="5737225" cy="2143125"/>
          </a:xfrm>
        </p:spPr>
        <p:txBody>
          <a:bodyPr/>
          <a:lstStyle/>
          <a:p>
            <a:endParaRPr lang="en-US" altLang="en-US" smtClean="0"/>
          </a:p>
        </p:txBody>
      </p:sp>
      <p:sp>
        <p:nvSpPr>
          <p:cNvPr id="10246" name="Inhaltsplatzhalter 10"/>
          <p:cNvSpPr>
            <a:spLocks noGrp="1"/>
          </p:cNvSpPr>
          <p:nvPr>
            <p:ph sz="quarter" idx="12"/>
          </p:nvPr>
        </p:nvSpPr>
        <p:spPr/>
        <p:txBody>
          <a:bodyPr/>
          <a:lstStyle/>
          <a:p>
            <a:r>
              <a:rPr lang="de-DE" altLang="en-US" smtClean="0"/>
              <a:t>www.susana.org</a:t>
            </a:r>
          </a:p>
        </p:txBody>
      </p:sp>
    </p:spTree>
    <p:extLst>
      <p:ext uri="{BB962C8B-B14F-4D97-AF65-F5344CB8AC3E}">
        <p14:creationId xmlns:p14="http://schemas.microsoft.com/office/powerpoint/2010/main" val="14694296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450" y="1815437"/>
            <a:ext cx="7632700" cy="4378063"/>
          </a:xfrm>
        </p:spPr>
      </p:pic>
      <p:sp>
        <p:nvSpPr>
          <p:cNvPr id="3" name="Textplatzhalter 2"/>
          <p:cNvSpPr>
            <a:spLocks noGrp="1"/>
          </p:cNvSpPr>
          <p:nvPr>
            <p:ph type="body" sz="quarter" idx="10"/>
          </p:nvPr>
        </p:nvSpPr>
        <p:spPr/>
        <p:txBody>
          <a:bodyPr/>
          <a:lstStyle/>
          <a:p>
            <a:r>
              <a:rPr lang="de-DE" dirty="0" err="1" smtClean="0"/>
              <a:t>SuSanA‘s</a:t>
            </a:r>
            <a:r>
              <a:rPr lang="de-DE" dirty="0" smtClean="0"/>
              <a:t> Project Database</a:t>
            </a:r>
            <a:endParaRPr lang="de-DE" dirty="0"/>
          </a:p>
        </p:txBody>
      </p:sp>
    </p:spTree>
    <p:extLst>
      <p:ext uri="{BB962C8B-B14F-4D97-AF65-F5344CB8AC3E}">
        <p14:creationId xmlns:p14="http://schemas.microsoft.com/office/powerpoint/2010/main" val="4099782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Inhaltsplatzhalter 1"/>
          <p:cNvSpPr>
            <a:spLocks noGrp="1"/>
          </p:cNvSpPr>
          <p:nvPr>
            <p:ph idx="1"/>
          </p:nvPr>
        </p:nvSpPr>
        <p:spPr>
          <a:xfrm>
            <a:off x="2627313" y="4281488"/>
            <a:ext cx="5832475" cy="1524000"/>
          </a:xfrm>
        </p:spPr>
        <p:txBody>
          <a:bodyPr>
            <a:normAutofit fontScale="92500" lnSpcReduction="10000"/>
          </a:bodyPr>
          <a:lstStyle/>
          <a:p>
            <a:pPr marL="0" indent="0">
              <a:spcBef>
                <a:spcPct val="0"/>
              </a:spcBef>
              <a:spcAft>
                <a:spcPct val="0"/>
              </a:spcAft>
              <a:buFont typeface="Wingdings" pitchFamily="2" charset="2"/>
              <a:buNone/>
            </a:pPr>
            <a:r>
              <a:rPr lang="en-GB" altLang="en-US" b="1" dirty="0" smtClean="0"/>
              <a:t>82 case studies on sustainable sanitation projects (impartial, objective, QA-checked):</a:t>
            </a:r>
          </a:p>
          <a:p>
            <a:pPr marL="0" indent="0">
              <a:spcBef>
                <a:spcPct val="0"/>
              </a:spcBef>
              <a:spcAft>
                <a:spcPct val="0"/>
              </a:spcAft>
              <a:buFont typeface="Wingdings" pitchFamily="2" charset="2"/>
              <a:buNone/>
            </a:pPr>
            <a:endParaRPr lang="en-GB" altLang="en-US" dirty="0" smtClean="0"/>
          </a:p>
          <a:p>
            <a:pPr marL="0" indent="0">
              <a:spcBef>
                <a:spcPct val="0"/>
              </a:spcBef>
              <a:spcAft>
                <a:spcPct val="0"/>
              </a:spcAft>
              <a:buFont typeface="Wingdings" pitchFamily="2" charset="2"/>
              <a:buNone/>
            </a:pPr>
            <a:r>
              <a:rPr lang="en-GB" altLang="en-US" dirty="0" smtClean="0"/>
              <a:t>Costs and economics, O&amp;M, practical experience and lessons learnt and sustainability assessment and long-term impacts</a:t>
            </a:r>
          </a:p>
          <a:p>
            <a:pPr marL="0" indent="0">
              <a:lnSpc>
                <a:spcPct val="150000"/>
              </a:lnSpc>
              <a:spcBef>
                <a:spcPct val="0"/>
              </a:spcBef>
              <a:spcAft>
                <a:spcPct val="0"/>
              </a:spcAft>
              <a:buFont typeface="Wingdings" pitchFamily="2" charset="2"/>
              <a:buNone/>
            </a:pPr>
            <a:endParaRPr lang="en-GB" altLang="en-US" dirty="0" smtClean="0"/>
          </a:p>
          <a:p>
            <a:pPr marL="0" indent="0">
              <a:lnSpc>
                <a:spcPct val="150000"/>
              </a:lnSpc>
              <a:spcBef>
                <a:spcPct val="0"/>
              </a:spcBef>
              <a:spcAft>
                <a:spcPct val="0"/>
              </a:spcAft>
              <a:buFont typeface="Wingdings" pitchFamily="2" charset="2"/>
              <a:buNone/>
            </a:pPr>
            <a:endParaRPr lang="en-GB" altLang="en-US" dirty="0" smtClean="0"/>
          </a:p>
        </p:txBody>
      </p:sp>
      <p:sp>
        <p:nvSpPr>
          <p:cNvPr id="47106" name="Textplatzhalter 2"/>
          <p:cNvSpPr>
            <a:spLocks noGrp="1"/>
          </p:cNvSpPr>
          <p:nvPr>
            <p:ph type="body" sz="quarter" idx="10"/>
          </p:nvPr>
        </p:nvSpPr>
        <p:spPr>
          <a:xfrm>
            <a:off x="2627313" y="908050"/>
            <a:ext cx="6265862" cy="942975"/>
          </a:xfrm>
        </p:spPr>
        <p:txBody>
          <a:bodyPr>
            <a:normAutofit fontScale="92500" lnSpcReduction="10000"/>
          </a:bodyPr>
          <a:lstStyle/>
          <a:p>
            <a:pPr>
              <a:buFont typeface="Times" charset="0"/>
              <a:buNone/>
            </a:pPr>
            <a:r>
              <a:rPr lang="en-GB" altLang="en-US" smtClean="0"/>
              <a:t>What did we achieve? </a:t>
            </a:r>
          </a:p>
          <a:p>
            <a:pPr>
              <a:buFont typeface="Times" charset="0"/>
              <a:buNone/>
            </a:pPr>
            <a:r>
              <a:rPr lang="en-GB" altLang="en-US" smtClean="0"/>
              <a:t>Selected outputs:</a:t>
            </a:r>
          </a:p>
        </p:txBody>
      </p:sp>
      <p:grpSp>
        <p:nvGrpSpPr>
          <p:cNvPr id="47107" name="Gruppieren 2"/>
          <p:cNvGrpSpPr>
            <a:grpSpLocks/>
          </p:cNvGrpSpPr>
          <p:nvPr/>
        </p:nvGrpSpPr>
        <p:grpSpPr bwMode="auto">
          <a:xfrm>
            <a:off x="385763" y="1052513"/>
            <a:ext cx="1857375" cy="5400675"/>
            <a:chOff x="385452" y="1412776"/>
            <a:chExt cx="1857369" cy="5400600"/>
          </a:xfrm>
        </p:grpSpPr>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537" y="4259136"/>
              <a:ext cx="1847284" cy="2554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5452" y="1412776"/>
              <a:ext cx="1857368" cy="26129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47108" name="Textfeld 5"/>
          <p:cNvSpPr txBox="1">
            <a:spLocks noChangeArrowheads="1"/>
          </p:cNvSpPr>
          <p:nvPr/>
        </p:nvSpPr>
        <p:spPr bwMode="auto">
          <a:xfrm>
            <a:off x="2555875" y="2178050"/>
            <a:ext cx="5616575"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fontAlgn="base">
              <a:spcBef>
                <a:spcPct val="0"/>
              </a:spcBef>
              <a:spcAft>
                <a:spcPct val="0"/>
              </a:spcAft>
              <a:buClrTx/>
              <a:buSzTx/>
              <a:buFontTx/>
              <a:buNone/>
            </a:pPr>
            <a:r>
              <a:rPr lang="en-GB" altLang="en-US" sz="2000" b="1" dirty="0" smtClean="0">
                <a:solidFill>
                  <a:prstClr val="black"/>
                </a:solidFill>
              </a:rPr>
              <a:t>Compilation of 13 factsheets on key sustainable sanitation topics</a:t>
            </a:r>
          </a:p>
          <a:p>
            <a:pPr fontAlgn="base">
              <a:spcBef>
                <a:spcPct val="0"/>
              </a:spcBef>
              <a:spcAft>
                <a:spcPct val="0"/>
              </a:spcAft>
              <a:buClrTx/>
              <a:buSzTx/>
              <a:buFontTx/>
              <a:buNone/>
            </a:pPr>
            <a:endParaRPr lang="en-GB" altLang="en-US" sz="2000" dirty="0" smtClean="0">
              <a:solidFill>
                <a:prstClr val="black"/>
              </a:solidFill>
            </a:endParaRPr>
          </a:p>
          <a:p>
            <a:pPr fontAlgn="base">
              <a:spcBef>
                <a:spcPct val="0"/>
              </a:spcBef>
              <a:spcAft>
                <a:spcPct val="0"/>
              </a:spcAft>
              <a:buClrTx/>
              <a:buSzTx/>
              <a:buFontTx/>
              <a:buNone/>
            </a:pPr>
            <a:r>
              <a:rPr lang="en-GB" altLang="en-US" sz="2000" dirty="0" smtClean="0">
                <a:solidFill>
                  <a:prstClr val="black"/>
                </a:solidFill>
              </a:rPr>
              <a:t>Output of the 13 working groups (multi-authored, represents consensus)</a:t>
            </a:r>
            <a:endParaRPr lang="en-GB" altLang="en-US" b="1" dirty="0" smtClean="0">
              <a:solidFill>
                <a:prstClr val="black"/>
              </a:solidFill>
            </a:endParaRPr>
          </a:p>
        </p:txBody>
      </p:sp>
      <p:sp>
        <p:nvSpPr>
          <p:cNvPr id="8" name="Textfeld 7"/>
          <p:cNvSpPr txBox="1"/>
          <p:nvPr/>
        </p:nvSpPr>
        <p:spPr bwMode="auto">
          <a:xfrm>
            <a:off x="2535238" y="6165850"/>
            <a:ext cx="3116262" cy="246063"/>
          </a:xfrm>
          <a:prstGeom prst="rect">
            <a:avLst/>
          </a:prstGeom>
          <a:noFill/>
          <a:ln w="9525">
            <a:noFill/>
            <a:miter lim="800000"/>
            <a:headEnd/>
            <a:tailEnd/>
          </a:ln>
        </p:spPr>
        <p:txBody>
          <a:bodyPr wrap="none" tIns="0" bIns="0" anchor="ctr">
            <a:spAutoFit/>
          </a:bodyPr>
          <a:lstStyle/>
          <a:p>
            <a:pPr eaLnBrk="0" fontAlgn="base" hangingPunct="0">
              <a:spcBef>
                <a:spcPct val="0"/>
              </a:spcBef>
              <a:spcAft>
                <a:spcPct val="0"/>
              </a:spcAft>
              <a:defRPr/>
            </a:pPr>
            <a:r>
              <a:rPr lang="de-DE" sz="1600" b="1" kern="0" dirty="0">
                <a:solidFill>
                  <a:prstClr val="black"/>
                </a:solidFill>
              </a:rPr>
              <a:t>www.susana.org/case-studies</a:t>
            </a:r>
          </a:p>
        </p:txBody>
      </p:sp>
    </p:spTree>
    <p:extLst>
      <p:ext uri="{BB962C8B-B14F-4D97-AF65-F5344CB8AC3E}">
        <p14:creationId xmlns:p14="http://schemas.microsoft.com/office/powerpoint/2010/main" val="7476655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Inhaltsplatzhalter 1"/>
          <p:cNvSpPr>
            <a:spLocks noGrp="1"/>
          </p:cNvSpPr>
          <p:nvPr>
            <p:ph idx="1"/>
          </p:nvPr>
        </p:nvSpPr>
        <p:spPr/>
        <p:txBody>
          <a:bodyPr/>
          <a:lstStyle/>
          <a:p>
            <a:r>
              <a:rPr lang="en-GB" altLang="en-US" dirty="0" smtClean="0"/>
              <a:t>Extensive online library for sustainable sanitation publications (3100 documents in December 2019)</a:t>
            </a:r>
          </a:p>
          <a:p>
            <a:r>
              <a:rPr lang="en-GB" altLang="en-US" dirty="0" smtClean="0"/>
              <a:t>Online discussion forum on sustainable sanitation issues, making discussions publicly available for the first time (</a:t>
            </a:r>
            <a:r>
              <a:rPr lang="en-GB" altLang="en-US" dirty="0" smtClean="0">
                <a:hlinkClick r:id="rId2"/>
              </a:rPr>
              <a:t>https://forum.susana.org/</a:t>
            </a:r>
            <a:r>
              <a:rPr lang="en-GB" altLang="en-US" dirty="0"/>
              <a:t>)</a:t>
            </a:r>
            <a:r>
              <a:rPr lang="en-GB" altLang="en-US" dirty="0" smtClean="0"/>
              <a:t> </a:t>
            </a:r>
          </a:p>
          <a:p>
            <a:r>
              <a:rPr lang="en-GB" altLang="en-US" dirty="0" smtClean="0"/>
              <a:t>Presentation ‘Everything there is to know </a:t>
            </a:r>
            <a:r>
              <a:rPr lang="en-GB" altLang="en-US" dirty="0"/>
              <a:t>about the </a:t>
            </a:r>
            <a:r>
              <a:rPr lang="en-GB" altLang="en-US" dirty="0" smtClean="0"/>
              <a:t>Forum’: </a:t>
            </a:r>
            <a:r>
              <a:rPr lang="en-GB" altLang="en-US" dirty="0">
                <a:hlinkClick r:id="rId3"/>
              </a:rPr>
              <a:t>https://</a:t>
            </a:r>
            <a:r>
              <a:rPr lang="en-GB" altLang="en-US" dirty="0" smtClean="0">
                <a:hlinkClick r:id="rId3"/>
              </a:rPr>
              <a:t>www.susana.org/en/knowledge-hub/resources-and-publications/library/details/3630</a:t>
            </a:r>
            <a:endParaRPr lang="en-GB" altLang="en-US" dirty="0" smtClean="0"/>
          </a:p>
          <a:p>
            <a:r>
              <a:rPr lang="en-GB" altLang="en-US" dirty="0" smtClean="0"/>
              <a:t>Largest photo database on the topic of sustainable sanitation (currently over 11,900 photos on Flickr)</a:t>
            </a:r>
          </a:p>
          <a:p>
            <a:r>
              <a:rPr lang="en-GB" altLang="en-US" dirty="0" smtClean="0"/>
              <a:t>28 meetings globally (14 of these outside of Europe) </a:t>
            </a:r>
          </a:p>
          <a:p>
            <a:r>
              <a:rPr lang="en-GB" altLang="en-US" dirty="0" smtClean="0"/>
              <a:t>A vibrant and supportive community</a:t>
            </a:r>
          </a:p>
          <a:p>
            <a:endParaRPr lang="en-GB" altLang="en-US" dirty="0" smtClean="0"/>
          </a:p>
        </p:txBody>
      </p:sp>
      <p:sp>
        <p:nvSpPr>
          <p:cNvPr id="48131" name="Textplatzhalter 2"/>
          <p:cNvSpPr>
            <a:spLocks noGrp="1"/>
          </p:cNvSpPr>
          <p:nvPr>
            <p:ph type="body" sz="quarter" idx="10"/>
          </p:nvPr>
        </p:nvSpPr>
        <p:spPr/>
        <p:txBody>
          <a:bodyPr/>
          <a:lstStyle/>
          <a:p>
            <a:pPr>
              <a:buFont typeface="Times" charset="0"/>
              <a:buNone/>
            </a:pPr>
            <a:r>
              <a:rPr lang="en-GB" altLang="en-US" smtClean="0"/>
              <a:t>Further output examples</a:t>
            </a:r>
          </a:p>
        </p:txBody>
      </p:sp>
    </p:spTree>
    <p:extLst>
      <p:ext uri="{BB962C8B-B14F-4D97-AF65-F5344CB8AC3E}">
        <p14:creationId xmlns:p14="http://schemas.microsoft.com/office/powerpoint/2010/main" val="23253591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Inhaltsplatzhalter 1"/>
          <p:cNvSpPr>
            <a:spLocks noGrp="1"/>
          </p:cNvSpPr>
          <p:nvPr>
            <p:ph idx="1"/>
          </p:nvPr>
        </p:nvSpPr>
        <p:spPr/>
        <p:txBody>
          <a:bodyPr/>
          <a:lstStyle/>
          <a:p>
            <a:r>
              <a:rPr lang="en-GB" altLang="en-US" dirty="0" smtClean="0"/>
              <a:t>Sustainability firmly on the map now in the sanitation sector</a:t>
            </a:r>
          </a:p>
          <a:p>
            <a:pPr lvl="1"/>
            <a:r>
              <a:rPr lang="en-GB" altLang="en-US" dirty="0" smtClean="0"/>
              <a:t>Post-2015 draft goal: Universal use of sustainable sanitation services that protect public health and dignity (SuSanA representation on sanitation working group)</a:t>
            </a:r>
          </a:p>
          <a:p>
            <a:r>
              <a:rPr lang="en-GB" altLang="en-US" dirty="0" smtClean="0"/>
              <a:t>Other players have picked up on the theme of innovative sanitation (with resource orientation), most notably Bill and Melinda Gates Foundation</a:t>
            </a:r>
          </a:p>
          <a:p>
            <a:r>
              <a:rPr lang="en-GB" altLang="en-US" dirty="0" smtClean="0"/>
              <a:t>SuSanA meetings have moved from being a marginal group to mainstream, e.g. inclusion in </a:t>
            </a:r>
            <a:r>
              <a:rPr lang="en-GB" altLang="en-US" dirty="0"/>
              <a:t>World Water Forum in Brasilia </a:t>
            </a:r>
            <a:r>
              <a:rPr lang="en-GB" altLang="en-US" dirty="0" smtClean="0"/>
              <a:t>2018, </a:t>
            </a:r>
            <a:r>
              <a:rPr lang="en-GB" altLang="en-US" dirty="0"/>
              <a:t>AfricaSan5/FSM5 in Cape Town 2019</a:t>
            </a:r>
          </a:p>
          <a:p>
            <a:r>
              <a:rPr lang="en-GB" altLang="en-US" dirty="0" smtClean="0"/>
              <a:t>Sustainable sanitation in nexus dialogue, food security theme at WWW in 2012</a:t>
            </a:r>
          </a:p>
          <a:p>
            <a:endParaRPr lang="en-GB" altLang="en-US" dirty="0" smtClean="0"/>
          </a:p>
          <a:p>
            <a:endParaRPr lang="en-GB" altLang="en-US" dirty="0" smtClean="0"/>
          </a:p>
        </p:txBody>
      </p:sp>
      <p:sp>
        <p:nvSpPr>
          <p:cNvPr id="49155" name="Textplatzhalter 2"/>
          <p:cNvSpPr>
            <a:spLocks noGrp="1"/>
          </p:cNvSpPr>
          <p:nvPr>
            <p:ph type="body" sz="quarter" idx="10"/>
          </p:nvPr>
        </p:nvSpPr>
        <p:spPr>
          <a:xfrm>
            <a:off x="179388" y="908050"/>
            <a:ext cx="8929687" cy="576263"/>
          </a:xfrm>
        </p:spPr>
        <p:txBody>
          <a:bodyPr/>
          <a:lstStyle/>
          <a:p>
            <a:pPr>
              <a:buFont typeface="Times" charset="0"/>
              <a:buNone/>
            </a:pPr>
            <a:r>
              <a:rPr lang="en-GB" altLang="en-US" smtClean="0"/>
              <a:t>What are the impacts of SuSanA’s work? </a:t>
            </a:r>
            <a:r>
              <a:rPr lang="en-GB" altLang="en-US" sz="2400" smtClean="0"/>
              <a:t>(slide 1 of 2)</a:t>
            </a:r>
          </a:p>
        </p:txBody>
      </p:sp>
    </p:spTree>
    <p:extLst>
      <p:ext uri="{BB962C8B-B14F-4D97-AF65-F5344CB8AC3E}">
        <p14:creationId xmlns:p14="http://schemas.microsoft.com/office/powerpoint/2010/main" val="25345107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Inhaltsplatzhalter 1"/>
          <p:cNvSpPr>
            <a:spLocks noGrp="1"/>
          </p:cNvSpPr>
          <p:nvPr>
            <p:ph idx="1"/>
          </p:nvPr>
        </p:nvSpPr>
        <p:spPr/>
        <p:txBody>
          <a:bodyPr/>
          <a:lstStyle/>
          <a:p>
            <a:r>
              <a:rPr lang="en-GB" altLang="en-US" dirty="0" smtClean="0"/>
              <a:t>Better cooperation and knowledge exchange between 353 partner organisations</a:t>
            </a:r>
          </a:p>
          <a:p>
            <a:pPr lvl="1"/>
            <a:r>
              <a:rPr lang="en-GB" altLang="en-US" dirty="0" smtClean="0"/>
              <a:t>The voice of 353 partners together is stronger than the voices of 353 separate organisations…</a:t>
            </a:r>
          </a:p>
          <a:p>
            <a:r>
              <a:rPr lang="en-GB" altLang="en-US" dirty="0" smtClean="0"/>
              <a:t>More widespread use of a range of approaches, for example CLTS, productive sanitation, sanitation as a business, </a:t>
            </a:r>
            <a:r>
              <a:rPr lang="en-GB" altLang="en-US" dirty="0" err="1" smtClean="0"/>
              <a:t>fecal</a:t>
            </a:r>
            <a:r>
              <a:rPr lang="en-GB" altLang="en-US" dirty="0" smtClean="0"/>
              <a:t> sludge management (FSM)</a:t>
            </a:r>
          </a:p>
          <a:p>
            <a:r>
              <a:rPr lang="en-GB" altLang="en-US" dirty="0" smtClean="0"/>
              <a:t>Connections to the humanitarian sector (emergency sanitation), (menstrual) health sector and education sector (WASH in schools)  </a:t>
            </a:r>
          </a:p>
          <a:p>
            <a:r>
              <a:rPr lang="en-GB" altLang="en-US" dirty="0" smtClean="0"/>
              <a:t>Systems approach to sanitation is firmly on the agenda</a:t>
            </a:r>
          </a:p>
        </p:txBody>
      </p:sp>
      <p:sp>
        <p:nvSpPr>
          <p:cNvPr id="50179" name="Textplatzhalter 2"/>
          <p:cNvSpPr>
            <a:spLocks noGrp="1"/>
          </p:cNvSpPr>
          <p:nvPr>
            <p:ph type="body" sz="quarter" idx="10"/>
          </p:nvPr>
        </p:nvSpPr>
        <p:spPr/>
        <p:txBody>
          <a:bodyPr/>
          <a:lstStyle/>
          <a:p>
            <a:pPr>
              <a:buFont typeface="Times" charset="0"/>
              <a:buNone/>
            </a:pPr>
            <a:r>
              <a:rPr lang="en-GB" altLang="en-US" smtClean="0"/>
              <a:t>Impacts continued </a:t>
            </a:r>
            <a:r>
              <a:rPr lang="en-GB" altLang="en-US" sz="2400" smtClean="0"/>
              <a:t>(slide 2 of 2)</a:t>
            </a:r>
            <a:endParaRPr lang="en-GB" altLang="en-US" smtClean="0"/>
          </a:p>
        </p:txBody>
      </p:sp>
    </p:spTree>
    <p:extLst>
      <p:ext uri="{BB962C8B-B14F-4D97-AF65-F5344CB8AC3E}">
        <p14:creationId xmlns:p14="http://schemas.microsoft.com/office/powerpoint/2010/main" val="26604507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755576" y="1700808"/>
            <a:ext cx="8064896" cy="4608512"/>
          </a:xfrm>
        </p:spPr>
        <p:txBody>
          <a:bodyPr/>
          <a:lstStyle/>
          <a:p>
            <a:pPr marL="0" indent="0">
              <a:buNone/>
            </a:pPr>
            <a:r>
              <a:rPr lang="en-US" dirty="0"/>
              <a:t>The </a:t>
            </a:r>
            <a:r>
              <a:rPr lang="en-US" b="1" dirty="0"/>
              <a:t>General objectives</a:t>
            </a:r>
            <a:r>
              <a:rPr lang="en-US" dirty="0"/>
              <a:t> of SuSanA:</a:t>
            </a:r>
          </a:p>
          <a:p>
            <a:pPr>
              <a:spcAft>
                <a:spcPts val="600"/>
              </a:spcAft>
            </a:pPr>
            <a:r>
              <a:rPr lang="en-US" dirty="0"/>
              <a:t>to highlight the </a:t>
            </a:r>
            <a:r>
              <a:rPr lang="en-US" b="1" dirty="0"/>
              <a:t>importance of sustainable sanitation systems</a:t>
            </a:r>
            <a:r>
              <a:rPr lang="en-US" dirty="0"/>
              <a:t> and services </a:t>
            </a:r>
            <a:r>
              <a:rPr lang="en-US" b="1" dirty="0"/>
              <a:t>for achieving many of the targets across the SDGs</a:t>
            </a:r>
            <a:r>
              <a:rPr lang="en-US" dirty="0"/>
              <a:t>;</a:t>
            </a:r>
          </a:p>
          <a:p>
            <a:r>
              <a:rPr lang="en-US" dirty="0"/>
              <a:t>to actively </a:t>
            </a:r>
            <a:r>
              <a:rPr lang="en-US" b="1" dirty="0"/>
              <a:t>reach out to other sectors</a:t>
            </a:r>
            <a:r>
              <a:rPr lang="en-US" dirty="0"/>
              <a:t>, </a:t>
            </a:r>
            <a:r>
              <a:rPr lang="en-US" b="1" dirty="0"/>
              <a:t>enable both intra- and cross-sectoral dialogue/collaboration </a:t>
            </a:r>
            <a:r>
              <a:rPr lang="en-US" dirty="0"/>
              <a:t>and </a:t>
            </a:r>
            <a:r>
              <a:rPr lang="en-US" b="1" dirty="0"/>
              <a:t>encourage multi-sector approaches</a:t>
            </a:r>
            <a:r>
              <a:rPr lang="en-US" dirty="0"/>
              <a:t>; and</a:t>
            </a:r>
          </a:p>
          <a:p>
            <a:endParaRPr lang="en-US" dirty="0"/>
          </a:p>
          <a:p>
            <a:pPr marL="0" indent="0">
              <a:buNone/>
            </a:pPr>
            <a:r>
              <a:rPr lang="en-US" b="1" dirty="0"/>
              <a:t>How to achieve the objectives? </a:t>
            </a:r>
            <a:endParaRPr lang="en-US" dirty="0"/>
          </a:p>
          <a:p>
            <a:r>
              <a:rPr lang="en-US" dirty="0"/>
              <a:t>The </a:t>
            </a:r>
            <a:r>
              <a:rPr lang="en-US" dirty="0" err="1"/>
              <a:t>organisational</a:t>
            </a:r>
            <a:r>
              <a:rPr lang="en-US" dirty="0"/>
              <a:t> structure, the thematic orientation of the working groups, and </a:t>
            </a:r>
            <a:r>
              <a:rPr lang="en-US" b="1" dirty="0"/>
              <a:t>the existing fact sheets </a:t>
            </a:r>
            <a:r>
              <a:rPr lang="en-US" dirty="0"/>
              <a:t>which were developed by the thematic </a:t>
            </a:r>
            <a:r>
              <a:rPr lang="en-US" b="1" dirty="0"/>
              <a:t>working groups</a:t>
            </a:r>
            <a:r>
              <a:rPr lang="en-US" dirty="0"/>
              <a:t> during the MDG period </a:t>
            </a:r>
            <a:r>
              <a:rPr lang="en-US" b="1" dirty="0"/>
              <a:t>will be reviewed and adapted</a:t>
            </a:r>
            <a:r>
              <a:rPr lang="en-US" dirty="0"/>
              <a:t>, particularly with regard to meeting the challenge of </a:t>
            </a:r>
            <a:r>
              <a:rPr lang="en-US" b="1" dirty="0"/>
              <a:t>“leaving no one behind</a:t>
            </a:r>
            <a:r>
              <a:rPr lang="en-US" dirty="0"/>
              <a:t>” and grasping the </a:t>
            </a:r>
            <a:r>
              <a:rPr lang="en-US" b="1" dirty="0"/>
              <a:t>new opportunities to reach out to, influence and cooperate with other sectors</a:t>
            </a:r>
            <a:r>
              <a:rPr lang="en-US" dirty="0"/>
              <a:t>. </a:t>
            </a:r>
          </a:p>
        </p:txBody>
      </p:sp>
      <p:sp>
        <p:nvSpPr>
          <p:cNvPr id="3" name="Textplatzhalter 2"/>
          <p:cNvSpPr>
            <a:spLocks noGrp="1"/>
          </p:cNvSpPr>
          <p:nvPr>
            <p:ph type="body" sz="quarter" idx="10"/>
          </p:nvPr>
        </p:nvSpPr>
        <p:spPr/>
        <p:txBody>
          <a:bodyPr/>
          <a:lstStyle/>
          <a:p>
            <a:r>
              <a:rPr lang="en-GB" dirty="0"/>
              <a:t>Excerpts from the SuSanA Vision:</a:t>
            </a:r>
          </a:p>
        </p:txBody>
      </p:sp>
    </p:spTree>
    <p:extLst>
      <p:ext uri="{BB962C8B-B14F-4D97-AF65-F5344CB8AC3E}">
        <p14:creationId xmlns:p14="http://schemas.microsoft.com/office/powerpoint/2010/main" val="34180151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D79DA0D0-BD25-49BD-AFAF-70859F7B579D}"/>
              </a:ext>
            </a:extLst>
          </p:cNvPr>
          <p:cNvSpPr>
            <a:spLocks noGrp="1"/>
          </p:cNvSpPr>
          <p:nvPr>
            <p:ph idx="1"/>
          </p:nvPr>
        </p:nvSpPr>
        <p:spPr>
          <a:xfrm>
            <a:off x="917852" y="1719075"/>
            <a:ext cx="7398564" cy="1388857"/>
          </a:xfrm>
        </p:spPr>
        <p:txBody>
          <a:bodyPr>
            <a:normAutofit lnSpcReduction="10000"/>
          </a:bodyPr>
          <a:lstStyle/>
          <a:p>
            <a:r>
              <a:rPr lang="en-US" dirty="0"/>
              <a:t>SuSanA Vision update in relation to the SDGs;</a:t>
            </a:r>
          </a:p>
          <a:p>
            <a:r>
              <a:rPr lang="en-US" dirty="0"/>
              <a:t>Interlinkages document to support new vision document</a:t>
            </a:r>
            <a:r>
              <a:rPr lang="en-US" dirty="0" smtClean="0"/>
              <a:t>;</a:t>
            </a:r>
          </a:p>
          <a:p>
            <a:r>
              <a:rPr lang="en-US" dirty="0" smtClean="0"/>
              <a:t>Consultative process within the network;</a:t>
            </a:r>
          </a:p>
          <a:p>
            <a:r>
              <a:rPr lang="en-US" dirty="0" smtClean="0"/>
              <a:t>Global launch at the 24th SuSanA Meeting in Stockholm, 2017</a:t>
            </a:r>
            <a:endParaRPr lang="en-US" dirty="0"/>
          </a:p>
          <a:p>
            <a:pPr lvl="1"/>
            <a:endParaRPr lang="en-US" dirty="0"/>
          </a:p>
          <a:p>
            <a:endParaRPr lang="en-US" dirty="0"/>
          </a:p>
        </p:txBody>
      </p:sp>
      <p:pic>
        <p:nvPicPr>
          <p:cNvPr id="2050" name="Picture 2" descr="https://www.susana.org/_resources/images/720/3-2715-7-1498483796.jpg">
            <a:extLst>
              <a:ext uri="{FF2B5EF4-FFF2-40B4-BE49-F238E27FC236}">
                <a16:creationId xmlns:a16="http://schemas.microsoft.com/office/drawing/2014/main" id="{65C93D2C-5F44-42AF-A460-2DA817638E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3016" y="3501008"/>
            <a:ext cx="1855208" cy="26021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susana.org/_resources/images/720/3-2859-7-1505139912.jpg">
            <a:extLst>
              <a:ext uri="{FF2B5EF4-FFF2-40B4-BE49-F238E27FC236}">
                <a16:creationId xmlns:a16="http://schemas.microsoft.com/office/drawing/2014/main" id="{A5FE148E-DC34-4B11-BFD0-ADBD533BAC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1847" y="3501008"/>
            <a:ext cx="1817260" cy="26021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5CD888D-58D8-4404-A413-8EE7F715EC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442" y="3747763"/>
            <a:ext cx="1127738" cy="216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
            <a:extLst>
              <a:ext uri="{FF2B5EF4-FFF2-40B4-BE49-F238E27FC236}">
                <a16:creationId xmlns:a16="http://schemas.microsoft.com/office/drawing/2014/main" id="{F5040E79-EC0D-468F-8EC1-FB091818109B}"/>
              </a:ext>
            </a:extLst>
          </p:cNvPr>
          <p:cNvGrpSpPr/>
          <p:nvPr/>
        </p:nvGrpSpPr>
        <p:grpSpPr>
          <a:xfrm>
            <a:off x="2790749" y="3609700"/>
            <a:ext cx="1205187" cy="2483596"/>
            <a:chOff x="35496" y="4329780"/>
            <a:chExt cx="1205187" cy="2483596"/>
          </a:xfrm>
        </p:grpSpPr>
        <p:pic>
          <p:nvPicPr>
            <p:cNvPr id="9" name="Picture 2" descr="C:\Users\Roland\Desktop\SDGs\1.jpg">
              <a:extLst>
                <a:ext uri="{FF2B5EF4-FFF2-40B4-BE49-F238E27FC236}">
                  <a16:creationId xmlns:a16="http://schemas.microsoft.com/office/drawing/2014/main" id="{7C01F8D7-05AC-4C44-B2F7-CBE58548D0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4329781"/>
              <a:ext cx="396961" cy="42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C:\Users\Roland\Desktop\SDGs\3.jpg">
              <a:extLst>
                <a:ext uri="{FF2B5EF4-FFF2-40B4-BE49-F238E27FC236}">
                  <a16:creationId xmlns:a16="http://schemas.microsoft.com/office/drawing/2014/main" id="{C7DEB23B-2433-4212-B25E-D3B7E6AE102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5336" y="4329780"/>
              <a:ext cx="396961" cy="42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Users\Roland\Desktop\SDGs\5.jpg">
              <a:extLst>
                <a:ext uri="{FF2B5EF4-FFF2-40B4-BE49-F238E27FC236}">
                  <a16:creationId xmlns:a16="http://schemas.microsoft.com/office/drawing/2014/main" id="{CD6A765B-15F5-4F37-A3C0-C322A6C2AC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416" y="4744988"/>
              <a:ext cx="395502" cy="42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C:\Users\Roland\Desktop\2.jpg">
              <a:extLst>
                <a:ext uri="{FF2B5EF4-FFF2-40B4-BE49-F238E27FC236}">
                  <a16:creationId xmlns:a16="http://schemas.microsoft.com/office/drawing/2014/main" id="{624BB1C3-744C-4CB4-B9A7-A511454F42B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416" y="4331748"/>
              <a:ext cx="397174" cy="42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C:\Users\Roland\Desktop\SDGs\4.jpg">
              <a:extLst>
                <a:ext uri="{FF2B5EF4-FFF2-40B4-BE49-F238E27FC236}">
                  <a16:creationId xmlns:a16="http://schemas.microsoft.com/office/drawing/2014/main" id="{6B5962EA-808A-4461-BDA6-D736594B594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496" y="4744988"/>
              <a:ext cx="396961" cy="42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9" descr="C:\Users\Roland\Desktop\SDGs\11.jpg">
              <a:extLst>
                <a:ext uri="{FF2B5EF4-FFF2-40B4-BE49-F238E27FC236}">
                  <a16:creationId xmlns:a16="http://schemas.microsoft.com/office/drawing/2014/main" id="{61C7440F-E78B-4829-9972-23BC8BCB8DA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5416" y="5589846"/>
              <a:ext cx="395502" cy="42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0" descr="C:\Users\Roland\Desktop\SDGs\12.jpg">
              <a:extLst>
                <a:ext uri="{FF2B5EF4-FFF2-40B4-BE49-F238E27FC236}">
                  <a16:creationId xmlns:a16="http://schemas.microsoft.com/office/drawing/2014/main" id="{71691B1E-7B85-41F8-A620-98C77D7B145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5336" y="5589846"/>
              <a:ext cx="405347" cy="42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C:\Users\Roland\Desktop\SDGs\7.jpg">
              <a:extLst>
                <a:ext uri="{FF2B5EF4-FFF2-40B4-BE49-F238E27FC236}">
                  <a16:creationId xmlns:a16="http://schemas.microsoft.com/office/drawing/2014/main" id="{75E7D289-9B3F-4C0A-B977-BC59D1F6696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496" y="5165818"/>
              <a:ext cx="388706" cy="42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9" descr="C:\Users\Roland\Desktop\SDGs\9.jpg">
              <a:extLst>
                <a:ext uri="{FF2B5EF4-FFF2-40B4-BE49-F238E27FC236}">
                  <a16:creationId xmlns:a16="http://schemas.microsoft.com/office/drawing/2014/main" id="{548B1950-9CDA-4AFB-8D44-5D38ABB7A74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5336" y="5165817"/>
              <a:ext cx="399252" cy="42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C:\Users\Roland\Desktop\SDGs\8.jpg">
              <a:extLst>
                <a:ext uri="{FF2B5EF4-FFF2-40B4-BE49-F238E27FC236}">
                  <a16:creationId xmlns:a16="http://schemas.microsoft.com/office/drawing/2014/main" id="{E6EBC36A-C138-4155-A85C-7E6F8074D3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5416" y="5165818"/>
              <a:ext cx="403288" cy="42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0" descr="C:\Users\Roland\Desktop\SDGs\10.jpg">
              <a:extLst>
                <a:ext uri="{FF2B5EF4-FFF2-40B4-BE49-F238E27FC236}">
                  <a16:creationId xmlns:a16="http://schemas.microsoft.com/office/drawing/2014/main" id="{47816A54-6E3A-44BA-B28A-D4B895FE6C9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496" y="5589846"/>
              <a:ext cx="396961" cy="42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1" descr="C:\Users\Roland\Desktop\SDGs\13.jpg">
              <a:extLst>
                <a:ext uri="{FF2B5EF4-FFF2-40B4-BE49-F238E27FC236}">
                  <a16:creationId xmlns:a16="http://schemas.microsoft.com/office/drawing/2014/main" id="{757F85DA-ECF5-4A58-A698-57547112342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044" y="5990539"/>
              <a:ext cx="378234" cy="416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2" descr="C:\Users\Roland\Desktop\SDGs\14.jpg">
              <a:extLst>
                <a:ext uri="{FF2B5EF4-FFF2-40B4-BE49-F238E27FC236}">
                  <a16:creationId xmlns:a16="http://schemas.microsoft.com/office/drawing/2014/main" id="{A7CF687B-AFC4-40C3-91F5-C54F1F10178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5416" y="5990540"/>
              <a:ext cx="397174" cy="41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3" descr="C:\Users\Roland\Desktop\SDGs\15.jpg">
              <a:extLst>
                <a:ext uri="{FF2B5EF4-FFF2-40B4-BE49-F238E27FC236}">
                  <a16:creationId xmlns:a16="http://schemas.microsoft.com/office/drawing/2014/main" id="{B97C0F5B-11B6-4B83-A42B-CF88A10E167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35336" y="5990540"/>
              <a:ext cx="396961" cy="42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4" descr="C:\Users\Roland\Desktop\SDGs\16.jpg">
              <a:extLst>
                <a:ext uri="{FF2B5EF4-FFF2-40B4-BE49-F238E27FC236}">
                  <a16:creationId xmlns:a16="http://schemas.microsoft.com/office/drawing/2014/main" id="{38799942-245E-41FF-906D-AF09B4FA0CB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9964" y="6389790"/>
              <a:ext cx="387686" cy="41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5" descr="C:\Users\Roland\Desktop\SDGs\17.jpg">
              <a:extLst>
                <a:ext uri="{FF2B5EF4-FFF2-40B4-BE49-F238E27FC236}">
                  <a16:creationId xmlns:a16="http://schemas.microsoft.com/office/drawing/2014/main" id="{7745CCC4-DA79-43B1-8A1B-7BEEC08823AC}"/>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35416" y="6389348"/>
              <a:ext cx="385993" cy="411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6">
              <a:extLst>
                <a:ext uri="{FF2B5EF4-FFF2-40B4-BE49-F238E27FC236}">
                  <a16:creationId xmlns:a16="http://schemas.microsoft.com/office/drawing/2014/main" id="{5C231863-09FE-49FD-ABE3-57D652934623}"/>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5336" y="6402033"/>
              <a:ext cx="395603" cy="41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1" descr="C:\Users\Roland\Desktop\SDGs\6.jpg">
              <a:extLst>
                <a:ext uri="{FF2B5EF4-FFF2-40B4-BE49-F238E27FC236}">
                  <a16:creationId xmlns:a16="http://schemas.microsoft.com/office/drawing/2014/main" id="{4AFC90F3-883F-476D-B7FB-DB643366BB3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35336" y="4744988"/>
              <a:ext cx="398733" cy="420829"/>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grpSp>
      <p:sp>
        <p:nvSpPr>
          <p:cNvPr id="27" name="Down Arrow 1">
            <a:extLst>
              <a:ext uri="{FF2B5EF4-FFF2-40B4-BE49-F238E27FC236}">
                <a16:creationId xmlns:a16="http://schemas.microsoft.com/office/drawing/2014/main" id="{4C3A40B1-A82F-4C51-A98C-58F3F3EAF0ED}"/>
              </a:ext>
            </a:extLst>
          </p:cNvPr>
          <p:cNvSpPr/>
          <p:nvPr/>
        </p:nvSpPr>
        <p:spPr bwMode="auto">
          <a:xfrm rot="16200000">
            <a:off x="2047819" y="4325304"/>
            <a:ext cx="478484" cy="719349"/>
          </a:xfrm>
          <a:prstGeom prst="downArrow">
            <a:avLst/>
          </a:prstGeom>
          <a:solidFill>
            <a:srgbClr val="BAD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charset="0"/>
              <a:ea typeface="ＭＳ Ｐゴシック" pitchFamily="34" charset="-128"/>
            </a:endParaRPr>
          </a:p>
        </p:txBody>
      </p:sp>
      <p:sp>
        <p:nvSpPr>
          <p:cNvPr id="28" name="Textplatzhalter 2"/>
          <p:cNvSpPr txBox="1">
            <a:spLocks/>
          </p:cNvSpPr>
          <p:nvPr/>
        </p:nvSpPr>
        <p:spPr bwMode="auto">
          <a:xfrm>
            <a:off x="1187624" y="908720"/>
            <a:ext cx="7632848"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marL="0" marR="0" indent="0" algn="l" defTabSz="914400" rtl="0" eaLnBrk="0" fontAlgn="base" latinLnBrk="0" hangingPunct="0">
              <a:lnSpc>
                <a:spcPct val="100000"/>
              </a:lnSpc>
              <a:spcBef>
                <a:spcPct val="20000"/>
              </a:spcBef>
              <a:spcAft>
                <a:spcPct val="0"/>
              </a:spcAft>
              <a:buClr>
                <a:schemeClr val="folHlink"/>
              </a:buClr>
              <a:buSzPct val="120000"/>
              <a:buFont typeface="Times" pitchFamily="18" charset="0"/>
              <a:buNone/>
              <a:tabLst/>
              <a:defRPr sz="2800" b="1">
                <a:solidFill>
                  <a:schemeClr val="tx1"/>
                </a:solidFill>
                <a:latin typeface="+mn-lt"/>
                <a:ea typeface="ＭＳ Ｐゴシック" pitchFamily="34" charset="-128"/>
                <a:cs typeface="MS PGothic"/>
              </a:defRPr>
            </a:lvl1pPr>
            <a:lvl2pPr marL="742950" indent="-285750" algn="l" rtl="0" eaLnBrk="0" fontAlgn="base" hangingPunct="0">
              <a:spcBef>
                <a:spcPts val="300"/>
              </a:spcBef>
              <a:spcAft>
                <a:spcPts val="300"/>
              </a:spcAft>
              <a:buClr>
                <a:srgbClr val="92D050"/>
              </a:buClr>
              <a:buSzPct val="120000"/>
              <a:buFont typeface="Times" charset="0"/>
              <a:buChar char="•"/>
              <a:defRPr>
                <a:solidFill>
                  <a:schemeClr val="tx1"/>
                </a:solidFill>
                <a:latin typeface="+mn-lt"/>
                <a:ea typeface="ＭＳ Ｐゴシック" pitchFamily="34" charset="-128"/>
                <a:cs typeface="MS PGothic"/>
              </a:defRPr>
            </a:lvl2pPr>
            <a:lvl3pPr marL="1143000" indent="-228600" algn="l" rtl="0" eaLnBrk="0" fontAlgn="base" hangingPunct="0">
              <a:spcBef>
                <a:spcPts val="300"/>
              </a:spcBef>
              <a:spcAft>
                <a:spcPts val="300"/>
              </a:spcAft>
              <a:buClr>
                <a:srgbClr val="92D050"/>
              </a:buClr>
              <a:buSzPct val="120000"/>
              <a:buFont typeface="Times" charset="0"/>
              <a:buChar char="•"/>
              <a:defRPr sz="1600">
                <a:solidFill>
                  <a:schemeClr val="tx1"/>
                </a:solidFill>
                <a:latin typeface="+mn-lt"/>
                <a:ea typeface="ＭＳ Ｐゴシック" pitchFamily="34" charset="-128"/>
                <a:cs typeface="MS PGothic"/>
              </a:defRPr>
            </a:lvl3pPr>
            <a:lvl4pPr marL="1600200" indent="-228600" algn="l" rtl="0" eaLnBrk="0" fontAlgn="base" hangingPunct="0">
              <a:spcBef>
                <a:spcPts val="300"/>
              </a:spcBef>
              <a:spcAft>
                <a:spcPts val="300"/>
              </a:spcAft>
              <a:buClr>
                <a:srgbClr val="92D050"/>
              </a:buClr>
              <a:buSzPct val="120000"/>
              <a:buFont typeface="Times" charset="0"/>
              <a:buChar char="•"/>
              <a:defRPr sz="1400">
                <a:solidFill>
                  <a:schemeClr val="tx1"/>
                </a:solidFill>
                <a:latin typeface="+mn-lt"/>
                <a:ea typeface="ＭＳ Ｐゴシック" pitchFamily="34" charset="-128"/>
                <a:cs typeface="MS PGothic"/>
              </a:defRPr>
            </a:lvl4pPr>
            <a:lvl5pPr marL="2057400" indent="-228600" algn="l" rtl="0" eaLnBrk="0" fontAlgn="base" hangingPunct="0">
              <a:spcBef>
                <a:spcPts val="300"/>
              </a:spcBef>
              <a:spcAft>
                <a:spcPts val="300"/>
              </a:spcAft>
              <a:buClr>
                <a:srgbClr val="92D050"/>
              </a:buClr>
              <a:buSzPct val="120000"/>
              <a:buFont typeface="Times" charset="0"/>
              <a:buChar char="•"/>
              <a:defRPr sz="1200">
                <a:solidFill>
                  <a:schemeClr val="tx1"/>
                </a:solidFill>
                <a:latin typeface="+mn-lt"/>
                <a:ea typeface="ＭＳ Ｐゴシック" pitchFamily="34" charset="-128"/>
                <a:cs typeface="MS PGothic"/>
              </a:defRPr>
            </a:lvl5pPr>
            <a:lvl6pPr marL="2514600" indent="-228600" algn="l" rtl="0" fontAlgn="base">
              <a:spcBef>
                <a:spcPct val="20000"/>
              </a:spcBef>
              <a:spcAft>
                <a:spcPct val="0"/>
              </a:spcAft>
              <a:buFont typeface="Times" pitchFamily="18" charset="0"/>
              <a:buChar char="•"/>
              <a:defRPr sz="1600" b="1">
                <a:solidFill>
                  <a:srgbClr val="595959"/>
                </a:solidFill>
                <a:latin typeface="+mn-lt"/>
                <a:ea typeface="+mn-ea"/>
              </a:defRPr>
            </a:lvl6pPr>
            <a:lvl7pPr marL="2971800" indent="-228600" algn="l" rtl="0" fontAlgn="base">
              <a:spcBef>
                <a:spcPct val="20000"/>
              </a:spcBef>
              <a:spcAft>
                <a:spcPct val="0"/>
              </a:spcAft>
              <a:buFont typeface="Times" pitchFamily="18" charset="0"/>
              <a:buChar char="•"/>
              <a:defRPr sz="1600" b="1">
                <a:solidFill>
                  <a:srgbClr val="595959"/>
                </a:solidFill>
                <a:latin typeface="+mn-lt"/>
                <a:ea typeface="+mn-ea"/>
              </a:defRPr>
            </a:lvl7pPr>
            <a:lvl8pPr marL="3429000" indent="-228600" algn="l" rtl="0" fontAlgn="base">
              <a:spcBef>
                <a:spcPct val="20000"/>
              </a:spcBef>
              <a:spcAft>
                <a:spcPct val="0"/>
              </a:spcAft>
              <a:buFont typeface="Times" pitchFamily="18" charset="0"/>
              <a:buChar char="•"/>
              <a:defRPr sz="1600" b="1">
                <a:solidFill>
                  <a:srgbClr val="595959"/>
                </a:solidFill>
                <a:latin typeface="+mn-lt"/>
                <a:ea typeface="+mn-ea"/>
              </a:defRPr>
            </a:lvl8pPr>
            <a:lvl9pPr marL="3886200" indent="-228600" algn="l" rtl="0" fontAlgn="base">
              <a:spcBef>
                <a:spcPct val="20000"/>
              </a:spcBef>
              <a:spcAft>
                <a:spcPct val="0"/>
              </a:spcAft>
              <a:buFont typeface="Times" pitchFamily="18" charset="0"/>
              <a:buChar char="•"/>
              <a:defRPr sz="1600" b="1">
                <a:solidFill>
                  <a:srgbClr val="595959"/>
                </a:solidFill>
                <a:latin typeface="+mn-lt"/>
                <a:ea typeface="+mn-ea"/>
              </a:defRPr>
            </a:lvl9pPr>
          </a:lstStyle>
          <a:p>
            <a:r>
              <a:rPr lang="en-GB" kern="0" dirty="0"/>
              <a:t>Background</a:t>
            </a:r>
          </a:p>
        </p:txBody>
      </p:sp>
    </p:spTree>
    <p:extLst>
      <p:ext uri="{BB962C8B-B14F-4D97-AF65-F5344CB8AC3E}">
        <p14:creationId xmlns:p14="http://schemas.microsoft.com/office/powerpoint/2010/main" val="64827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s2_new-1"/>
          <p:cNvPicPr>
            <a:picLocks noChangeAspect="1" noChangeArrowheads="1"/>
          </p:cNvPicPr>
          <p:nvPr/>
        </p:nvPicPr>
        <p:blipFill>
          <a:blip r:embed="rId2" cstate="print">
            <a:extLst>
              <a:ext uri="{28A0092B-C50C-407E-A947-70E740481C1C}">
                <a14:useLocalDpi xmlns:a14="http://schemas.microsoft.com/office/drawing/2010/main" val="0"/>
              </a:ext>
            </a:extLst>
          </a:blip>
          <a:srcRect t="1538" b="1802"/>
          <a:stretch>
            <a:fillRect/>
          </a:stretch>
        </p:blipFill>
        <p:spPr bwMode="auto">
          <a:xfrm>
            <a:off x="1547664" y="1052736"/>
            <a:ext cx="5767748" cy="524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latshållare för text 2">
            <a:extLst>
              <a:ext uri="{FF2B5EF4-FFF2-40B4-BE49-F238E27FC236}">
                <a16:creationId xmlns:a16="http://schemas.microsoft.com/office/drawing/2014/main" id="{A0986DAB-F277-4F5C-9E54-9626B4002816}"/>
              </a:ext>
            </a:extLst>
          </p:cNvPr>
          <p:cNvSpPr txBox="1">
            <a:spLocks/>
          </p:cNvSpPr>
          <p:nvPr/>
        </p:nvSpPr>
        <p:spPr bwMode="auto">
          <a:xfrm>
            <a:off x="1331640" y="134369"/>
            <a:ext cx="7632848"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marL="0" marR="0" indent="0" algn="l" defTabSz="914400" rtl="0" eaLnBrk="0" fontAlgn="base" latinLnBrk="0" hangingPunct="0">
              <a:lnSpc>
                <a:spcPct val="100000"/>
              </a:lnSpc>
              <a:spcBef>
                <a:spcPct val="20000"/>
              </a:spcBef>
              <a:spcAft>
                <a:spcPct val="0"/>
              </a:spcAft>
              <a:buClr>
                <a:schemeClr val="folHlink"/>
              </a:buClr>
              <a:buSzPct val="120000"/>
              <a:buFont typeface="Times" pitchFamily="18" charset="0"/>
              <a:buNone/>
              <a:tabLst/>
              <a:defRPr sz="2800" b="1">
                <a:solidFill>
                  <a:schemeClr val="tx1"/>
                </a:solidFill>
                <a:latin typeface="+mn-lt"/>
                <a:ea typeface="ＭＳ Ｐゴシック" pitchFamily="34" charset="-128"/>
                <a:cs typeface="MS PGothic"/>
              </a:defRPr>
            </a:lvl1pPr>
            <a:lvl2pPr marL="742950" indent="-285750" algn="l" rtl="0" eaLnBrk="0" fontAlgn="base" hangingPunct="0">
              <a:spcBef>
                <a:spcPts val="300"/>
              </a:spcBef>
              <a:spcAft>
                <a:spcPts val="300"/>
              </a:spcAft>
              <a:buClr>
                <a:srgbClr val="92D050"/>
              </a:buClr>
              <a:buSzPct val="120000"/>
              <a:buFont typeface="Times" charset="0"/>
              <a:buChar char="•"/>
              <a:defRPr>
                <a:solidFill>
                  <a:schemeClr val="tx1"/>
                </a:solidFill>
                <a:latin typeface="+mn-lt"/>
                <a:ea typeface="ＭＳ Ｐゴシック" pitchFamily="34" charset="-128"/>
                <a:cs typeface="MS PGothic"/>
              </a:defRPr>
            </a:lvl2pPr>
            <a:lvl3pPr marL="1143000" indent="-228600" algn="l" rtl="0" eaLnBrk="0" fontAlgn="base" hangingPunct="0">
              <a:spcBef>
                <a:spcPts val="300"/>
              </a:spcBef>
              <a:spcAft>
                <a:spcPts val="300"/>
              </a:spcAft>
              <a:buClr>
                <a:srgbClr val="92D050"/>
              </a:buClr>
              <a:buSzPct val="120000"/>
              <a:buFont typeface="Times" charset="0"/>
              <a:buChar char="•"/>
              <a:defRPr sz="1600">
                <a:solidFill>
                  <a:schemeClr val="tx1"/>
                </a:solidFill>
                <a:latin typeface="+mn-lt"/>
                <a:ea typeface="ＭＳ Ｐゴシック" pitchFamily="34" charset="-128"/>
                <a:cs typeface="MS PGothic"/>
              </a:defRPr>
            </a:lvl3pPr>
            <a:lvl4pPr marL="1600200" indent="-228600" algn="l" rtl="0" eaLnBrk="0" fontAlgn="base" hangingPunct="0">
              <a:spcBef>
                <a:spcPts val="300"/>
              </a:spcBef>
              <a:spcAft>
                <a:spcPts val="300"/>
              </a:spcAft>
              <a:buClr>
                <a:srgbClr val="92D050"/>
              </a:buClr>
              <a:buSzPct val="120000"/>
              <a:buFont typeface="Times" charset="0"/>
              <a:buChar char="•"/>
              <a:defRPr sz="1400">
                <a:solidFill>
                  <a:schemeClr val="tx1"/>
                </a:solidFill>
                <a:latin typeface="+mn-lt"/>
                <a:ea typeface="ＭＳ Ｐゴシック" pitchFamily="34" charset="-128"/>
                <a:cs typeface="MS PGothic"/>
              </a:defRPr>
            </a:lvl4pPr>
            <a:lvl5pPr marL="2057400" indent="-228600" algn="l" rtl="0" eaLnBrk="0" fontAlgn="base" hangingPunct="0">
              <a:spcBef>
                <a:spcPts val="300"/>
              </a:spcBef>
              <a:spcAft>
                <a:spcPts val="300"/>
              </a:spcAft>
              <a:buClr>
                <a:srgbClr val="92D050"/>
              </a:buClr>
              <a:buSzPct val="120000"/>
              <a:buFont typeface="Times" charset="0"/>
              <a:buChar char="•"/>
              <a:defRPr sz="1200">
                <a:solidFill>
                  <a:schemeClr val="tx1"/>
                </a:solidFill>
                <a:latin typeface="+mn-lt"/>
                <a:ea typeface="ＭＳ Ｐゴシック" pitchFamily="34" charset="-128"/>
                <a:cs typeface="MS PGothic"/>
              </a:defRPr>
            </a:lvl5pPr>
            <a:lvl6pPr marL="2514600" indent="-228600" algn="l" rtl="0" fontAlgn="base">
              <a:spcBef>
                <a:spcPct val="20000"/>
              </a:spcBef>
              <a:spcAft>
                <a:spcPct val="0"/>
              </a:spcAft>
              <a:buFont typeface="Times" pitchFamily="18" charset="0"/>
              <a:buChar char="•"/>
              <a:defRPr sz="1600" b="1">
                <a:solidFill>
                  <a:srgbClr val="595959"/>
                </a:solidFill>
                <a:latin typeface="+mn-lt"/>
                <a:ea typeface="+mn-ea"/>
              </a:defRPr>
            </a:lvl6pPr>
            <a:lvl7pPr marL="2971800" indent="-228600" algn="l" rtl="0" fontAlgn="base">
              <a:spcBef>
                <a:spcPct val="20000"/>
              </a:spcBef>
              <a:spcAft>
                <a:spcPct val="0"/>
              </a:spcAft>
              <a:buFont typeface="Times" pitchFamily="18" charset="0"/>
              <a:buChar char="•"/>
              <a:defRPr sz="1600" b="1">
                <a:solidFill>
                  <a:srgbClr val="595959"/>
                </a:solidFill>
                <a:latin typeface="+mn-lt"/>
                <a:ea typeface="+mn-ea"/>
              </a:defRPr>
            </a:lvl7pPr>
            <a:lvl8pPr marL="3429000" indent="-228600" algn="l" rtl="0" fontAlgn="base">
              <a:spcBef>
                <a:spcPct val="20000"/>
              </a:spcBef>
              <a:spcAft>
                <a:spcPct val="0"/>
              </a:spcAft>
              <a:buFont typeface="Times" pitchFamily="18" charset="0"/>
              <a:buChar char="•"/>
              <a:defRPr sz="1600" b="1">
                <a:solidFill>
                  <a:srgbClr val="595959"/>
                </a:solidFill>
                <a:latin typeface="+mn-lt"/>
                <a:ea typeface="+mn-ea"/>
              </a:defRPr>
            </a:lvl8pPr>
            <a:lvl9pPr marL="3886200" indent="-228600" algn="l" rtl="0" fontAlgn="base">
              <a:spcBef>
                <a:spcPct val="20000"/>
              </a:spcBef>
              <a:spcAft>
                <a:spcPct val="0"/>
              </a:spcAft>
              <a:buFont typeface="Times" pitchFamily="18" charset="0"/>
              <a:buChar char="•"/>
              <a:defRPr sz="1600" b="1">
                <a:solidFill>
                  <a:srgbClr val="595959"/>
                </a:solidFill>
                <a:latin typeface="+mn-lt"/>
                <a:ea typeface="+mn-ea"/>
              </a:defRPr>
            </a:lvl9pPr>
          </a:lstStyle>
          <a:p>
            <a:r>
              <a:rPr lang="en-US" kern="0" dirty="0"/>
              <a:t>Re-cap of the Interlinkages document</a:t>
            </a:r>
          </a:p>
        </p:txBody>
      </p:sp>
    </p:spTree>
    <p:extLst>
      <p:ext uri="{BB962C8B-B14F-4D97-AF65-F5344CB8AC3E}">
        <p14:creationId xmlns:p14="http://schemas.microsoft.com/office/powerpoint/2010/main" val="21035934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2">
            <a:extLst>
              <a:ext uri="{FF2B5EF4-FFF2-40B4-BE49-F238E27FC236}">
                <a16:creationId xmlns:a16="http://schemas.microsoft.com/office/drawing/2014/main" id="{8300D8A1-FD06-48B8-9150-40731DDBFD4F}"/>
              </a:ext>
            </a:extLst>
          </p:cNvPr>
          <p:cNvSpPr txBox="1">
            <a:spLocks/>
          </p:cNvSpPr>
          <p:nvPr/>
        </p:nvSpPr>
        <p:spPr>
          <a:xfrm>
            <a:off x="1287315" y="188639"/>
            <a:ext cx="7632848" cy="576064"/>
          </a:xfrm>
          <a:prstGeom prst="rect">
            <a:avLst/>
          </a:prstGeom>
        </p:spPr>
        <p:txBody>
          <a:bodyPr/>
          <a:lstStyle>
            <a:lvl1pPr marL="342900" indent="-342900" algn="l" rtl="0" eaLnBrk="0" fontAlgn="base" hangingPunct="0">
              <a:spcBef>
                <a:spcPts val="300"/>
              </a:spcBef>
              <a:spcAft>
                <a:spcPts val="300"/>
              </a:spcAft>
              <a:buClr>
                <a:srgbClr val="92D050"/>
              </a:buClr>
              <a:buSzPct val="120000"/>
              <a:buFont typeface="Times" charset="0"/>
              <a:buChar char="•"/>
              <a:defRPr sz="2200">
                <a:solidFill>
                  <a:schemeClr val="tx1"/>
                </a:solidFill>
                <a:latin typeface="+mn-lt"/>
                <a:ea typeface="ＭＳ Ｐゴシック" pitchFamily="34" charset="-128"/>
                <a:cs typeface="MS PGothic"/>
              </a:defRPr>
            </a:lvl1pPr>
            <a:lvl2pPr marL="742950" indent="-285750" algn="l" rtl="0" eaLnBrk="0" fontAlgn="base" hangingPunct="0">
              <a:spcBef>
                <a:spcPts val="300"/>
              </a:spcBef>
              <a:spcAft>
                <a:spcPts val="300"/>
              </a:spcAft>
              <a:buClr>
                <a:srgbClr val="92D050"/>
              </a:buClr>
              <a:buSzPct val="120000"/>
              <a:buFont typeface="Times" charset="0"/>
              <a:buChar char="•"/>
              <a:defRPr>
                <a:solidFill>
                  <a:schemeClr val="tx1"/>
                </a:solidFill>
                <a:latin typeface="+mn-lt"/>
                <a:ea typeface="ＭＳ Ｐゴシック" pitchFamily="34" charset="-128"/>
                <a:cs typeface="MS PGothic"/>
              </a:defRPr>
            </a:lvl2pPr>
            <a:lvl3pPr marL="1143000" indent="-228600" algn="l" rtl="0" eaLnBrk="0" fontAlgn="base" hangingPunct="0">
              <a:spcBef>
                <a:spcPts val="300"/>
              </a:spcBef>
              <a:spcAft>
                <a:spcPts val="300"/>
              </a:spcAft>
              <a:buClr>
                <a:srgbClr val="92D050"/>
              </a:buClr>
              <a:buSzPct val="120000"/>
              <a:buFont typeface="Times" charset="0"/>
              <a:buChar char="•"/>
              <a:defRPr sz="1600">
                <a:solidFill>
                  <a:schemeClr val="tx1"/>
                </a:solidFill>
                <a:latin typeface="+mn-lt"/>
                <a:ea typeface="ＭＳ Ｐゴシック" pitchFamily="34" charset="-128"/>
                <a:cs typeface="MS PGothic"/>
              </a:defRPr>
            </a:lvl3pPr>
            <a:lvl4pPr marL="1600200" indent="-228600" algn="l" rtl="0" eaLnBrk="0" fontAlgn="base" hangingPunct="0">
              <a:spcBef>
                <a:spcPts val="300"/>
              </a:spcBef>
              <a:spcAft>
                <a:spcPts val="300"/>
              </a:spcAft>
              <a:buClr>
                <a:srgbClr val="92D050"/>
              </a:buClr>
              <a:buSzPct val="120000"/>
              <a:buFont typeface="Times" charset="0"/>
              <a:buChar char="•"/>
              <a:defRPr sz="1400">
                <a:solidFill>
                  <a:schemeClr val="tx1"/>
                </a:solidFill>
                <a:latin typeface="+mn-lt"/>
                <a:ea typeface="ＭＳ Ｐゴシック" pitchFamily="34" charset="-128"/>
                <a:cs typeface="MS PGothic"/>
              </a:defRPr>
            </a:lvl4pPr>
            <a:lvl5pPr marL="2057400" indent="-228600" algn="l" rtl="0" eaLnBrk="0" fontAlgn="base" hangingPunct="0">
              <a:spcBef>
                <a:spcPts val="300"/>
              </a:spcBef>
              <a:spcAft>
                <a:spcPts val="300"/>
              </a:spcAft>
              <a:buClr>
                <a:srgbClr val="92D050"/>
              </a:buClr>
              <a:buSzPct val="120000"/>
              <a:buFont typeface="Times" charset="0"/>
              <a:buChar char="•"/>
              <a:defRPr sz="1200">
                <a:solidFill>
                  <a:schemeClr val="tx1"/>
                </a:solidFill>
                <a:latin typeface="+mn-lt"/>
                <a:ea typeface="ＭＳ Ｐゴシック" pitchFamily="34" charset="-128"/>
                <a:cs typeface="MS PGothic"/>
              </a:defRPr>
            </a:lvl5pPr>
            <a:lvl6pPr marL="2514600" indent="-228600" algn="l" rtl="0" fontAlgn="base">
              <a:spcBef>
                <a:spcPct val="20000"/>
              </a:spcBef>
              <a:spcAft>
                <a:spcPct val="0"/>
              </a:spcAft>
              <a:buFont typeface="Times" pitchFamily="18" charset="0"/>
              <a:buChar char="•"/>
              <a:defRPr sz="1600" b="1">
                <a:solidFill>
                  <a:srgbClr val="595959"/>
                </a:solidFill>
                <a:latin typeface="+mn-lt"/>
                <a:ea typeface="+mn-ea"/>
              </a:defRPr>
            </a:lvl6pPr>
            <a:lvl7pPr marL="2971800" indent="-228600" algn="l" rtl="0" fontAlgn="base">
              <a:spcBef>
                <a:spcPct val="20000"/>
              </a:spcBef>
              <a:spcAft>
                <a:spcPct val="0"/>
              </a:spcAft>
              <a:buFont typeface="Times" pitchFamily="18" charset="0"/>
              <a:buChar char="•"/>
              <a:defRPr sz="1600" b="1">
                <a:solidFill>
                  <a:srgbClr val="595959"/>
                </a:solidFill>
                <a:latin typeface="+mn-lt"/>
                <a:ea typeface="+mn-ea"/>
              </a:defRPr>
            </a:lvl7pPr>
            <a:lvl8pPr marL="3429000" indent="-228600" algn="l" rtl="0" fontAlgn="base">
              <a:spcBef>
                <a:spcPct val="20000"/>
              </a:spcBef>
              <a:spcAft>
                <a:spcPct val="0"/>
              </a:spcAft>
              <a:buFont typeface="Times" pitchFamily="18" charset="0"/>
              <a:buChar char="•"/>
              <a:defRPr sz="1600" b="1">
                <a:solidFill>
                  <a:srgbClr val="595959"/>
                </a:solidFill>
                <a:latin typeface="+mn-lt"/>
                <a:ea typeface="+mn-ea"/>
              </a:defRPr>
            </a:lvl8pPr>
            <a:lvl9pPr marL="3886200" indent="-228600" algn="l" rtl="0" fontAlgn="base">
              <a:spcBef>
                <a:spcPct val="20000"/>
              </a:spcBef>
              <a:spcAft>
                <a:spcPct val="0"/>
              </a:spcAft>
              <a:buFont typeface="Times" pitchFamily="18" charset="0"/>
              <a:buChar char="•"/>
              <a:defRPr sz="1600" b="1">
                <a:solidFill>
                  <a:srgbClr val="595959"/>
                </a:solidFill>
                <a:latin typeface="+mn-lt"/>
                <a:ea typeface="+mn-ea"/>
              </a:defRPr>
            </a:lvl9pPr>
          </a:lstStyle>
          <a:p>
            <a:pPr marL="0" indent="0">
              <a:buNone/>
            </a:pPr>
            <a:r>
              <a:rPr lang="sv-SE" sz="2800" b="1" kern="0" dirty="0" err="1"/>
              <a:t>Infographics</a:t>
            </a:r>
            <a:r>
              <a:rPr lang="sv-SE" sz="2800" b="1" kern="0" dirty="0"/>
              <a:t> – SDG 6 and the WGs </a:t>
            </a: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764703"/>
            <a:ext cx="6185708" cy="6093297"/>
          </a:xfrm>
          <a:prstGeom prst="rect">
            <a:avLst/>
          </a:prstGeom>
        </p:spPr>
      </p:pic>
    </p:spTree>
    <p:extLst>
      <p:ext uri="{BB962C8B-B14F-4D97-AF65-F5344CB8AC3E}">
        <p14:creationId xmlns:p14="http://schemas.microsoft.com/office/powerpoint/2010/main" val="4291658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bwMode="auto">
          <a:xfrm>
            <a:off x="1643063" y="1582738"/>
            <a:ext cx="5834062" cy="430212"/>
          </a:xfrm>
          <a:prstGeom prst="rect">
            <a:avLst/>
          </a:prstGeom>
          <a:noFill/>
          <a:ln w="9525">
            <a:noFill/>
            <a:miter lim="800000"/>
            <a:headEnd/>
            <a:tailEnd/>
          </a:ln>
        </p:spPr>
        <p:txBody>
          <a:bodyPr wrap="none" tIns="0" bIns="0" anchor="ctr">
            <a:spAutoFit/>
          </a:bodyPr>
          <a:lstStyle/>
          <a:p>
            <a:pPr algn="ctr" eaLnBrk="0" fontAlgn="base" hangingPunct="0">
              <a:spcBef>
                <a:spcPct val="0"/>
              </a:spcBef>
              <a:spcAft>
                <a:spcPct val="0"/>
              </a:spcAft>
              <a:defRPr/>
            </a:pPr>
            <a:r>
              <a:rPr lang="en-GB" sz="2800" b="1" kern="0" dirty="0">
                <a:solidFill>
                  <a:prstClr val="black"/>
                </a:solidFill>
              </a:rPr>
              <a:t>5. SuSanA Partner Organisations</a:t>
            </a:r>
          </a:p>
        </p:txBody>
      </p:sp>
      <p:sp>
        <p:nvSpPr>
          <p:cNvPr id="3" name="Textfeld 2"/>
          <p:cNvSpPr txBox="1"/>
          <p:nvPr/>
        </p:nvSpPr>
        <p:spPr bwMode="auto">
          <a:xfrm>
            <a:off x="3416300" y="2124075"/>
            <a:ext cx="2278063" cy="307975"/>
          </a:xfrm>
          <a:prstGeom prst="rect">
            <a:avLst/>
          </a:prstGeom>
          <a:noFill/>
          <a:ln w="9525">
            <a:noFill/>
            <a:miter lim="800000"/>
            <a:headEnd/>
            <a:tailEnd/>
          </a:ln>
        </p:spPr>
        <p:txBody>
          <a:bodyPr wrap="none" tIns="0" bIns="0" anchor="ctr">
            <a:spAutoFit/>
          </a:bodyPr>
          <a:lstStyle/>
          <a:p>
            <a:pPr algn="ctr" eaLnBrk="0" fontAlgn="base" hangingPunct="0">
              <a:spcBef>
                <a:spcPct val="0"/>
              </a:spcBef>
              <a:spcAft>
                <a:spcPct val="0"/>
              </a:spcAft>
              <a:defRPr/>
            </a:pPr>
            <a:r>
              <a:rPr lang="de-DE" sz="2000" b="1" kern="0" dirty="0">
                <a:solidFill>
                  <a:prstClr val="black"/>
                </a:solidFill>
              </a:rPr>
              <a:t>Partner Mapping</a:t>
            </a:r>
          </a:p>
        </p:txBody>
      </p:sp>
    </p:spTree>
    <p:extLst>
      <p:ext uri="{BB962C8B-B14F-4D97-AF65-F5344CB8AC3E}">
        <p14:creationId xmlns:p14="http://schemas.microsoft.com/office/powerpoint/2010/main" val="13714530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uppieren 7"/>
          <p:cNvGrpSpPr>
            <a:grpSpLocks/>
          </p:cNvGrpSpPr>
          <p:nvPr/>
        </p:nvGrpSpPr>
        <p:grpSpPr bwMode="auto">
          <a:xfrm>
            <a:off x="0" y="2844800"/>
            <a:ext cx="9144000" cy="1657350"/>
            <a:chOff x="0" y="3497626"/>
            <a:chExt cx="9144000" cy="1656184"/>
          </a:xfrm>
        </p:grpSpPr>
        <p:pic>
          <p:nvPicPr>
            <p:cNvPr id="11271" name="Picture 75" descr="ppt_titl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97626"/>
              <a:ext cx="702027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75" descr="ppt_titl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5528" y="3497626"/>
              <a:ext cx="424847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Grafik 9" descr="KenyaChildren2009SteffanBlume.png"/>
          <p:cNvPicPr>
            <a:picLocks noChangeAspect="1"/>
          </p:cNvPicPr>
          <p:nvPr/>
        </p:nvPicPr>
        <p:blipFill>
          <a:blip r:embed="rId5"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85200" y="-495"/>
            <a:ext cx="2206799" cy="2781423"/>
          </a:xfrm>
          <a:prstGeom prst="rect">
            <a:avLst/>
          </a:prstGeom>
        </p:spPr>
      </p:pic>
      <p:sp>
        <p:nvSpPr>
          <p:cNvPr id="11268" name="Zástupný symbol pro obsah 18"/>
          <p:cNvSpPr>
            <a:spLocks noGrp="1"/>
          </p:cNvSpPr>
          <p:nvPr>
            <p:ph sz="quarter" idx="10"/>
          </p:nvPr>
        </p:nvSpPr>
        <p:spPr/>
        <p:txBody>
          <a:bodyPr/>
          <a:lstStyle/>
          <a:p>
            <a:endParaRPr lang="en-US" altLang="en-US" smtClean="0"/>
          </a:p>
        </p:txBody>
      </p:sp>
      <p:sp>
        <p:nvSpPr>
          <p:cNvPr id="11269" name="Titel 8"/>
          <p:cNvSpPr>
            <a:spLocks noGrp="1"/>
          </p:cNvSpPr>
          <p:nvPr>
            <p:ph type="title"/>
          </p:nvPr>
        </p:nvSpPr>
        <p:spPr/>
        <p:txBody>
          <a:bodyPr/>
          <a:lstStyle/>
          <a:p>
            <a:endParaRPr lang="en-US" altLang="en-US" smtClean="0"/>
          </a:p>
        </p:txBody>
      </p:sp>
      <p:sp>
        <p:nvSpPr>
          <p:cNvPr id="11270" name="Inhaltsplatzhalter 10"/>
          <p:cNvSpPr>
            <a:spLocks noGrp="1"/>
          </p:cNvSpPr>
          <p:nvPr>
            <p:ph sz="quarter" idx="12"/>
          </p:nvPr>
        </p:nvSpPr>
        <p:spPr/>
        <p:txBody>
          <a:bodyPr/>
          <a:lstStyle/>
          <a:p>
            <a:r>
              <a:rPr lang="de-DE" altLang="en-US" smtClean="0"/>
              <a:t>www.susana.org</a:t>
            </a:r>
          </a:p>
        </p:txBody>
      </p:sp>
    </p:spTree>
    <p:extLst>
      <p:ext uri="{BB962C8B-B14F-4D97-AF65-F5344CB8AC3E}">
        <p14:creationId xmlns:p14="http://schemas.microsoft.com/office/powerpoint/2010/main" val="29588167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platzhalter 4"/>
          <p:cNvSpPr>
            <a:spLocks noGrp="1"/>
          </p:cNvSpPr>
          <p:nvPr>
            <p:ph type="body" sz="quarter" idx="10"/>
          </p:nvPr>
        </p:nvSpPr>
        <p:spPr>
          <a:xfrm>
            <a:off x="1187450" y="620713"/>
            <a:ext cx="7632700" cy="576262"/>
          </a:xfrm>
        </p:spPr>
        <p:txBody>
          <a:bodyPr/>
          <a:lstStyle/>
          <a:p>
            <a:pPr>
              <a:buFont typeface="Times" charset="0"/>
              <a:buNone/>
            </a:pPr>
            <a:r>
              <a:rPr lang="en-GB" altLang="en-US" dirty="0" err="1" smtClean="0"/>
              <a:t>SuSanA</a:t>
            </a:r>
            <a:r>
              <a:rPr lang="en-GB" altLang="en-US" dirty="0" smtClean="0"/>
              <a:t> partner organisations</a:t>
            </a:r>
          </a:p>
        </p:txBody>
      </p:sp>
      <p:sp>
        <p:nvSpPr>
          <p:cNvPr id="52229" name="Textfeld 5"/>
          <p:cNvSpPr txBox="1">
            <a:spLocks noChangeArrowheads="1"/>
          </p:cNvSpPr>
          <p:nvPr/>
        </p:nvSpPr>
        <p:spPr bwMode="auto">
          <a:xfrm>
            <a:off x="6923752" y="754988"/>
            <a:ext cx="18886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bIns="0" anchor="ctr">
            <a:spAutoFit/>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fontAlgn="base">
              <a:spcBef>
                <a:spcPct val="0"/>
              </a:spcBef>
              <a:spcAft>
                <a:spcPct val="0"/>
              </a:spcAft>
              <a:buClrTx/>
              <a:buSzTx/>
              <a:buFontTx/>
              <a:buNone/>
            </a:pPr>
            <a:r>
              <a:rPr lang="en-GB" altLang="en-US" sz="2000" b="1" dirty="0" smtClean="0">
                <a:solidFill>
                  <a:prstClr val="black"/>
                </a:solidFill>
              </a:rPr>
              <a:t>353 </a:t>
            </a:r>
            <a:r>
              <a:rPr lang="en-GB" altLang="en-US" sz="1200" b="1" dirty="0" smtClean="0">
                <a:solidFill>
                  <a:prstClr val="black"/>
                </a:solidFill>
              </a:rPr>
              <a:t>on October 2019</a:t>
            </a:r>
            <a:endParaRPr lang="en-GB" altLang="en-US" b="1" dirty="0" smtClean="0">
              <a:solidFill>
                <a:prstClr val="black"/>
              </a:solidFill>
            </a:endParaRPr>
          </a:p>
        </p:txBody>
      </p:sp>
      <p:pic>
        <p:nvPicPr>
          <p:cNvPr id="3" name="Grafik 2"/>
          <p:cNvPicPr>
            <a:picLocks noChangeAspect="1"/>
          </p:cNvPicPr>
          <p:nvPr/>
        </p:nvPicPr>
        <p:blipFill rotWithShape="1">
          <a:blip r:embed="rId3"/>
          <a:srcRect l="47411"/>
          <a:stretch/>
        </p:blipFill>
        <p:spPr>
          <a:xfrm rot="16200000">
            <a:off x="477565" y="719411"/>
            <a:ext cx="3594474" cy="4549603"/>
          </a:xfrm>
          <a:prstGeom prst="rect">
            <a:avLst/>
          </a:prstGeom>
        </p:spPr>
      </p:pic>
      <p:pic>
        <p:nvPicPr>
          <p:cNvPr id="4" name="Grafik 3"/>
          <p:cNvPicPr>
            <a:picLocks noChangeAspect="1"/>
          </p:cNvPicPr>
          <p:nvPr/>
        </p:nvPicPr>
        <p:blipFill rotWithShape="1">
          <a:blip r:embed="rId3"/>
          <a:srcRect r="52364"/>
          <a:stretch/>
        </p:blipFill>
        <p:spPr>
          <a:xfrm rot="16200000">
            <a:off x="5136906" y="2620084"/>
            <a:ext cx="3269674" cy="4568851"/>
          </a:xfrm>
          <a:prstGeom prst="rect">
            <a:avLst/>
          </a:prstGeom>
        </p:spPr>
      </p:pic>
      <p:sp>
        <p:nvSpPr>
          <p:cNvPr id="5" name="Textfeld 4"/>
          <p:cNvSpPr txBox="1"/>
          <p:nvPr/>
        </p:nvSpPr>
        <p:spPr>
          <a:xfrm>
            <a:off x="4752109" y="1196975"/>
            <a:ext cx="4284811" cy="1477328"/>
          </a:xfrm>
          <a:prstGeom prst="rect">
            <a:avLst/>
          </a:prstGeom>
          <a:noFill/>
        </p:spPr>
        <p:txBody>
          <a:bodyPr wrap="square" rtlCol="0">
            <a:spAutoFit/>
          </a:bodyPr>
          <a:lstStyle/>
          <a:p>
            <a:r>
              <a:rPr lang="de-DE" dirty="0" err="1" smtClean="0"/>
              <a:t>Please</a:t>
            </a:r>
            <a:r>
              <a:rPr lang="de-DE" dirty="0" smtClean="0"/>
              <a:t> find </a:t>
            </a:r>
            <a:r>
              <a:rPr lang="de-DE" dirty="0" err="1" smtClean="0"/>
              <a:t>the</a:t>
            </a:r>
            <a:r>
              <a:rPr lang="de-DE" dirty="0" smtClean="0"/>
              <a:t> </a:t>
            </a:r>
            <a:r>
              <a:rPr lang="de-DE" dirty="0" err="1" smtClean="0"/>
              <a:t>latest</a:t>
            </a:r>
            <a:r>
              <a:rPr lang="de-DE" dirty="0" smtClean="0"/>
              <a:t> SuSanA Partner </a:t>
            </a:r>
          </a:p>
          <a:p>
            <a:r>
              <a:rPr lang="de-DE" dirty="0" smtClean="0"/>
              <a:t>Roll-</a:t>
            </a:r>
            <a:r>
              <a:rPr lang="de-DE" dirty="0" err="1" smtClean="0"/>
              <a:t>Up</a:t>
            </a:r>
            <a:r>
              <a:rPr lang="de-DE" dirty="0" smtClean="0"/>
              <a:t> </a:t>
            </a:r>
            <a:r>
              <a:rPr lang="de-DE" dirty="0" err="1" smtClean="0"/>
              <a:t>here</a:t>
            </a:r>
            <a:r>
              <a:rPr lang="de-DE" dirty="0" smtClean="0"/>
              <a:t>: </a:t>
            </a:r>
            <a:r>
              <a:rPr lang="de-DE" u="sng" dirty="0">
                <a:hlinkClick r:id="rId4"/>
              </a:rPr>
              <a:t>https://www.susana.org/en/knowledge-hub/resources-and-publications/library/details/1532</a:t>
            </a:r>
            <a:endParaRPr lang="de-DE" dirty="0"/>
          </a:p>
        </p:txBody>
      </p:sp>
    </p:spTree>
    <p:extLst>
      <p:ext uri="{BB962C8B-B14F-4D97-AF65-F5344CB8AC3E}">
        <p14:creationId xmlns:p14="http://schemas.microsoft.com/office/powerpoint/2010/main" val="18058425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7"/>
          <p:cNvSpPr txBox="1">
            <a:spLocks/>
          </p:cNvSpPr>
          <p:nvPr/>
        </p:nvSpPr>
        <p:spPr>
          <a:xfrm>
            <a:off x="1258888" y="115888"/>
            <a:ext cx="7632700" cy="576262"/>
          </a:xfrm>
          <a:prstGeom prst="rect">
            <a:avLst/>
          </a:prstGeom>
        </p:spPr>
        <p:txBody>
          <a:bodyPr/>
          <a:lstStyle>
            <a:lvl1pPr marL="342900" indent="-342900" algn="l" rtl="0" eaLnBrk="0" fontAlgn="base" hangingPunct="0">
              <a:spcBef>
                <a:spcPts val="300"/>
              </a:spcBef>
              <a:spcAft>
                <a:spcPts val="300"/>
              </a:spcAft>
              <a:buClr>
                <a:srgbClr val="92D050"/>
              </a:buClr>
              <a:buSzPct val="120000"/>
              <a:buFont typeface="Times" charset="0"/>
              <a:buChar char="•"/>
              <a:defRPr sz="2200">
                <a:solidFill>
                  <a:schemeClr val="tx1"/>
                </a:solidFill>
                <a:latin typeface="+mn-lt"/>
                <a:ea typeface="ＭＳ Ｐゴシック" pitchFamily="34" charset="-128"/>
                <a:cs typeface="MS PGothic"/>
              </a:defRPr>
            </a:lvl1pPr>
            <a:lvl2pPr marL="742950" indent="-285750" algn="l" rtl="0" eaLnBrk="0" fontAlgn="base" hangingPunct="0">
              <a:spcBef>
                <a:spcPts val="300"/>
              </a:spcBef>
              <a:spcAft>
                <a:spcPts val="300"/>
              </a:spcAft>
              <a:buClr>
                <a:srgbClr val="92D050"/>
              </a:buClr>
              <a:buSzPct val="120000"/>
              <a:buFont typeface="Times" charset="0"/>
              <a:buChar char="•"/>
              <a:defRPr>
                <a:solidFill>
                  <a:schemeClr val="tx1"/>
                </a:solidFill>
                <a:latin typeface="+mn-lt"/>
                <a:ea typeface="ＭＳ Ｐゴシック" pitchFamily="34" charset="-128"/>
                <a:cs typeface="MS PGothic"/>
              </a:defRPr>
            </a:lvl2pPr>
            <a:lvl3pPr marL="1143000" indent="-228600" algn="l" rtl="0" eaLnBrk="0" fontAlgn="base" hangingPunct="0">
              <a:spcBef>
                <a:spcPts val="300"/>
              </a:spcBef>
              <a:spcAft>
                <a:spcPts val="300"/>
              </a:spcAft>
              <a:buClr>
                <a:srgbClr val="92D050"/>
              </a:buClr>
              <a:buSzPct val="120000"/>
              <a:buFont typeface="Times" charset="0"/>
              <a:buChar char="•"/>
              <a:defRPr sz="1600">
                <a:solidFill>
                  <a:schemeClr val="tx1"/>
                </a:solidFill>
                <a:latin typeface="+mn-lt"/>
                <a:ea typeface="ＭＳ Ｐゴシック" pitchFamily="34" charset="-128"/>
                <a:cs typeface="MS PGothic"/>
              </a:defRPr>
            </a:lvl3pPr>
            <a:lvl4pPr marL="1600200" indent="-228600" algn="l" rtl="0" eaLnBrk="0" fontAlgn="base" hangingPunct="0">
              <a:spcBef>
                <a:spcPts val="300"/>
              </a:spcBef>
              <a:spcAft>
                <a:spcPts val="300"/>
              </a:spcAft>
              <a:buClr>
                <a:srgbClr val="92D050"/>
              </a:buClr>
              <a:buSzPct val="120000"/>
              <a:buFont typeface="Times" charset="0"/>
              <a:buChar char="•"/>
              <a:defRPr sz="1400">
                <a:solidFill>
                  <a:schemeClr val="tx1"/>
                </a:solidFill>
                <a:latin typeface="+mn-lt"/>
                <a:ea typeface="ＭＳ Ｐゴシック" pitchFamily="34" charset="-128"/>
                <a:cs typeface="MS PGothic"/>
              </a:defRPr>
            </a:lvl4pPr>
            <a:lvl5pPr marL="2057400" indent="-228600" algn="l" rtl="0" eaLnBrk="0" fontAlgn="base" hangingPunct="0">
              <a:spcBef>
                <a:spcPts val="300"/>
              </a:spcBef>
              <a:spcAft>
                <a:spcPts val="300"/>
              </a:spcAft>
              <a:buClr>
                <a:srgbClr val="92D050"/>
              </a:buClr>
              <a:buSzPct val="120000"/>
              <a:buFont typeface="Times" charset="0"/>
              <a:buChar char="•"/>
              <a:defRPr sz="1200">
                <a:solidFill>
                  <a:schemeClr val="tx1"/>
                </a:solidFill>
                <a:latin typeface="+mn-lt"/>
                <a:ea typeface="ＭＳ Ｐゴシック" pitchFamily="34" charset="-128"/>
                <a:cs typeface="MS PGothic"/>
              </a:defRPr>
            </a:lvl5pPr>
            <a:lvl6pPr marL="2514600" indent="-228600" algn="l" rtl="0" fontAlgn="base">
              <a:spcBef>
                <a:spcPct val="20000"/>
              </a:spcBef>
              <a:spcAft>
                <a:spcPct val="0"/>
              </a:spcAft>
              <a:buFont typeface="Times" pitchFamily="18" charset="0"/>
              <a:buChar char="•"/>
              <a:defRPr sz="1600" b="1">
                <a:solidFill>
                  <a:srgbClr val="595959"/>
                </a:solidFill>
                <a:latin typeface="+mn-lt"/>
                <a:ea typeface="+mn-ea"/>
              </a:defRPr>
            </a:lvl6pPr>
            <a:lvl7pPr marL="2971800" indent="-228600" algn="l" rtl="0" fontAlgn="base">
              <a:spcBef>
                <a:spcPct val="20000"/>
              </a:spcBef>
              <a:spcAft>
                <a:spcPct val="0"/>
              </a:spcAft>
              <a:buFont typeface="Times" pitchFamily="18" charset="0"/>
              <a:buChar char="•"/>
              <a:defRPr sz="1600" b="1">
                <a:solidFill>
                  <a:srgbClr val="595959"/>
                </a:solidFill>
                <a:latin typeface="+mn-lt"/>
                <a:ea typeface="+mn-ea"/>
              </a:defRPr>
            </a:lvl7pPr>
            <a:lvl8pPr marL="3429000" indent="-228600" algn="l" rtl="0" fontAlgn="base">
              <a:spcBef>
                <a:spcPct val="20000"/>
              </a:spcBef>
              <a:spcAft>
                <a:spcPct val="0"/>
              </a:spcAft>
              <a:buFont typeface="Times" pitchFamily="18" charset="0"/>
              <a:buChar char="•"/>
              <a:defRPr sz="1600" b="1">
                <a:solidFill>
                  <a:srgbClr val="595959"/>
                </a:solidFill>
                <a:latin typeface="+mn-lt"/>
                <a:ea typeface="+mn-ea"/>
              </a:defRPr>
            </a:lvl8pPr>
            <a:lvl9pPr marL="3886200" indent="-228600" algn="l" rtl="0" fontAlgn="base">
              <a:spcBef>
                <a:spcPct val="20000"/>
              </a:spcBef>
              <a:spcAft>
                <a:spcPct val="0"/>
              </a:spcAft>
              <a:buFont typeface="Times" pitchFamily="18" charset="0"/>
              <a:buChar char="•"/>
              <a:defRPr sz="1600" b="1">
                <a:solidFill>
                  <a:srgbClr val="595959"/>
                </a:solidFill>
                <a:latin typeface="+mn-lt"/>
                <a:ea typeface="+mn-ea"/>
              </a:defRPr>
            </a:lvl9pPr>
          </a:lstStyle>
          <a:p>
            <a:pPr>
              <a:buFont typeface="Times" pitchFamily="1" charset="0"/>
              <a:buNone/>
            </a:pPr>
            <a:r>
              <a:rPr lang="de-DE" altLang="de-DE" b="1" kern="0" dirty="0" smtClean="0"/>
              <a:t>SuSanA Partners – </a:t>
            </a:r>
            <a:r>
              <a:rPr lang="de-DE" altLang="de-DE" b="1" kern="0" dirty="0" err="1" smtClean="0"/>
              <a:t>Our</a:t>
            </a:r>
            <a:r>
              <a:rPr lang="de-DE" altLang="de-DE" b="1" kern="0" dirty="0" smtClean="0"/>
              <a:t> </a:t>
            </a:r>
            <a:r>
              <a:rPr lang="de-DE" altLang="de-DE" b="1" kern="0" dirty="0" err="1" smtClean="0"/>
              <a:t>Strength</a:t>
            </a:r>
            <a:endParaRPr lang="de-DE" altLang="de-DE" b="1" kern="0" dirty="0"/>
          </a:p>
        </p:txBody>
      </p:sp>
      <p:sp>
        <p:nvSpPr>
          <p:cNvPr id="6" name="Rounded Rectangle 3"/>
          <p:cNvSpPr/>
          <p:nvPr/>
        </p:nvSpPr>
        <p:spPr bwMode="auto">
          <a:xfrm>
            <a:off x="251520" y="6597352"/>
            <a:ext cx="864096" cy="195627"/>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de-DE" sz="800" b="1" dirty="0" err="1" smtClean="0">
                <a:latin typeface="Arial" charset="0"/>
                <a:ea typeface="ＭＳ Ｐゴシック" pitchFamily="34" charset="-128"/>
              </a:rPr>
              <a:t>October</a:t>
            </a:r>
            <a:r>
              <a:rPr kumimoji="0" lang="de-DE" sz="800" b="1" i="0" u="none" strike="noStrike" cap="none" normalizeH="0" baseline="0" dirty="0" smtClean="0">
                <a:ln>
                  <a:noFill/>
                </a:ln>
                <a:solidFill>
                  <a:schemeClr val="tx1"/>
                </a:solidFill>
                <a:effectLst/>
                <a:latin typeface="Arial" charset="0"/>
                <a:ea typeface="ＭＳ Ｐゴシック" pitchFamily="34" charset="-128"/>
              </a:rPr>
              <a:t> 2019</a:t>
            </a:r>
            <a:endParaRPr kumimoji="0" lang="de-DE" sz="800" b="1" i="0" u="none" strike="noStrike" cap="none" normalizeH="0" baseline="0" dirty="0">
              <a:ln>
                <a:noFill/>
              </a:ln>
              <a:solidFill>
                <a:schemeClr val="tx1"/>
              </a:solidFill>
              <a:effectLst/>
              <a:latin typeface="Arial" charset="0"/>
              <a:ea typeface="ＭＳ Ｐゴシック" pitchFamily="34" charset="-128"/>
            </a:endParaRPr>
          </a:p>
        </p:txBody>
      </p:sp>
      <p:pic>
        <p:nvPicPr>
          <p:cNvPr id="3" name="Grafik 2"/>
          <p:cNvPicPr>
            <a:picLocks noChangeAspect="1"/>
          </p:cNvPicPr>
          <p:nvPr/>
        </p:nvPicPr>
        <p:blipFill>
          <a:blip r:embed="rId3"/>
          <a:stretch>
            <a:fillRect/>
          </a:stretch>
        </p:blipFill>
        <p:spPr>
          <a:xfrm>
            <a:off x="5822684" y="3198346"/>
            <a:ext cx="3161982" cy="3221194"/>
          </a:xfrm>
          <a:prstGeom prst="rect">
            <a:avLst/>
          </a:prstGeom>
        </p:spPr>
      </p:pic>
      <p:pic>
        <p:nvPicPr>
          <p:cNvPr id="2" name="Grafik 1"/>
          <p:cNvPicPr>
            <a:picLocks noChangeAspect="1"/>
          </p:cNvPicPr>
          <p:nvPr/>
        </p:nvPicPr>
        <p:blipFill>
          <a:blip r:embed="rId4"/>
          <a:stretch>
            <a:fillRect/>
          </a:stretch>
        </p:blipFill>
        <p:spPr>
          <a:xfrm>
            <a:off x="3965286" y="817531"/>
            <a:ext cx="5122607" cy="3198623"/>
          </a:xfrm>
          <a:prstGeom prst="rect">
            <a:avLst/>
          </a:prstGeom>
          <a:ln>
            <a:solidFill>
              <a:schemeClr val="tx1"/>
            </a:solidFill>
          </a:ln>
        </p:spPr>
      </p:pic>
      <p:pic>
        <p:nvPicPr>
          <p:cNvPr id="5" name="Grafik 4"/>
          <p:cNvPicPr>
            <a:picLocks noChangeAspect="1"/>
          </p:cNvPicPr>
          <p:nvPr/>
        </p:nvPicPr>
        <p:blipFill>
          <a:blip r:embed="rId5"/>
          <a:stretch>
            <a:fillRect/>
          </a:stretch>
        </p:blipFill>
        <p:spPr>
          <a:xfrm>
            <a:off x="251520" y="1047750"/>
            <a:ext cx="2930545" cy="2552410"/>
          </a:xfrm>
          <a:prstGeom prst="rect">
            <a:avLst/>
          </a:prstGeom>
          <a:ln>
            <a:solidFill>
              <a:schemeClr val="tx1"/>
            </a:solidFill>
          </a:ln>
        </p:spPr>
      </p:pic>
      <p:pic>
        <p:nvPicPr>
          <p:cNvPr id="7" name="Grafik 6"/>
          <p:cNvPicPr>
            <a:picLocks noChangeAspect="1"/>
          </p:cNvPicPr>
          <p:nvPr/>
        </p:nvPicPr>
        <p:blipFill>
          <a:blip r:embed="rId6"/>
          <a:stretch>
            <a:fillRect/>
          </a:stretch>
        </p:blipFill>
        <p:spPr>
          <a:xfrm>
            <a:off x="251520" y="3955760"/>
            <a:ext cx="2737180" cy="2527022"/>
          </a:xfrm>
          <a:prstGeom prst="rect">
            <a:avLst/>
          </a:prstGeom>
          <a:ln>
            <a:solidFill>
              <a:schemeClr val="tx1"/>
            </a:solidFill>
          </a:ln>
        </p:spPr>
      </p:pic>
      <p:sp>
        <p:nvSpPr>
          <p:cNvPr id="10" name="Flussdiagramm: Prozess 9"/>
          <p:cNvSpPr/>
          <p:nvPr/>
        </p:nvSpPr>
        <p:spPr>
          <a:xfrm>
            <a:off x="2252150" y="2828925"/>
            <a:ext cx="4501075" cy="2228527"/>
          </a:xfrm>
          <a:prstGeom prst="flowChartProcess">
            <a:avLst/>
          </a:prstGeom>
          <a:noFill/>
          <a:ln>
            <a:solidFill>
              <a:srgbClr val="FF0000"/>
            </a:solidFill>
          </a:ln>
          <a:effectLst>
            <a:glow rad="2286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7"/>
          <a:stretch>
            <a:fillRect/>
          </a:stretch>
        </p:blipFill>
        <p:spPr>
          <a:xfrm>
            <a:off x="2261675" y="2846061"/>
            <a:ext cx="4497022" cy="2214734"/>
          </a:xfrm>
          <a:prstGeom prst="rect">
            <a:avLst/>
          </a:prstGeom>
        </p:spPr>
      </p:pic>
      <p:pic>
        <p:nvPicPr>
          <p:cNvPr id="9" name="Grafik 8"/>
          <p:cNvPicPr>
            <a:picLocks noChangeAspect="1"/>
          </p:cNvPicPr>
          <p:nvPr/>
        </p:nvPicPr>
        <p:blipFill>
          <a:blip r:embed="rId8"/>
          <a:stretch>
            <a:fillRect/>
          </a:stretch>
        </p:blipFill>
        <p:spPr>
          <a:xfrm>
            <a:off x="4764244" y="4883006"/>
            <a:ext cx="1662356" cy="1604813"/>
          </a:xfrm>
          <a:prstGeom prst="rect">
            <a:avLst/>
          </a:prstGeom>
          <a:ln>
            <a:solidFill>
              <a:schemeClr val="tx1"/>
            </a:solidFill>
          </a:ln>
        </p:spPr>
      </p:pic>
      <p:pic>
        <p:nvPicPr>
          <p:cNvPr id="11" name="Grafik 10"/>
          <p:cNvPicPr>
            <a:picLocks noChangeAspect="1"/>
          </p:cNvPicPr>
          <p:nvPr/>
        </p:nvPicPr>
        <p:blipFill>
          <a:blip r:embed="rId9"/>
          <a:stretch>
            <a:fillRect/>
          </a:stretch>
        </p:blipFill>
        <p:spPr>
          <a:xfrm>
            <a:off x="6391129" y="1664444"/>
            <a:ext cx="1942944" cy="341127"/>
          </a:xfrm>
          <a:prstGeom prst="rect">
            <a:avLst/>
          </a:prstGeom>
        </p:spPr>
      </p:pic>
      <p:pic>
        <p:nvPicPr>
          <p:cNvPr id="12" name="Grafik 11"/>
          <p:cNvPicPr>
            <a:picLocks noChangeAspect="1"/>
          </p:cNvPicPr>
          <p:nvPr/>
        </p:nvPicPr>
        <p:blipFill>
          <a:blip r:embed="rId10"/>
          <a:stretch>
            <a:fillRect/>
          </a:stretch>
        </p:blipFill>
        <p:spPr>
          <a:xfrm>
            <a:off x="3044896" y="3735799"/>
            <a:ext cx="1953959" cy="587657"/>
          </a:xfrm>
          <a:prstGeom prst="rect">
            <a:avLst/>
          </a:prstGeom>
        </p:spPr>
      </p:pic>
      <p:pic>
        <p:nvPicPr>
          <p:cNvPr id="13" name="Grafik 12"/>
          <p:cNvPicPr>
            <a:picLocks noChangeAspect="1"/>
          </p:cNvPicPr>
          <p:nvPr/>
        </p:nvPicPr>
        <p:blipFill>
          <a:blip r:embed="rId11"/>
          <a:stretch>
            <a:fillRect/>
          </a:stretch>
        </p:blipFill>
        <p:spPr>
          <a:xfrm>
            <a:off x="7372126" y="4308989"/>
            <a:ext cx="1391254" cy="287846"/>
          </a:xfrm>
          <a:prstGeom prst="rect">
            <a:avLst/>
          </a:prstGeom>
        </p:spPr>
      </p:pic>
      <p:pic>
        <p:nvPicPr>
          <p:cNvPr id="14" name="Grafik 13"/>
          <p:cNvPicPr>
            <a:picLocks noChangeAspect="1"/>
          </p:cNvPicPr>
          <p:nvPr/>
        </p:nvPicPr>
        <p:blipFill>
          <a:blip r:embed="rId12"/>
          <a:stretch>
            <a:fillRect/>
          </a:stretch>
        </p:blipFill>
        <p:spPr>
          <a:xfrm>
            <a:off x="1525705" y="5857740"/>
            <a:ext cx="1651085" cy="489675"/>
          </a:xfrm>
          <a:prstGeom prst="rect">
            <a:avLst/>
          </a:prstGeom>
        </p:spPr>
      </p:pic>
      <p:sp>
        <p:nvSpPr>
          <p:cNvPr id="15" name="Rechteckiger Pfeil 14"/>
          <p:cNvSpPr/>
          <p:nvPr/>
        </p:nvSpPr>
        <p:spPr>
          <a:xfrm rot="5400000">
            <a:off x="5044631" y="4072303"/>
            <a:ext cx="672024" cy="675132"/>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6" name="Rechteckiger Pfeil 15"/>
          <p:cNvSpPr/>
          <p:nvPr/>
        </p:nvSpPr>
        <p:spPr>
          <a:xfrm rot="5400000">
            <a:off x="6439276" y="2344888"/>
            <a:ext cx="498449" cy="3186123"/>
          </a:xfrm>
          <a:prstGeom prst="bentArrow">
            <a:avLst>
              <a:gd name="adj1" fmla="val 25000"/>
              <a:gd name="adj2" fmla="val 25586"/>
              <a:gd name="adj3" fmla="val 23830"/>
              <a:gd name="adj4" fmla="val 3789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cxnSp>
        <p:nvCxnSpPr>
          <p:cNvPr id="18" name="Gerader Verbinder 17"/>
          <p:cNvCxnSpPr/>
          <p:nvPr/>
        </p:nvCxnSpPr>
        <p:spPr>
          <a:xfrm flipV="1">
            <a:off x="4979805" y="3732456"/>
            <a:ext cx="9525" cy="589153"/>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22" name="Pfeil nach rechts 21"/>
          <p:cNvSpPr/>
          <p:nvPr/>
        </p:nvSpPr>
        <p:spPr>
          <a:xfrm rot="18827484">
            <a:off x="4605104" y="2545876"/>
            <a:ext cx="1882398" cy="347146"/>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Pfeil nach rechts 22"/>
          <p:cNvSpPr/>
          <p:nvPr/>
        </p:nvSpPr>
        <p:spPr>
          <a:xfrm rot="6852823">
            <a:off x="2443048" y="4987882"/>
            <a:ext cx="1345385" cy="360470"/>
          </a:xfrm>
          <a:prstGeom prst="rightArrow">
            <a:avLst>
              <a:gd name="adj1" fmla="val 50000"/>
              <a:gd name="adj2" fmla="val 439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Pfeil nach links 25"/>
          <p:cNvSpPr/>
          <p:nvPr/>
        </p:nvSpPr>
        <p:spPr>
          <a:xfrm rot="3930598">
            <a:off x="2335421" y="2030559"/>
            <a:ext cx="1573090" cy="365389"/>
          </a:xfrm>
          <a:prstGeom prst="lef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p:cNvSpPr txBox="1"/>
          <p:nvPr/>
        </p:nvSpPr>
        <p:spPr>
          <a:xfrm>
            <a:off x="1450080" y="1104117"/>
            <a:ext cx="1456745" cy="338554"/>
          </a:xfrm>
          <a:prstGeom prst="rect">
            <a:avLst/>
          </a:prstGeom>
          <a:noFill/>
          <a:ln w="19050">
            <a:solidFill>
              <a:schemeClr val="tx1"/>
            </a:solidFill>
          </a:ln>
        </p:spPr>
        <p:txBody>
          <a:bodyPr wrap="none" rtlCol="0">
            <a:spAutoFit/>
          </a:bodyPr>
          <a:lstStyle/>
          <a:p>
            <a:r>
              <a:rPr lang="de-DE" sz="1600" b="1" dirty="0" smtClean="0"/>
              <a:t>Library </a:t>
            </a:r>
            <a:r>
              <a:rPr lang="de-DE" sz="1600" b="1" dirty="0" err="1" smtClean="0"/>
              <a:t>entries</a:t>
            </a:r>
            <a:r>
              <a:rPr lang="de-DE" sz="1600" b="1" dirty="0" smtClean="0"/>
              <a:t> </a:t>
            </a:r>
            <a:endParaRPr lang="de-DE" sz="1600" b="1" dirty="0"/>
          </a:p>
        </p:txBody>
      </p:sp>
    </p:spTree>
    <p:extLst>
      <p:ext uri="{BB962C8B-B14F-4D97-AF65-F5344CB8AC3E}">
        <p14:creationId xmlns:p14="http://schemas.microsoft.com/office/powerpoint/2010/main" val="543047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0"/>
          </p:nvPr>
        </p:nvSpPr>
        <p:spPr>
          <a:xfrm>
            <a:off x="1259632" y="116632"/>
            <a:ext cx="8424936" cy="576064"/>
          </a:xfrm>
        </p:spPr>
        <p:txBody>
          <a:bodyPr/>
          <a:lstStyle/>
          <a:p>
            <a:r>
              <a:rPr lang="de-DE" dirty="0" smtClean="0"/>
              <a:t>Distribution </a:t>
            </a:r>
            <a:r>
              <a:rPr lang="de-DE" dirty="0" err="1" smtClean="0"/>
              <a:t>of</a:t>
            </a:r>
            <a:r>
              <a:rPr lang="de-DE" dirty="0" smtClean="0"/>
              <a:t> SuSanA </a:t>
            </a:r>
            <a:r>
              <a:rPr lang="de-DE" dirty="0" err="1"/>
              <a:t>p</a:t>
            </a:r>
            <a:r>
              <a:rPr lang="de-DE" dirty="0" err="1" smtClean="0"/>
              <a:t>artners</a:t>
            </a:r>
            <a:r>
              <a:rPr lang="de-DE" dirty="0" smtClean="0"/>
              <a:t> </a:t>
            </a:r>
            <a:r>
              <a:rPr lang="de-DE" dirty="0" err="1" smtClean="0"/>
              <a:t>worldwide</a:t>
            </a:r>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556792"/>
            <a:ext cx="8210550" cy="4705350"/>
          </a:xfrm>
          <a:prstGeom prst="rect">
            <a:avLst/>
          </a:prstGeom>
        </p:spPr>
      </p:pic>
      <p:sp>
        <p:nvSpPr>
          <p:cNvPr id="5" name="Rounded Rectangle 3"/>
          <p:cNvSpPr/>
          <p:nvPr/>
        </p:nvSpPr>
        <p:spPr bwMode="auto">
          <a:xfrm>
            <a:off x="251520" y="6597352"/>
            <a:ext cx="864096" cy="195627"/>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800" b="1" i="0" u="none" strike="noStrike" cap="none" normalizeH="0" baseline="0" dirty="0" smtClean="0">
                <a:ln>
                  <a:noFill/>
                </a:ln>
                <a:solidFill>
                  <a:schemeClr val="tx1"/>
                </a:solidFill>
                <a:effectLst/>
                <a:latin typeface="Arial" charset="0"/>
                <a:ea typeface="ＭＳ Ｐゴシック" pitchFamily="34" charset="-128"/>
              </a:rPr>
              <a:t>August 2018</a:t>
            </a:r>
            <a:endParaRPr kumimoji="0" lang="de-DE" sz="800" b="1"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41373844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bwMode="auto">
          <a:xfrm>
            <a:off x="6588125" y="6113740"/>
            <a:ext cx="2555875" cy="369332"/>
          </a:xfrm>
          <a:prstGeom prst="rect">
            <a:avLst/>
          </a:prstGeom>
          <a:noFill/>
          <a:ln w="9525">
            <a:noFill/>
            <a:miter lim="800000"/>
            <a:headEnd/>
            <a:tailEnd/>
          </a:ln>
        </p:spPr>
        <p:txBody>
          <a:bodyPr tIns="0" bIns="0" anchor="ctr">
            <a:spAutoFit/>
          </a:bodyPr>
          <a:lstStyle/>
          <a:p>
            <a:pPr eaLnBrk="0" fontAlgn="base" hangingPunct="0">
              <a:spcBef>
                <a:spcPct val="0"/>
              </a:spcBef>
              <a:spcAft>
                <a:spcPct val="0"/>
              </a:spcAft>
              <a:defRPr/>
            </a:pPr>
            <a:r>
              <a:rPr lang="de-DE" sz="1200" b="1" kern="0" dirty="0">
                <a:solidFill>
                  <a:prstClr val="black"/>
                </a:solidFill>
              </a:rPr>
              <a:t>Date: 9</a:t>
            </a:r>
            <a:r>
              <a:rPr lang="de-DE" sz="1200" b="1" kern="0" dirty="0" smtClean="0">
                <a:solidFill>
                  <a:prstClr val="black"/>
                </a:solidFill>
              </a:rPr>
              <a:t> </a:t>
            </a:r>
            <a:r>
              <a:rPr lang="de-DE" sz="1200" b="1" kern="0" dirty="0" err="1" smtClean="0">
                <a:solidFill>
                  <a:prstClr val="black"/>
                </a:solidFill>
              </a:rPr>
              <a:t>October</a:t>
            </a:r>
            <a:r>
              <a:rPr lang="de-DE" sz="1200" b="1" kern="0" dirty="0" smtClean="0">
                <a:solidFill>
                  <a:prstClr val="black"/>
                </a:solidFill>
              </a:rPr>
              <a:t> 2019</a:t>
            </a:r>
            <a:endParaRPr lang="de-DE" sz="1200" b="1" kern="0" dirty="0">
              <a:solidFill>
                <a:prstClr val="black"/>
              </a:solidFill>
            </a:endParaRPr>
          </a:p>
          <a:p>
            <a:pPr eaLnBrk="0" fontAlgn="base" hangingPunct="0">
              <a:spcBef>
                <a:spcPct val="0"/>
              </a:spcBef>
              <a:spcAft>
                <a:spcPct val="0"/>
              </a:spcAft>
              <a:defRPr/>
            </a:pPr>
            <a:r>
              <a:rPr lang="de-DE" sz="1200" b="1" kern="0" dirty="0">
                <a:solidFill>
                  <a:prstClr val="black"/>
                </a:solidFill>
              </a:rPr>
              <a:t>Source: Excel Sheet SuSanA </a:t>
            </a:r>
            <a:r>
              <a:rPr lang="de-DE" sz="1200" b="1" kern="0" dirty="0" err="1">
                <a:solidFill>
                  <a:prstClr val="black"/>
                </a:solidFill>
              </a:rPr>
              <a:t>partners</a:t>
            </a:r>
            <a:endParaRPr lang="en-GB" sz="1200" b="1" kern="0" dirty="0">
              <a:solidFill>
                <a:prstClr val="black"/>
              </a:solidFill>
            </a:endParaRPr>
          </a:p>
        </p:txBody>
      </p:sp>
      <p:sp>
        <p:nvSpPr>
          <p:cNvPr id="61444" name="Textplatzhalter 6"/>
          <p:cNvSpPr>
            <a:spLocks noGrp="1"/>
          </p:cNvSpPr>
          <p:nvPr>
            <p:ph type="body" sz="quarter" idx="10"/>
          </p:nvPr>
        </p:nvSpPr>
        <p:spPr>
          <a:xfrm>
            <a:off x="1095284" y="765175"/>
            <a:ext cx="7632700" cy="576263"/>
          </a:xfrm>
        </p:spPr>
        <p:txBody>
          <a:bodyPr>
            <a:normAutofit/>
          </a:bodyPr>
          <a:lstStyle/>
          <a:p>
            <a:pPr>
              <a:buFont typeface="Times" charset="0"/>
              <a:buNone/>
            </a:pPr>
            <a:r>
              <a:rPr lang="en-GB" altLang="en-US" dirty="0" smtClean="0"/>
              <a:t>Distribution of SuSanA partners by region*</a:t>
            </a:r>
            <a:endParaRPr lang="de-DE" altLang="en-US" dirty="0" smtClean="0"/>
          </a:p>
        </p:txBody>
      </p:sp>
      <p:sp>
        <p:nvSpPr>
          <p:cNvPr id="3" name="Textfeld 2"/>
          <p:cNvSpPr txBox="1"/>
          <p:nvPr/>
        </p:nvSpPr>
        <p:spPr bwMode="auto">
          <a:xfrm>
            <a:off x="107950" y="6342063"/>
            <a:ext cx="3671888" cy="185737"/>
          </a:xfrm>
          <a:prstGeom prst="rect">
            <a:avLst/>
          </a:prstGeom>
          <a:noFill/>
          <a:ln w="9525">
            <a:noFill/>
            <a:miter lim="800000"/>
            <a:headEnd/>
            <a:tailEnd/>
          </a:ln>
        </p:spPr>
        <p:txBody>
          <a:bodyPr tIns="0" bIns="0" anchor="ctr">
            <a:spAutoFit/>
          </a:bodyPr>
          <a:lstStyle/>
          <a:p>
            <a:pPr eaLnBrk="0" fontAlgn="base" hangingPunct="0">
              <a:spcBef>
                <a:spcPct val="0"/>
              </a:spcBef>
              <a:spcAft>
                <a:spcPct val="0"/>
              </a:spcAft>
              <a:defRPr/>
            </a:pPr>
            <a:r>
              <a:rPr lang="de-DE" sz="1200" b="1" kern="0" dirty="0">
                <a:solidFill>
                  <a:prstClr val="black"/>
                </a:solidFill>
              </a:rPr>
              <a:t>*Headquarters</a:t>
            </a:r>
            <a:endParaRPr lang="en-GB" sz="1200" b="1" kern="0" dirty="0">
              <a:solidFill>
                <a:prstClr val="black"/>
              </a:solidFill>
            </a:endParaRPr>
          </a:p>
        </p:txBody>
      </p:sp>
      <p:graphicFrame>
        <p:nvGraphicFramePr>
          <p:cNvPr id="8" name="Diagramm 7"/>
          <p:cNvGraphicFramePr>
            <a:graphicFrameLocks/>
          </p:cNvGraphicFramePr>
          <p:nvPr>
            <p:extLst>
              <p:ext uri="{D42A27DB-BD31-4B8C-83A1-F6EECF244321}">
                <p14:modId xmlns:p14="http://schemas.microsoft.com/office/powerpoint/2010/main" val="3420327411"/>
              </p:ext>
            </p:extLst>
          </p:nvPr>
        </p:nvGraphicFramePr>
        <p:xfrm>
          <a:off x="827042" y="1253609"/>
          <a:ext cx="7524750" cy="47196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09483015"/>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platzhalter 7"/>
          <p:cNvSpPr>
            <a:spLocks noGrp="1"/>
          </p:cNvSpPr>
          <p:nvPr>
            <p:ph type="body" sz="quarter" idx="10"/>
          </p:nvPr>
        </p:nvSpPr>
        <p:spPr>
          <a:xfrm>
            <a:off x="1109694" y="728403"/>
            <a:ext cx="7632848" cy="576064"/>
          </a:xfrm>
        </p:spPr>
        <p:txBody>
          <a:bodyPr/>
          <a:lstStyle/>
          <a:p>
            <a:pPr>
              <a:buFont typeface="Times" charset="0"/>
              <a:buNone/>
            </a:pPr>
            <a:r>
              <a:rPr lang="en-GB" altLang="en-US" dirty="0" smtClean="0"/>
              <a:t>Distribution of SuSanA partners by category</a:t>
            </a:r>
          </a:p>
        </p:txBody>
      </p:sp>
      <p:sp>
        <p:nvSpPr>
          <p:cNvPr id="62467" name="Rechteck 3"/>
          <p:cNvSpPr>
            <a:spLocks noChangeArrowheads="1"/>
          </p:cNvSpPr>
          <p:nvPr/>
        </p:nvSpPr>
        <p:spPr bwMode="auto">
          <a:xfrm>
            <a:off x="1476375" y="1700213"/>
            <a:ext cx="4535488" cy="3603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fontAlgn="base">
              <a:spcBef>
                <a:spcPct val="0"/>
              </a:spcBef>
              <a:spcAft>
                <a:spcPct val="0"/>
              </a:spcAft>
              <a:buClrTx/>
              <a:buSzTx/>
              <a:buFontTx/>
              <a:buNone/>
            </a:pPr>
            <a:endParaRPr lang="en-US" altLang="en-US" sz="2400" smtClean="0">
              <a:solidFill>
                <a:prstClr val="black"/>
              </a:solidFill>
            </a:endParaRPr>
          </a:p>
        </p:txBody>
      </p:sp>
      <p:sp>
        <p:nvSpPr>
          <p:cNvPr id="6" name="Textfeld 5"/>
          <p:cNvSpPr txBox="1"/>
          <p:nvPr/>
        </p:nvSpPr>
        <p:spPr bwMode="auto">
          <a:xfrm>
            <a:off x="6683920" y="6152034"/>
            <a:ext cx="2555875" cy="369332"/>
          </a:xfrm>
          <a:prstGeom prst="rect">
            <a:avLst/>
          </a:prstGeom>
          <a:noFill/>
          <a:ln w="9525">
            <a:noFill/>
            <a:miter lim="800000"/>
            <a:headEnd/>
            <a:tailEnd/>
          </a:ln>
        </p:spPr>
        <p:txBody>
          <a:bodyPr tIns="0" bIns="0" anchor="ctr">
            <a:spAutoFit/>
          </a:bodyPr>
          <a:lstStyle/>
          <a:p>
            <a:pPr eaLnBrk="0" fontAlgn="base" hangingPunct="0">
              <a:spcBef>
                <a:spcPct val="0"/>
              </a:spcBef>
              <a:spcAft>
                <a:spcPct val="0"/>
              </a:spcAft>
              <a:defRPr/>
            </a:pPr>
            <a:r>
              <a:rPr lang="de-DE" sz="1200" b="1" kern="0" dirty="0">
                <a:solidFill>
                  <a:prstClr val="black"/>
                </a:solidFill>
              </a:rPr>
              <a:t>Date: </a:t>
            </a:r>
            <a:r>
              <a:rPr lang="de-DE" sz="1200" b="1" kern="0" dirty="0" smtClean="0">
                <a:solidFill>
                  <a:prstClr val="black"/>
                </a:solidFill>
              </a:rPr>
              <a:t>9 </a:t>
            </a:r>
            <a:r>
              <a:rPr lang="de-DE" sz="1200" b="1" kern="0" dirty="0" err="1" smtClean="0">
                <a:solidFill>
                  <a:prstClr val="black"/>
                </a:solidFill>
              </a:rPr>
              <a:t>October</a:t>
            </a:r>
            <a:r>
              <a:rPr lang="de-DE" sz="1200" b="1" kern="0" dirty="0" smtClean="0">
                <a:solidFill>
                  <a:prstClr val="black"/>
                </a:solidFill>
              </a:rPr>
              <a:t> 2019</a:t>
            </a:r>
            <a:endParaRPr lang="de-DE" sz="1200" b="1" kern="0" dirty="0">
              <a:solidFill>
                <a:prstClr val="black"/>
              </a:solidFill>
            </a:endParaRPr>
          </a:p>
          <a:p>
            <a:pPr eaLnBrk="0" fontAlgn="base" hangingPunct="0">
              <a:spcBef>
                <a:spcPct val="0"/>
              </a:spcBef>
              <a:spcAft>
                <a:spcPct val="0"/>
              </a:spcAft>
              <a:defRPr/>
            </a:pPr>
            <a:r>
              <a:rPr lang="de-DE" sz="1200" b="1" kern="0" dirty="0">
                <a:solidFill>
                  <a:prstClr val="black"/>
                </a:solidFill>
              </a:rPr>
              <a:t>Source: Excel Sheet SuSanA </a:t>
            </a:r>
            <a:r>
              <a:rPr lang="de-DE" sz="1200" b="1" kern="0" dirty="0" err="1">
                <a:solidFill>
                  <a:prstClr val="black"/>
                </a:solidFill>
              </a:rPr>
              <a:t>partners</a:t>
            </a:r>
            <a:endParaRPr lang="en-GB" sz="1200" b="1" kern="0" dirty="0">
              <a:solidFill>
                <a:prstClr val="black"/>
              </a:solidFill>
            </a:endParaRPr>
          </a:p>
        </p:txBody>
      </p:sp>
      <p:graphicFrame>
        <p:nvGraphicFramePr>
          <p:cNvPr id="13" name="Diagramm 12"/>
          <p:cNvGraphicFramePr>
            <a:graphicFrameLocks/>
          </p:cNvGraphicFramePr>
          <p:nvPr>
            <p:extLst>
              <p:ext uri="{D42A27DB-BD31-4B8C-83A1-F6EECF244321}">
                <p14:modId xmlns:p14="http://schemas.microsoft.com/office/powerpoint/2010/main" val="1930118150"/>
              </p:ext>
            </p:extLst>
          </p:nvPr>
        </p:nvGraphicFramePr>
        <p:xfrm>
          <a:off x="1187623" y="1380281"/>
          <a:ext cx="7476989" cy="52346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53565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platzhalter 6"/>
          <p:cNvSpPr>
            <a:spLocks noGrp="1"/>
          </p:cNvSpPr>
          <p:nvPr>
            <p:ph type="body" sz="quarter" idx="10"/>
          </p:nvPr>
        </p:nvSpPr>
        <p:spPr>
          <a:xfrm>
            <a:off x="755650" y="807116"/>
            <a:ext cx="7416800" cy="576263"/>
          </a:xfrm>
          <a:solidFill>
            <a:schemeClr val="bg1"/>
          </a:solidFill>
        </p:spPr>
        <p:txBody>
          <a:bodyPr/>
          <a:lstStyle/>
          <a:p>
            <a:pPr>
              <a:buFont typeface="Times" charset="0"/>
              <a:buNone/>
            </a:pPr>
            <a:r>
              <a:rPr lang="en-GB" altLang="en-US" dirty="0" smtClean="0"/>
              <a:t>Evolution of partner organisations per year</a:t>
            </a:r>
          </a:p>
        </p:txBody>
      </p:sp>
      <p:sp>
        <p:nvSpPr>
          <p:cNvPr id="12" name="Textfeld 11"/>
          <p:cNvSpPr txBox="1"/>
          <p:nvPr/>
        </p:nvSpPr>
        <p:spPr bwMode="auto">
          <a:xfrm>
            <a:off x="6588125" y="6113740"/>
            <a:ext cx="2555875" cy="369332"/>
          </a:xfrm>
          <a:prstGeom prst="rect">
            <a:avLst/>
          </a:prstGeom>
          <a:noFill/>
          <a:ln w="9525">
            <a:noFill/>
            <a:miter lim="800000"/>
            <a:headEnd/>
            <a:tailEnd/>
          </a:ln>
        </p:spPr>
        <p:txBody>
          <a:bodyPr tIns="0" bIns="0" anchor="ctr">
            <a:spAutoFit/>
          </a:bodyPr>
          <a:lstStyle/>
          <a:p>
            <a:pPr eaLnBrk="0" fontAlgn="base" hangingPunct="0">
              <a:spcBef>
                <a:spcPct val="0"/>
              </a:spcBef>
              <a:spcAft>
                <a:spcPct val="0"/>
              </a:spcAft>
              <a:defRPr/>
            </a:pPr>
            <a:r>
              <a:rPr lang="de-DE" sz="1200" b="1" kern="0" dirty="0">
                <a:solidFill>
                  <a:prstClr val="black"/>
                </a:solidFill>
              </a:rPr>
              <a:t>Date: </a:t>
            </a:r>
            <a:r>
              <a:rPr lang="de-DE" sz="1200" b="1" kern="0" dirty="0" smtClean="0">
                <a:solidFill>
                  <a:prstClr val="black"/>
                </a:solidFill>
              </a:rPr>
              <a:t>25 November 2019</a:t>
            </a:r>
            <a:endParaRPr lang="de-DE" sz="1200" b="1" kern="0" dirty="0">
              <a:solidFill>
                <a:prstClr val="black"/>
              </a:solidFill>
            </a:endParaRPr>
          </a:p>
          <a:p>
            <a:pPr eaLnBrk="0" fontAlgn="base" hangingPunct="0">
              <a:spcBef>
                <a:spcPct val="0"/>
              </a:spcBef>
              <a:spcAft>
                <a:spcPct val="0"/>
              </a:spcAft>
              <a:defRPr/>
            </a:pPr>
            <a:r>
              <a:rPr lang="de-DE" sz="1200" b="1" kern="0" dirty="0">
                <a:solidFill>
                  <a:prstClr val="black"/>
                </a:solidFill>
              </a:rPr>
              <a:t>Source: Excel Sheet SuSanA </a:t>
            </a:r>
            <a:r>
              <a:rPr lang="de-DE" sz="1200" b="1" kern="0" dirty="0" err="1">
                <a:solidFill>
                  <a:prstClr val="black"/>
                </a:solidFill>
              </a:rPr>
              <a:t>partners</a:t>
            </a:r>
            <a:endParaRPr lang="en-GB" sz="1200" b="1" kern="0" dirty="0">
              <a:solidFill>
                <a:prstClr val="black"/>
              </a:solidFill>
            </a:endParaRPr>
          </a:p>
        </p:txBody>
      </p:sp>
      <p:graphicFrame>
        <p:nvGraphicFramePr>
          <p:cNvPr id="13" name="Diagramm 12"/>
          <p:cNvGraphicFramePr>
            <a:graphicFrameLocks/>
          </p:cNvGraphicFramePr>
          <p:nvPr>
            <p:extLst>
              <p:ext uri="{D42A27DB-BD31-4B8C-83A1-F6EECF244321}">
                <p14:modId xmlns:p14="http://schemas.microsoft.com/office/powerpoint/2010/main" val="3717653634"/>
              </p:ext>
            </p:extLst>
          </p:nvPr>
        </p:nvGraphicFramePr>
        <p:xfrm>
          <a:off x="415742" y="1359422"/>
          <a:ext cx="7923762" cy="47543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314206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bwMode="auto">
          <a:xfrm>
            <a:off x="1570038" y="1557338"/>
            <a:ext cx="5980112" cy="430212"/>
          </a:xfrm>
          <a:prstGeom prst="rect">
            <a:avLst/>
          </a:prstGeom>
          <a:noFill/>
          <a:ln w="9525">
            <a:noFill/>
            <a:miter lim="800000"/>
            <a:headEnd/>
            <a:tailEnd/>
          </a:ln>
        </p:spPr>
        <p:txBody>
          <a:bodyPr wrap="none" tIns="0" bIns="0" anchor="ctr">
            <a:spAutoFit/>
          </a:bodyPr>
          <a:lstStyle/>
          <a:p>
            <a:pPr algn="ctr" eaLnBrk="0" fontAlgn="base" hangingPunct="0">
              <a:spcBef>
                <a:spcPct val="0"/>
              </a:spcBef>
              <a:spcAft>
                <a:spcPct val="0"/>
              </a:spcAft>
              <a:defRPr/>
            </a:pPr>
            <a:r>
              <a:rPr lang="en-GB" sz="2800" b="1" kern="0" dirty="0">
                <a:solidFill>
                  <a:prstClr val="black"/>
                </a:solidFill>
              </a:rPr>
              <a:t>6. The 5 key messages of SuSanA</a:t>
            </a:r>
          </a:p>
        </p:txBody>
      </p:sp>
    </p:spTree>
    <p:extLst>
      <p:ext uri="{BB962C8B-B14F-4D97-AF65-F5344CB8AC3E}">
        <p14:creationId xmlns:p14="http://schemas.microsoft.com/office/powerpoint/2010/main" val="8269385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ástupný symbol pro obsah 6"/>
          <p:cNvSpPr>
            <a:spLocks noGrp="1"/>
          </p:cNvSpPr>
          <p:nvPr>
            <p:ph idx="1"/>
          </p:nvPr>
        </p:nvSpPr>
        <p:spPr/>
        <p:txBody>
          <a:bodyPr/>
          <a:lstStyle/>
          <a:p>
            <a:pPr marL="457200" indent="-457200">
              <a:buFont typeface="Arial" pitchFamily="34" charset="0"/>
              <a:buAutoNum type="arabicParenBoth"/>
            </a:pPr>
            <a:r>
              <a:rPr lang="en-US" altLang="en-US" smtClean="0"/>
              <a:t>We need capacity development along the entire sanitation chain and apply a “sanitation systems approach”</a:t>
            </a:r>
          </a:p>
          <a:p>
            <a:pPr marL="457200" indent="-457200">
              <a:buFont typeface="Arial" pitchFamily="34" charset="0"/>
              <a:buAutoNum type="arabicParenBoth"/>
            </a:pPr>
            <a:r>
              <a:rPr lang="en-GB" altLang="en-US" smtClean="0"/>
              <a:t>Capitalise</a:t>
            </a:r>
            <a:r>
              <a:rPr lang="en-US" altLang="en-US" smtClean="0"/>
              <a:t> on the economic benefits of sanitation!</a:t>
            </a:r>
          </a:p>
          <a:p>
            <a:pPr marL="457200" indent="-457200">
              <a:buFont typeface="Arial" pitchFamily="34" charset="0"/>
              <a:buAutoNum type="arabicParenBoth"/>
            </a:pPr>
            <a:r>
              <a:rPr lang="en-US" altLang="en-US" smtClean="0"/>
              <a:t>A breakthrough in communication is needed</a:t>
            </a:r>
          </a:p>
          <a:p>
            <a:pPr marL="457200" indent="-457200">
              <a:buFont typeface="Arial" pitchFamily="34" charset="0"/>
              <a:buAutoNum type="arabicParenBoth"/>
            </a:pPr>
            <a:r>
              <a:rPr lang="en-US" altLang="en-US" smtClean="0"/>
              <a:t>Stakeholder participation in all elements along the chain</a:t>
            </a:r>
          </a:p>
          <a:p>
            <a:pPr marL="457200" indent="-457200">
              <a:buFont typeface="Arial" pitchFamily="34" charset="0"/>
              <a:buAutoNum type="arabicParenBoth"/>
            </a:pPr>
            <a:r>
              <a:rPr lang="en-GB" altLang="en-US" smtClean="0"/>
              <a:t>All parts of the sanitation chain need the right management and financing tools</a:t>
            </a:r>
            <a:endParaRPr lang="en-US" altLang="en-US" smtClean="0"/>
          </a:p>
          <a:p>
            <a:pPr marL="457200" indent="-457200">
              <a:buFont typeface="Arial" pitchFamily="34" charset="0"/>
              <a:buAutoNum type="arabicParenBoth"/>
            </a:pPr>
            <a:endParaRPr lang="en-US" altLang="en-US" smtClean="0">
              <a:solidFill>
                <a:srgbClr val="000000"/>
              </a:solidFill>
            </a:endParaRPr>
          </a:p>
          <a:p>
            <a:pPr marL="457200" indent="-457200">
              <a:buFont typeface="Arial" pitchFamily="34" charset="0"/>
              <a:buAutoNum type="arabicParenBoth"/>
            </a:pPr>
            <a:endParaRPr lang="de-DE" altLang="en-US" smtClean="0"/>
          </a:p>
          <a:p>
            <a:pPr marL="457200" indent="-457200">
              <a:lnSpc>
                <a:spcPct val="90000"/>
              </a:lnSpc>
            </a:pPr>
            <a:endParaRPr lang="de-DE" altLang="en-US" sz="2400" smtClean="0"/>
          </a:p>
          <a:p>
            <a:pPr marL="457200" indent="-457200">
              <a:lnSpc>
                <a:spcPct val="90000"/>
              </a:lnSpc>
              <a:buFont typeface="Wingdings" pitchFamily="2" charset="2"/>
              <a:buNone/>
            </a:pPr>
            <a:endParaRPr lang="de-DE" altLang="en-US" sz="2400" smtClean="0"/>
          </a:p>
          <a:p>
            <a:pPr marL="457200" indent="-457200"/>
            <a:endParaRPr lang="en-US" altLang="en-US" smtClean="0"/>
          </a:p>
        </p:txBody>
      </p:sp>
      <p:sp>
        <p:nvSpPr>
          <p:cNvPr id="67587" name="Textplatzhalter 4"/>
          <p:cNvSpPr>
            <a:spLocks noGrp="1"/>
          </p:cNvSpPr>
          <p:nvPr>
            <p:ph type="body" sz="quarter" idx="10"/>
          </p:nvPr>
        </p:nvSpPr>
        <p:spPr/>
        <p:txBody>
          <a:bodyPr/>
          <a:lstStyle/>
          <a:p>
            <a:pPr>
              <a:buFont typeface="Times" charset="0"/>
              <a:buNone/>
            </a:pPr>
            <a:r>
              <a:rPr lang="en-US" altLang="en-US" smtClean="0"/>
              <a:t>The five key messages of SuSanA</a:t>
            </a:r>
            <a:endParaRPr lang="de-DE" altLang="en-US" smtClean="0"/>
          </a:p>
        </p:txBody>
      </p:sp>
    </p:spTree>
    <p:extLst>
      <p:ext uri="{BB962C8B-B14F-4D97-AF65-F5344CB8AC3E}">
        <p14:creationId xmlns:p14="http://schemas.microsoft.com/office/powerpoint/2010/main" val="31659210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overview_global"/>
          <p:cNvPicPr>
            <a:picLocks noChangeAspect="1" noChangeArrowheads="1"/>
          </p:cNvPicPr>
          <p:nvPr/>
        </p:nvPicPr>
        <p:blipFill>
          <a:blip r:embed="rId2">
            <a:extLst>
              <a:ext uri="{28A0092B-C50C-407E-A947-70E740481C1C}">
                <a14:useLocalDpi xmlns:a14="http://schemas.microsoft.com/office/drawing/2010/main" val="0"/>
              </a:ext>
            </a:extLst>
          </a:blip>
          <a:srcRect l="10179" b="12978"/>
          <a:stretch>
            <a:fillRect/>
          </a:stretch>
        </p:blipFill>
        <p:spPr bwMode="auto">
          <a:xfrm>
            <a:off x="71438" y="1552575"/>
            <a:ext cx="904875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1814513" y="4532313"/>
            <a:ext cx="1749425" cy="1893887"/>
            <a:chOff x="1002" y="2950"/>
            <a:chExt cx="1102" cy="1193"/>
          </a:xfrm>
        </p:grpSpPr>
        <p:sp>
          <p:nvSpPr>
            <p:cNvPr id="68632" name="Rectangle 6"/>
            <p:cNvSpPr>
              <a:spLocks noChangeArrowheads="1"/>
            </p:cNvSpPr>
            <p:nvPr/>
          </p:nvSpPr>
          <p:spPr bwMode="auto">
            <a:xfrm>
              <a:off x="1002" y="3591"/>
              <a:ext cx="1102" cy="552"/>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buClrTx/>
                <a:buSzTx/>
                <a:buFontTx/>
                <a:buNone/>
              </a:pPr>
              <a:r>
                <a:rPr lang="en-GB" altLang="zh-CN" sz="1800" b="1" smtClean="0">
                  <a:solidFill>
                    <a:prstClr val="black"/>
                  </a:solidFill>
                  <a:ea typeface="SimSun" pitchFamily="2" charset="-122"/>
                </a:rPr>
                <a:t>  Collection </a:t>
              </a:r>
            </a:p>
            <a:p>
              <a:pPr algn="ctr" eaLnBrk="1" fontAlgn="base" hangingPunct="1">
                <a:spcBef>
                  <a:spcPct val="0"/>
                </a:spcBef>
                <a:spcAft>
                  <a:spcPct val="0"/>
                </a:spcAft>
                <a:buClrTx/>
                <a:buSzTx/>
                <a:buFontTx/>
                <a:buNone/>
              </a:pPr>
              <a:r>
                <a:rPr lang="en-GB" altLang="zh-CN" sz="1800" b="1" smtClean="0">
                  <a:solidFill>
                    <a:prstClr val="black"/>
                  </a:solidFill>
                  <a:ea typeface="SimSun" pitchFamily="2" charset="-122"/>
                </a:rPr>
                <a:t>and Storage </a:t>
              </a:r>
              <a:br>
                <a:rPr lang="en-GB" altLang="zh-CN" sz="1800" b="1" smtClean="0">
                  <a:solidFill>
                    <a:prstClr val="black"/>
                  </a:solidFill>
                  <a:ea typeface="SimSun" pitchFamily="2" charset="-122"/>
                </a:rPr>
              </a:br>
              <a:r>
                <a:rPr lang="en-GB" altLang="en-US" sz="1200" b="1" smtClean="0">
                  <a:solidFill>
                    <a:prstClr val="black"/>
                  </a:solidFill>
                  <a:ea typeface="SimSun" pitchFamily="2" charset="-122"/>
                </a:rPr>
                <a:t>eg. Septic Tank</a:t>
              </a:r>
            </a:p>
          </p:txBody>
        </p:sp>
        <p:pic>
          <p:nvPicPr>
            <p:cNvPr id="68633" name="Picture 7" descr="Faulkammer_2-kammri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4498" t="8710" r="1422"/>
            <a:stretch>
              <a:fillRect/>
            </a:stretch>
          </p:blipFill>
          <p:spPr bwMode="auto">
            <a:xfrm>
              <a:off x="1028" y="2950"/>
              <a:ext cx="1059" cy="619"/>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 name="Group 8"/>
          <p:cNvGrpSpPr>
            <a:grpSpLocks/>
          </p:cNvGrpSpPr>
          <p:nvPr/>
        </p:nvGrpSpPr>
        <p:grpSpPr bwMode="auto">
          <a:xfrm>
            <a:off x="107950" y="2743200"/>
            <a:ext cx="1698625" cy="1905000"/>
            <a:chOff x="669" y="1187"/>
            <a:chExt cx="1070" cy="1200"/>
          </a:xfrm>
        </p:grpSpPr>
        <p:sp>
          <p:nvSpPr>
            <p:cNvPr id="68630" name="Rectangle 9"/>
            <p:cNvSpPr>
              <a:spLocks noChangeArrowheads="1"/>
            </p:cNvSpPr>
            <p:nvPr/>
          </p:nvSpPr>
          <p:spPr bwMode="auto">
            <a:xfrm>
              <a:off x="669" y="1914"/>
              <a:ext cx="1070" cy="47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buClrTx/>
                <a:buSzTx/>
                <a:buFontTx/>
                <a:buNone/>
              </a:pPr>
              <a:r>
                <a:rPr lang="en-GB" altLang="zh-CN" sz="1800" b="1" smtClean="0">
                  <a:solidFill>
                    <a:prstClr val="black"/>
                  </a:solidFill>
                  <a:ea typeface="SimSun" pitchFamily="2" charset="-122"/>
                </a:rPr>
                <a:t>User Interface</a:t>
              </a:r>
            </a:p>
            <a:p>
              <a:pPr algn="ctr" eaLnBrk="1" fontAlgn="base" hangingPunct="1">
                <a:spcBef>
                  <a:spcPct val="0"/>
                </a:spcBef>
                <a:spcAft>
                  <a:spcPct val="0"/>
                </a:spcAft>
                <a:buClrTx/>
                <a:buSzTx/>
                <a:buFontTx/>
                <a:buNone/>
              </a:pPr>
              <a:r>
                <a:rPr lang="en-GB" altLang="en-US" sz="1200" b="1" smtClean="0">
                  <a:solidFill>
                    <a:prstClr val="black"/>
                  </a:solidFill>
                  <a:ea typeface="SimSun" pitchFamily="2" charset="-122"/>
                </a:rPr>
                <a:t>eg. Flush-Toilet, </a:t>
              </a:r>
              <a:br>
                <a:rPr lang="en-GB" altLang="en-US" sz="1200" b="1" smtClean="0">
                  <a:solidFill>
                    <a:prstClr val="black"/>
                  </a:solidFill>
                  <a:ea typeface="SimSun" pitchFamily="2" charset="-122"/>
                </a:rPr>
              </a:br>
              <a:r>
                <a:rPr lang="en-GB" altLang="en-US" sz="1200" b="1" smtClean="0">
                  <a:solidFill>
                    <a:prstClr val="black"/>
                  </a:solidFill>
                  <a:ea typeface="SimSun" pitchFamily="2" charset="-122"/>
                </a:rPr>
                <a:t>Compost-Toilet, Pit</a:t>
              </a:r>
            </a:p>
            <a:p>
              <a:pPr algn="ctr" eaLnBrk="1" fontAlgn="base" hangingPunct="1">
                <a:spcBef>
                  <a:spcPct val="0"/>
                </a:spcBef>
                <a:spcAft>
                  <a:spcPct val="0"/>
                </a:spcAft>
                <a:buClrTx/>
                <a:buSzTx/>
                <a:buFontTx/>
                <a:buNone/>
              </a:pPr>
              <a:endParaRPr lang="en-GB" altLang="zh-CN" sz="1800" b="1" smtClean="0">
                <a:solidFill>
                  <a:prstClr val="black"/>
                </a:solidFill>
                <a:ea typeface="SimSun" pitchFamily="2" charset="-122"/>
              </a:endParaRPr>
            </a:p>
            <a:p>
              <a:pPr algn="ctr" eaLnBrk="1" fontAlgn="base" hangingPunct="1">
                <a:spcBef>
                  <a:spcPct val="0"/>
                </a:spcBef>
                <a:spcAft>
                  <a:spcPct val="0"/>
                </a:spcAft>
                <a:buClrTx/>
                <a:buSzTx/>
                <a:buFontTx/>
                <a:buNone/>
              </a:pPr>
              <a:endParaRPr lang="en-GB" altLang="en-US" sz="1400" smtClean="0">
                <a:solidFill>
                  <a:prstClr val="black"/>
                </a:solidFill>
                <a:ea typeface="SimSun" pitchFamily="2" charset="-122"/>
              </a:endParaRPr>
            </a:p>
          </p:txBody>
        </p:sp>
        <p:pic>
          <p:nvPicPr>
            <p:cNvPr id="68631" name="Picture 10" descr="toilet(blackwater) copy"/>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 y="1187"/>
              <a:ext cx="559" cy="71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 name="Group 11"/>
          <p:cNvGrpSpPr>
            <a:grpSpLocks/>
          </p:cNvGrpSpPr>
          <p:nvPr/>
        </p:nvGrpSpPr>
        <p:grpSpPr bwMode="auto">
          <a:xfrm>
            <a:off x="3802063" y="2671763"/>
            <a:ext cx="1698625" cy="1914525"/>
            <a:chOff x="2847" y="1546"/>
            <a:chExt cx="1070" cy="1206"/>
          </a:xfrm>
        </p:grpSpPr>
        <p:sp>
          <p:nvSpPr>
            <p:cNvPr id="68628" name="Rectangle 12"/>
            <p:cNvSpPr>
              <a:spLocks noChangeArrowheads="1"/>
            </p:cNvSpPr>
            <p:nvPr/>
          </p:nvSpPr>
          <p:spPr bwMode="auto">
            <a:xfrm>
              <a:off x="2847" y="2272"/>
              <a:ext cx="1070" cy="48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buClrTx/>
                <a:buSzTx/>
                <a:buFontTx/>
                <a:buNone/>
              </a:pPr>
              <a:r>
                <a:rPr lang="en-GB" altLang="zh-CN" sz="1800" b="1" smtClean="0">
                  <a:solidFill>
                    <a:prstClr val="black"/>
                  </a:solidFill>
                  <a:ea typeface="SimSun" pitchFamily="2" charset="-122"/>
                </a:rPr>
                <a:t>Conveyance</a:t>
              </a:r>
              <a:br>
                <a:rPr lang="en-GB" altLang="zh-CN" sz="1800" b="1" smtClean="0">
                  <a:solidFill>
                    <a:prstClr val="black"/>
                  </a:solidFill>
                  <a:ea typeface="SimSun" pitchFamily="2" charset="-122"/>
                </a:rPr>
              </a:br>
              <a:r>
                <a:rPr lang="en-GB" altLang="en-US" sz="1200" b="1" smtClean="0">
                  <a:solidFill>
                    <a:prstClr val="black"/>
                  </a:solidFill>
                  <a:ea typeface="SimSun" pitchFamily="2" charset="-122"/>
                </a:rPr>
                <a:t>eg. Simplified</a:t>
              </a:r>
            </a:p>
            <a:p>
              <a:pPr algn="ctr" eaLnBrk="1" fontAlgn="base" hangingPunct="1">
                <a:spcBef>
                  <a:spcPct val="0"/>
                </a:spcBef>
                <a:spcAft>
                  <a:spcPct val="0"/>
                </a:spcAft>
                <a:buClrTx/>
                <a:buSzTx/>
                <a:buFontTx/>
                <a:buNone/>
              </a:pPr>
              <a:r>
                <a:rPr lang="en-GB" altLang="en-US" sz="1200" b="1" smtClean="0">
                  <a:solidFill>
                    <a:prstClr val="black"/>
                  </a:solidFill>
                  <a:ea typeface="SimSun" pitchFamily="2" charset="-122"/>
                </a:rPr>
                <a:t>Sewer, Tank Lorries</a:t>
              </a:r>
              <a:endParaRPr lang="en-GB" altLang="zh-CN" sz="1200" b="1" smtClean="0">
                <a:solidFill>
                  <a:prstClr val="black"/>
                </a:solidFill>
                <a:ea typeface="SimSun" pitchFamily="2" charset="-122"/>
              </a:endParaRPr>
            </a:p>
          </p:txBody>
        </p:sp>
        <p:pic>
          <p:nvPicPr>
            <p:cNvPr id="68629" name="Picture 13"/>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t="14870"/>
            <a:stretch>
              <a:fillRect/>
            </a:stretch>
          </p:blipFill>
          <p:spPr bwMode="auto">
            <a:xfrm>
              <a:off x="2870" y="1546"/>
              <a:ext cx="1022" cy="709"/>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5" name="Group 14"/>
          <p:cNvGrpSpPr>
            <a:grpSpLocks/>
          </p:cNvGrpSpPr>
          <p:nvPr/>
        </p:nvGrpSpPr>
        <p:grpSpPr bwMode="auto">
          <a:xfrm>
            <a:off x="7375525" y="3600450"/>
            <a:ext cx="1697038" cy="2095500"/>
            <a:chOff x="4433" y="1575"/>
            <a:chExt cx="1069" cy="1320"/>
          </a:xfrm>
        </p:grpSpPr>
        <p:sp>
          <p:nvSpPr>
            <p:cNvPr id="68626" name="Rectangle 15"/>
            <p:cNvSpPr>
              <a:spLocks noChangeArrowheads="1"/>
            </p:cNvSpPr>
            <p:nvPr/>
          </p:nvSpPr>
          <p:spPr bwMode="auto">
            <a:xfrm>
              <a:off x="4433" y="2119"/>
              <a:ext cx="1069" cy="776"/>
            </a:xfrm>
            <a:prstGeom prst="rect">
              <a:avLst/>
            </a:prstGeom>
            <a:solidFill>
              <a:srgbClr val="00FF00"/>
            </a:solidFill>
            <a:ln w="38100">
              <a:solidFill>
                <a:srgbClr val="00FF00"/>
              </a:solidFill>
              <a:miter lim="800000"/>
              <a:headEnd/>
              <a:tailEnd/>
            </a:ln>
          </p:spPr>
          <p:txBody>
            <a:bodyPr wrap="none"/>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buClrTx/>
                <a:buSzTx/>
                <a:buFontTx/>
                <a:buNone/>
              </a:pPr>
              <a:r>
                <a:rPr lang="en-GB" altLang="zh-CN" sz="1800" b="1" smtClean="0">
                  <a:solidFill>
                    <a:prstClr val="black"/>
                  </a:solidFill>
                  <a:ea typeface="SimSun" pitchFamily="2" charset="-122"/>
                </a:rPr>
                <a:t>Centralized </a:t>
              </a:r>
            </a:p>
            <a:p>
              <a:pPr algn="ctr" eaLnBrk="1" fontAlgn="base" hangingPunct="1">
                <a:spcBef>
                  <a:spcPct val="0"/>
                </a:spcBef>
                <a:spcAft>
                  <a:spcPct val="0"/>
                </a:spcAft>
                <a:buClrTx/>
                <a:buSzTx/>
                <a:buFontTx/>
                <a:buNone/>
              </a:pPr>
              <a:r>
                <a:rPr lang="en-GB" altLang="zh-CN" sz="1800" b="1" smtClean="0">
                  <a:solidFill>
                    <a:prstClr val="black"/>
                  </a:solidFill>
                  <a:ea typeface="SimSun" pitchFamily="2" charset="-122"/>
                </a:rPr>
                <a:t>Treatment</a:t>
              </a:r>
              <a:br>
                <a:rPr lang="en-GB" altLang="zh-CN" sz="1800" b="1" smtClean="0">
                  <a:solidFill>
                    <a:prstClr val="black"/>
                  </a:solidFill>
                  <a:ea typeface="SimSun" pitchFamily="2" charset="-122"/>
                </a:rPr>
              </a:br>
              <a:r>
                <a:rPr lang="en-GB" altLang="en-US" sz="1200" b="1" smtClean="0">
                  <a:solidFill>
                    <a:prstClr val="black"/>
                  </a:solidFill>
                  <a:ea typeface="SimSun" pitchFamily="2" charset="-122"/>
                </a:rPr>
                <a:t>eg. Anaerobic Baffled </a:t>
              </a:r>
              <a:br>
                <a:rPr lang="en-GB" altLang="en-US" sz="1200" b="1" smtClean="0">
                  <a:solidFill>
                    <a:prstClr val="black"/>
                  </a:solidFill>
                  <a:ea typeface="SimSun" pitchFamily="2" charset="-122"/>
                </a:rPr>
              </a:br>
              <a:r>
                <a:rPr lang="en-GB" altLang="en-US" sz="1200" b="1" smtClean="0">
                  <a:solidFill>
                    <a:prstClr val="black"/>
                  </a:solidFill>
                  <a:ea typeface="SimSun" pitchFamily="2" charset="-122"/>
                </a:rPr>
                <a:t>Reactor, Waste </a:t>
              </a:r>
              <a:br>
                <a:rPr lang="en-GB" altLang="en-US" sz="1200" b="1" smtClean="0">
                  <a:solidFill>
                    <a:prstClr val="black"/>
                  </a:solidFill>
                  <a:ea typeface="SimSun" pitchFamily="2" charset="-122"/>
                </a:rPr>
              </a:br>
              <a:r>
                <a:rPr lang="en-GB" altLang="en-US" sz="1200" b="1" smtClean="0">
                  <a:solidFill>
                    <a:prstClr val="black"/>
                  </a:solidFill>
                  <a:ea typeface="SimSun" pitchFamily="2" charset="-122"/>
                </a:rPr>
                <a:t>Stabilization Pond</a:t>
              </a:r>
            </a:p>
            <a:p>
              <a:pPr algn="ctr" eaLnBrk="1" fontAlgn="base" hangingPunct="1">
                <a:spcBef>
                  <a:spcPct val="0"/>
                </a:spcBef>
                <a:spcAft>
                  <a:spcPct val="0"/>
                </a:spcAft>
                <a:buClrTx/>
                <a:buSzTx/>
                <a:buFontTx/>
                <a:buNone/>
              </a:pPr>
              <a:endParaRPr lang="en-GB" altLang="en-US" sz="1800" smtClean="0">
                <a:solidFill>
                  <a:prstClr val="black"/>
                </a:solidFill>
                <a:ea typeface="SimSun" pitchFamily="2" charset="-122"/>
              </a:endParaRPr>
            </a:p>
          </p:txBody>
        </p:sp>
        <p:pic>
          <p:nvPicPr>
            <p:cNvPr id="68627" name="Picture 16"/>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r="27966"/>
            <a:stretch>
              <a:fillRect/>
            </a:stretch>
          </p:blipFill>
          <p:spPr bwMode="auto">
            <a:xfrm>
              <a:off x="4447" y="1575"/>
              <a:ext cx="1047" cy="525"/>
            </a:xfrm>
            <a:prstGeom prst="rect">
              <a:avLst/>
            </a:prstGeom>
            <a:noFill/>
            <a:ln w="38100">
              <a:solidFill>
                <a:srgbClr val="00FF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6" name="Group 17"/>
          <p:cNvGrpSpPr>
            <a:grpSpLocks/>
          </p:cNvGrpSpPr>
          <p:nvPr/>
        </p:nvGrpSpPr>
        <p:grpSpPr bwMode="auto">
          <a:xfrm>
            <a:off x="4500563" y="4672013"/>
            <a:ext cx="2752725" cy="1781175"/>
            <a:chOff x="2843" y="3021"/>
            <a:chExt cx="1734" cy="1122"/>
          </a:xfrm>
        </p:grpSpPr>
        <p:pic>
          <p:nvPicPr>
            <p:cNvPr id="68624" name="Picture 18"/>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4" y="3021"/>
              <a:ext cx="890" cy="576"/>
            </a:xfrm>
            <a:prstGeom prst="rect">
              <a:avLst/>
            </a:prstGeom>
            <a:noFill/>
            <a:ln w="38100">
              <a:solidFill>
                <a:srgbClr val="3399FF"/>
              </a:solidFill>
              <a:miter lim="800000"/>
              <a:headEnd/>
              <a:tailEnd/>
            </a:ln>
            <a:extLst>
              <a:ext uri="{909E8E84-426E-40DD-AFC4-6F175D3DCCD1}">
                <a14:hiddenFill xmlns:a14="http://schemas.microsoft.com/office/drawing/2010/main">
                  <a:solidFill>
                    <a:srgbClr val="FFFFFF"/>
                  </a:solidFill>
                </a14:hiddenFill>
              </a:ext>
            </a:extLst>
          </p:spPr>
        </p:pic>
        <p:sp>
          <p:nvSpPr>
            <p:cNvPr id="68625" name="Rectangle 19"/>
            <p:cNvSpPr>
              <a:spLocks noChangeArrowheads="1"/>
            </p:cNvSpPr>
            <p:nvPr/>
          </p:nvSpPr>
          <p:spPr bwMode="auto">
            <a:xfrm>
              <a:off x="2843" y="3588"/>
              <a:ext cx="1734" cy="555"/>
            </a:xfrm>
            <a:prstGeom prst="rect">
              <a:avLst/>
            </a:prstGeom>
            <a:solidFill>
              <a:srgbClr val="33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buClrTx/>
                <a:buSzTx/>
                <a:buFontTx/>
                <a:buNone/>
              </a:pPr>
              <a:r>
                <a:rPr lang="en-GB" altLang="zh-CN" sz="1800" b="1" smtClean="0">
                  <a:solidFill>
                    <a:prstClr val="black"/>
                  </a:solidFill>
                  <a:ea typeface="SimSun" pitchFamily="2" charset="-122"/>
                </a:rPr>
                <a:t>Reuse and Disposal</a:t>
              </a:r>
              <a:br>
                <a:rPr lang="en-GB" altLang="zh-CN" sz="1800" b="1" smtClean="0">
                  <a:solidFill>
                    <a:prstClr val="black"/>
                  </a:solidFill>
                  <a:ea typeface="SimSun" pitchFamily="2" charset="-122"/>
                </a:rPr>
              </a:br>
              <a:r>
                <a:rPr lang="en-GB" altLang="en-US" sz="1200" b="1" smtClean="0">
                  <a:solidFill>
                    <a:prstClr val="black"/>
                  </a:solidFill>
                  <a:ea typeface="SimSun" pitchFamily="2" charset="-122"/>
                </a:rPr>
                <a:t>eg. Composting or Leach Field</a:t>
              </a:r>
            </a:p>
          </p:txBody>
        </p:sp>
      </p:grpSp>
      <p:cxnSp>
        <p:nvCxnSpPr>
          <p:cNvPr id="13323" name="AutoShape 21"/>
          <p:cNvCxnSpPr>
            <a:cxnSpLocks noChangeShapeType="1"/>
          </p:cNvCxnSpPr>
          <p:nvPr/>
        </p:nvCxnSpPr>
        <p:spPr bwMode="auto">
          <a:xfrm rot="5400000" flipH="1" flipV="1">
            <a:off x="3017838" y="3714750"/>
            <a:ext cx="495300" cy="1139825"/>
          </a:xfrm>
          <a:prstGeom prst="bentConnector2">
            <a:avLst/>
          </a:prstGeom>
          <a:noFill/>
          <a:ln w="127000">
            <a:solidFill>
              <a:srgbClr val="53C0E5"/>
            </a:solidFill>
            <a:miter lim="800000"/>
            <a:headEnd/>
            <a:tailEnd type="triangle" w="med" len="med"/>
          </a:ln>
          <a:extLst>
            <a:ext uri="{909E8E84-426E-40DD-AFC4-6F175D3DCCD1}">
              <a14:hiddenFill xmlns:a14="http://schemas.microsoft.com/office/drawing/2010/main">
                <a:noFill/>
              </a14:hiddenFill>
            </a:ext>
          </a:extLst>
        </p:spPr>
      </p:cxnSp>
      <p:cxnSp>
        <p:nvCxnSpPr>
          <p:cNvPr id="13324" name="AutoShape 22"/>
          <p:cNvCxnSpPr>
            <a:cxnSpLocks noChangeShapeType="1"/>
          </p:cNvCxnSpPr>
          <p:nvPr/>
        </p:nvCxnSpPr>
        <p:spPr bwMode="auto">
          <a:xfrm>
            <a:off x="5508625" y="4168775"/>
            <a:ext cx="1865313" cy="847725"/>
          </a:xfrm>
          <a:prstGeom prst="bentConnector3">
            <a:avLst>
              <a:gd name="adj1" fmla="val 50468"/>
            </a:avLst>
          </a:prstGeom>
          <a:noFill/>
          <a:ln w="127000">
            <a:solidFill>
              <a:srgbClr val="53C0E5"/>
            </a:solidFill>
            <a:miter lim="800000"/>
            <a:headEnd/>
            <a:tailEnd type="triangle" w="med" len="med"/>
          </a:ln>
          <a:extLst>
            <a:ext uri="{909E8E84-426E-40DD-AFC4-6F175D3DCCD1}">
              <a14:hiddenFill xmlns:a14="http://schemas.microsoft.com/office/drawing/2010/main">
                <a:noFill/>
              </a14:hiddenFill>
            </a:ext>
          </a:extLst>
        </p:spPr>
      </p:cxnSp>
      <p:cxnSp>
        <p:nvCxnSpPr>
          <p:cNvPr id="13325" name="AutoShape 23"/>
          <p:cNvCxnSpPr>
            <a:cxnSpLocks noChangeShapeType="1"/>
          </p:cNvCxnSpPr>
          <p:nvPr/>
        </p:nvCxnSpPr>
        <p:spPr bwMode="auto">
          <a:xfrm rot="5400000">
            <a:off x="7503319" y="5469731"/>
            <a:ext cx="509588" cy="1057275"/>
          </a:xfrm>
          <a:prstGeom prst="bentConnector2">
            <a:avLst/>
          </a:prstGeom>
          <a:noFill/>
          <a:ln w="127000">
            <a:solidFill>
              <a:srgbClr val="53C0E5"/>
            </a:solidFill>
            <a:miter lim="800000"/>
            <a:headEnd/>
            <a:tailEnd type="triangle" w="med" len="med"/>
          </a:ln>
          <a:extLst>
            <a:ext uri="{909E8E84-426E-40DD-AFC4-6F175D3DCCD1}">
              <a14:hiddenFill xmlns:a14="http://schemas.microsoft.com/office/drawing/2010/main">
                <a:noFill/>
              </a14:hiddenFill>
            </a:ext>
          </a:extLst>
        </p:spPr>
      </p:cxnSp>
      <p:cxnSp>
        <p:nvCxnSpPr>
          <p:cNvPr id="13326" name="AutoShape 24"/>
          <p:cNvCxnSpPr>
            <a:cxnSpLocks noChangeShapeType="1"/>
          </p:cNvCxnSpPr>
          <p:nvPr/>
        </p:nvCxnSpPr>
        <p:spPr bwMode="auto">
          <a:xfrm flipV="1">
            <a:off x="1079500" y="3606800"/>
            <a:ext cx="2700338" cy="142875"/>
          </a:xfrm>
          <a:prstGeom prst="bentConnector3">
            <a:avLst>
              <a:gd name="adj1" fmla="val 50000"/>
            </a:avLst>
          </a:prstGeom>
          <a:noFill/>
          <a:ln w="127000">
            <a:solidFill>
              <a:srgbClr val="53C0E5"/>
            </a:solidFill>
            <a:miter lim="800000"/>
            <a:headEnd/>
            <a:tailEnd type="triangle" w="med" len="med"/>
          </a:ln>
          <a:extLst>
            <a:ext uri="{909E8E84-426E-40DD-AFC4-6F175D3DCCD1}">
              <a14:hiddenFill xmlns:a14="http://schemas.microsoft.com/office/drawing/2010/main">
                <a:noFill/>
              </a14:hiddenFill>
            </a:ext>
          </a:extLst>
        </p:spPr>
      </p:cxnSp>
      <p:cxnSp>
        <p:nvCxnSpPr>
          <p:cNvPr id="13327" name="AutoShape 25"/>
          <p:cNvCxnSpPr>
            <a:cxnSpLocks noChangeShapeType="1"/>
          </p:cNvCxnSpPr>
          <p:nvPr/>
        </p:nvCxnSpPr>
        <p:spPr bwMode="auto">
          <a:xfrm>
            <a:off x="3571875" y="5386388"/>
            <a:ext cx="928688" cy="627062"/>
          </a:xfrm>
          <a:prstGeom prst="bentConnector3">
            <a:avLst>
              <a:gd name="adj1" fmla="val 50000"/>
            </a:avLst>
          </a:prstGeom>
          <a:noFill/>
          <a:ln w="127000">
            <a:solidFill>
              <a:srgbClr val="53C0E5"/>
            </a:solidFill>
            <a:miter lim="800000"/>
            <a:headEnd/>
            <a:tailEnd type="triangle" w="med" len="med"/>
          </a:ln>
          <a:extLst>
            <a:ext uri="{909E8E84-426E-40DD-AFC4-6F175D3DCCD1}">
              <a14:hiddenFill xmlns:a14="http://schemas.microsoft.com/office/drawing/2010/main">
                <a:noFill/>
              </a14:hiddenFill>
            </a:ext>
          </a:extLst>
        </p:spPr>
      </p:cxnSp>
      <p:pic>
        <p:nvPicPr>
          <p:cNvPr id="686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671638"/>
            <a:ext cx="32258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AutoShape 21"/>
          <p:cNvCxnSpPr>
            <a:cxnSpLocks noChangeShapeType="1"/>
          </p:cNvCxnSpPr>
          <p:nvPr/>
        </p:nvCxnSpPr>
        <p:spPr bwMode="auto">
          <a:xfrm rot="16200000" flipH="1">
            <a:off x="916782" y="4631531"/>
            <a:ext cx="757238" cy="790575"/>
          </a:xfrm>
          <a:prstGeom prst="bentConnector2">
            <a:avLst/>
          </a:prstGeom>
          <a:noFill/>
          <a:ln w="127000">
            <a:solidFill>
              <a:srgbClr val="53C0E5"/>
            </a:solidFill>
            <a:miter lim="800000"/>
            <a:headEnd/>
            <a:tailEnd type="triangle" w="med" len="med"/>
          </a:ln>
          <a:extLst>
            <a:ext uri="{909E8E84-426E-40DD-AFC4-6F175D3DCCD1}">
              <a14:hiddenFill xmlns:a14="http://schemas.microsoft.com/office/drawing/2010/main">
                <a:noFill/>
              </a14:hiddenFill>
            </a:ext>
          </a:extLst>
        </p:spPr>
      </p:cxnSp>
      <p:sp>
        <p:nvSpPr>
          <p:cNvPr id="68623" name="Textplatzhalter 28"/>
          <p:cNvSpPr>
            <a:spLocks noGrp="1"/>
          </p:cNvSpPr>
          <p:nvPr>
            <p:ph type="body" sz="quarter" idx="10"/>
          </p:nvPr>
        </p:nvSpPr>
        <p:spPr>
          <a:xfrm>
            <a:off x="611188" y="692150"/>
            <a:ext cx="8353425" cy="936625"/>
          </a:xfrm>
        </p:spPr>
        <p:txBody>
          <a:bodyPr/>
          <a:lstStyle/>
          <a:p>
            <a:pPr>
              <a:buFont typeface="Times" charset="0"/>
              <a:buNone/>
            </a:pPr>
            <a:r>
              <a:rPr lang="en-US" altLang="en-US" sz="2000" smtClean="0">
                <a:solidFill>
                  <a:srgbClr val="000000"/>
                </a:solidFill>
              </a:rPr>
              <a:t>(1) We need </a:t>
            </a:r>
            <a:r>
              <a:rPr lang="en-US" altLang="en-US" sz="2000" smtClean="0">
                <a:solidFill>
                  <a:srgbClr val="FF0000"/>
                </a:solidFill>
              </a:rPr>
              <a:t>capacity development</a:t>
            </a:r>
            <a:r>
              <a:rPr lang="en-US" altLang="en-US" sz="2000" smtClean="0">
                <a:solidFill>
                  <a:srgbClr val="000000"/>
                </a:solidFill>
              </a:rPr>
              <a:t> along the entire </a:t>
            </a:r>
            <a:r>
              <a:rPr lang="en-US" altLang="en-US" sz="2000" smtClean="0">
                <a:solidFill>
                  <a:srgbClr val="FF0000"/>
                </a:solidFill>
              </a:rPr>
              <a:t>sanitation chain </a:t>
            </a:r>
            <a:r>
              <a:rPr lang="en-US" altLang="en-US" sz="2000" smtClean="0">
                <a:solidFill>
                  <a:srgbClr val="000000"/>
                </a:solidFill>
              </a:rPr>
              <a:t>and apply a “sanitation systems approach”!</a:t>
            </a:r>
            <a:endParaRPr lang="de-DE" altLang="en-US" sz="2000" smtClean="0"/>
          </a:p>
        </p:txBody>
      </p:sp>
    </p:spTree>
    <p:extLst>
      <p:ext uri="{BB962C8B-B14F-4D97-AF65-F5344CB8AC3E}">
        <p14:creationId xmlns:p14="http://schemas.microsoft.com/office/powerpoint/2010/main" val="4019585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326"/>
                                        </p:tgtEl>
                                        <p:attrNameLst>
                                          <p:attrName>style.visibility</p:attrName>
                                        </p:attrNameLst>
                                      </p:cBhvr>
                                      <p:to>
                                        <p:strVal val="visible"/>
                                      </p:to>
                                    </p:set>
                                    <p:anim calcmode="lin" valueType="num">
                                      <p:cBhvr additive="base">
                                        <p:cTn id="13" dur="500" fill="hold"/>
                                        <p:tgtEl>
                                          <p:spTgt spid="13326"/>
                                        </p:tgtEl>
                                        <p:attrNameLst>
                                          <p:attrName>ppt_x</p:attrName>
                                        </p:attrNameLst>
                                      </p:cBhvr>
                                      <p:tavLst>
                                        <p:tav tm="0">
                                          <p:val>
                                            <p:strVal val="#ppt_x"/>
                                          </p:val>
                                        </p:tav>
                                        <p:tav tm="100000">
                                          <p:val>
                                            <p:strVal val="#ppt_x"/>
                                          </p:val>
                                        </p:tav>
                                      </p:tavLst>
                                    </p:anim>
                                    <p:anim calcmode="lin" valueType="num">
                                      <p:cBhvr additive="base">
                                        <p:cTn id="14" dur="500" fill="hold"/>
                                        <p:tgtEl>
                                          <p:spTgt spid="1332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3323"/>
                                        </p:tgtEl>
                                        <p:attrNameLst>
                                          <p:attrName>style.visibility</p:attrName>
                                        </p:attrNameLst>
                                      </p:cBhvr>
                                      <p:to>
                                        <p:strVal val="visible"/>
                                      </p:to>
                                    </p:set>
                                    <p:anim calcmode="lin" valueType="num">
                                      <p:cBhvr additive="base">
                                        <p:cTn id="31" dur="500" fill="hold"/>
                                        <p:tgtEl>
                                          <p:spTgt spid="13323"/>
                                        </p:tgtEl>
                                        <p:attrNameLst>
                                          <p:attrName>ppt_x</p:attrName>
                                        </p:attrNameLst>
                                      </p:cBhvr>
                                      <p:tavLst>
                                        <p:tav tm="0">
                                          <p:val>
                                            <p:strVal val="#ppt_x"/>
                                          </p:val>
                                        </p:tav>
                                        <p:tav tm="100000">
                                          <p:val>
                                            <p:strVal val="#ppt_x"/>
                                          </p:val>
                                        </p:tav>
                                      </p:tavLst>
                                    </p:anim>
                                    <p:anim calcmode="lin" valueType="num">
                                      <p:cBhvr additive="base">
                                        <p:cTn id="32" dur="500" fill="hold"/>
                                        <p:tgtEl>
                                          <p:spTgt spid="1332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324"/>
                                        </p:tgtEl>
                                        <p:attrNameLst>
                                          <p:attrName>style.visibility</p:attrName>
                                        </p:attrNameLst>
                                      </p:cBhvr>
                                      <p:to>
                                        <p:strVal val="visible"/>
                                      </p:to>
                                    </p:set>
                                    <p:anim calcmode="lin" valueType="num">
                                      <p:cBhvr additive="base">
                                        <p:cTn id="35" dur="500" fill="hold"/>
                                        <p:tgtEl>
                                          <p:spTgt spid="13324"/>
                                        </p:tgtEl>
                                        <p:attrNameLst>
                                          <p:attrName>ppt_x</p:attrName>
                                        </p:attrNameLst>
                                      </p:cBhvr>
                                      <p:tavLst>
                                        <p:tav tm="0">
                                          <p:val>
                                            <p:strVal val="#ppt_x"/>
                                          </p:val>
                                        </p:tav>
                                        <p:tav tm="100000">
                                          <p:val>
                                            <p:strVal val="#ppt_x"/>
                                          </p:val>
                                        </p:tav>
                                      </p:tavLst>
                                    </p:anim>
                                    <p:anim calcmode="lin" valueType="num">
                                      <p:cBhvr additive="base">
                                        <p:cTn id="36" dur="500" fill="hold"/>
                                        <p:tgtEl>
                                          <p:spTgt spid="1332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3327"/>
                                        </p:tgtEl>
                                        <p:attrNameLst>
                                          <p:attrName>style.visibility</p:attrName>
                                        </p:attrNameLst>
                                      </p:cBhvr>
                                      <p:to>
                                        <p:strVal val="visible"/>
                                      </p:to>
                                    </p:set>
                                    <p:anim calcmode="lin" valueType="num">
                                      <p:cBhvr additive="base">
                                        <p:cTn id="45" dur="500" fill="hold"/>
                                        <p:tgtEl>
                                          <p:spTgt spid="13327"/>
                                        </p:tgtEl>
                                        <p:attrNameLst>
                                          <p:attrName>ppt_x</p:attrName>
                                        </p:attrNameLst>
                                      </p:cBhvr>
                                      <p:tavLst>
                                        <p:tav tm="0">
                                          <p:val>
                                            <p:strVal val="#ppt_x"/>
                                          </p:val>
                                        </p:tav>
                                        <p:tav tm="100000">
                                          <p:val>
                                            <p:strVal val="#ppt_x"/>
                                          </p:val>
                                        </p:tav>
                                      </p:tavLst>
                                    </p:anim>
                                    <p:anim calcmode="lin" valueType="num">
                                      <p:cBhvr additive="base">
                                        <p:cTn id="46" dur="500" fill="hold"/>
                                        <p:tgtEl>
                                          <p:spTgt spid="1332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3325"/>
                                        </p:tgtEl>
                                        <p:attrNameLst>
                                          <p:attrName>style.visibility</p:attrName>
                                        </p:attrNameLst>
                                      </p:cBhvr>
                                      <p:to>
                                        <p:strVal val="visible"/>
                                      </p:to>
                                    </p:set>
                                    <p:anim calcmode="lin" valueType="num">
                                      <p:cBhvr additive="base">
                                        <p:cTn id="49" dur="500" fill="hold"/>
                                        <p:tgtEl>
                                          <p:spTgt spid="13325"/>
                                        </p:tgtEl>
                                        <p:attrNameLst>
                                          <p:attrName>ppt_x</p:attrName>
                                        </p:attrNameLst>
                                      </p:cBhvr>
                                      <p:tavLst>
                                        <p:tav tm="0">
                                          <p:val>
                                            <p:strVal val="#ppt_x"/>
                                          </p:val>
                                        </p:tav>
                                        <p:tav tm="100000">
                                          <p:val>
                                            <p:strVal val="#ppt_x"/>
                                          </p:val>
                                        </p:tav>
                                      </p:tavLst>
                                    </p:anim>
                                    <p:anim calcmode="lin" valueType="num">
                                      <p:cBhvr additive="base">
                                        <p:cTn id="50" dur="500" fill="hold"/>
                                        <p:tgtEl>
                                          <p:spTgt spid="1332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txBox="1">
            <a:spLocks noChangeArrowheads="1"/>
          </p:cNvSpPr>
          <p:nvPr/>
        </p:nvSpPr>
        <p:spPr bwMode="auto">
          <a:xfrm>
            <a:off x="2071688" y="1857375"/>
            <a:ext cx="5786437"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eaLnBrk="1" fontAlgn="base" hangingPunct="1">
              <a:lnSpc>
                <a:spcPct val="90000"/>
              </a:lnSpc>
              <a:spcBef>
                <a:spcPct val="20000"/>
              </a:spcBef>
              <a:spcAft>
                <a:spcPct val="0"/>
              </a:spcAft>
              <a:buClr>
                <a:srgbClr val="800080"/>
              </a:buClr>
              <a:buSzPct val="130000"/>
              <a:buFontTx/>
              <a:buNone/>
            </a:pPr>
            <a:r>
              <a:rPr lang="en-US" altLang="en-US" sz="2000" smtClean="0">
                <a:solidFill>
                  <a:srgbClr val="FF0000"/>
                </a:solidFill>
              </a:rPr>
              <a:t>Costs</a:t>
            </a:r>
            <a:r>
              <a:rPr lang="en-US" altLang="en-US" sz="2000" smtClean="0">
                <a:solidFill>
                  <a:srgbClr val="000000"/>
                </a:solidFill>
              </a:rPr>
              <a:t> of lack of sanitation</a:t>
            </a:r>
          </a:p>
          <a:p>
            <a:pPr eaLnBrk="1" fontAlgn="base" hangingPunct="1">
              <a:lnSpc>
                <a:spcPct val="90000"/>
              </a:lnSpc>
              <a:spcBef>
                <a:spcPct val="20000"/>
              </a:spcBef>
              <a:spcAft>
                <a:spcPct val="0"/>
              </a:spcAft>
              <a:buClr>
                <a:srgbClr val="800080"/>
              </a:buClr>
              <a:buSzPct val="130000"/>
              <a:buFont typeface="Arial" pitchFamily="34" charset="0"/>
              <a:buChar char="•"/>
            </a:pPr>
            <a:r>
              <a:rPr lang="en-US" altLang="en-US" sz="2000" smtClean="0">
                <a:solidFill>
                  <a:srgbClr val="000000"/>
                </a:solidFill>
              </a:rPr>
              <a:t>Health costs (lost work time)</a:t>
            </a:r>
          </a:p>
          <a:p>
            <a:pPr eaLnBrk="1" fontAlgn="base" hangingPunct="1">
              <a:lnSpc>
                <a:spcPct val="90000"/>
              </a:lnSpc>
              <a:spcBef>
                <a:spcPct val="20000"/>
              </a:spcBef>
              <a:spcAft>
                <a:spcPct val="0"/>
              </a:spcAft>
              <a:buClr>
                <a:srgbClr val="800080"/>
              </a:buClr>
              <a:buSzPct val="130000"/>
              <a:buFont typeface="Arial" pitchFamily="34" charset="0"/>
              <a:buChar char="•"/>
            </a:pPr>
            <a:r>
              <a:rPr lang="en-US" altLang="en-US" sz="2000" smtClean="0">
                <a:solidFill>
                  <a:srgbClr val="000000"/>
                </a:solidFill>
              </a:rPr>
              <a:t>Lost Tourism</a:t>
            </a:r>
          </a:p>
          <a:p>
            <a:pPr eaLnBrk="1" fontAlgn="base" hangingPunct="1">
              <a:lnSpc>
                <a:spcPct val="90000"/>
              </a:lnSpc>
              <a:spcBef>
                <a:spcPct val="20000"/>
              </a:spcBef>
              <a:spcAft>
                <a:spcPct val="0"/>
              </a:spcAft>
              <a:buClr>
                <a:srgbClr val="800080"/>
              </a:buClr>
              <a:buSzPct val="130000"/>
              <a:buFont typeface="Arial" pitchFamily="34" charset="0"/>
              <a:buChar char="•"/>
            </a:pPr>
            <a:r>
              <a:rPr lang="en-US" altLang="en-US" sz="2000" smtClean="0">
                <a:solidFill>
                  <a:srgbClr val="000000"/>
                </a:solidFill>
              </a:rPr>
              <a:t>Environmental costs</a:t>
            </a:r>
          </a:p>
          <a:p>
            <a:pPr eaLnBrk="1" fontAlgn="base" hangingPunct="1">
              <a:lnSpc>
                <a:spcPct val="90000"/>
              </a:lnSpc>
              <a:spcBef>
                <a:spcPct val="20000"/>
              </a:spcBef>
              <a:spcAft>
                <a:spcPct val="0"/>
              </a:spcAft>
              <a:buClr>
                <a:srgbClr val="800080"/>
              </a:buClr>
              <a:buSzPct val="130000"/>
              <a:buFont typeface="Arial" pitchFamily="34" charset="0"/>
              <a:buChar char="•"/>
            </a:pPr>
            <a:r>
              <a:rPr lang="en-US" altLang="en-US" sz="2000" smtClean="0">
                <a:solidFill>
                  <a:srgbClr val="000000"/>
                </a:solidFill>
              </a:rPr>
              <a:t>Drinking water production costs</a:t>
            </a:r>
          </a:p>
          <a:p>
            <a:pPr eaLnBrk="1" fontAlgn="base" hangingPunct="1">
              <a:lnSpc>
                <a:spcPct val="90000"/>
              </a:lnSpc>
              <a:spcBef>
                <a:spcPct val="20000"/>
              </a:spcBef>
              <a:spcAft>
                <a:spcPct val="0"/>
              </a:spcAft>
              <a:buClr>
                <a:srgbClr val="800080"/>
              </a:buClr>
              <a:buSzPct val="130000"/>
              <a:buFontTx/>
              <a:buNone/>
            </a:pPr>
            <a:endParaRPr lang="en-US" altLang="en-US" sz="2000" smtClean="0">
              <a:solidFill>
                <a:srgbClr val="000000"/>
              </a:solidFill>
            </a:endParaRPr>
          </a:p>
          <a:p>
            <a:pPr eaLnBrk="1" fontAlgn="base" hangingPunct="1">
              <a:lnSpc>
                <a:spcPct val="90000"/>
              </a:lnSpc>
              <a:spcBef>
                <a:spcPct val="20000"/>
              </a:spcBef>
              <a:spcAft>
                <a:spcPct val="0"/>
              </a:spcAft>
              <a:buClr>
                <a:srgbClr val="800080"/>
              </a:buClr>
              <a:buSzPct val="130000"/>
              <a:buFontTx/>
              <a:buNone/>
            </a:pPr>
            <a:r>
              <a:rPr lang="en-US" altLang="en-US" sz="2000" smtClean="0">
                <a:solidFill>
                  <a:srgbClr val="FF0000"/>
                </a:solidFill>
              </a:rPr>
              <a:t>Benefits</a:t>
            </a:r>
            <a:r>
              <a:rPr lang="en-US" altLang="en-US" sz="2000" smtClean="0">
                <a:solidFill>
                  <a:srgbClr val="000000"/>
                </a:solidFill>
              </a:rPr>
              <a:t> (e.g.)</a:t>
            </a:r>
          </a:p>
          <a:p>
            <a:pPr eaLnBrk="1" fontAlgn="base" hangingPunct="1">
              <a:lnSpc>
                <a:spcPct val="90000"/>
              </a:lnSpc>
              <a:spcBef>
                <a:spcPct val="20000"/>
              </a:spcBef>
              <a:spcAft>
                <a:spcPct val="0"/>
              </a:spcAft>
              <a:buClr>
                <a:srgbClr val="800080"/>
              </a:buClr>
              <a:buSzPct val="130000"/>
              <a:buFont typeface="Arial" pitchFamily="34" charset="0"/>
              <a:buChar char="•"/>
            </a:pPr>
            <a:r>
              <a:rPr lang="en-US" altLang="en-US" sz="2000" smtClean="0">
                <a:solidFill>
                  <a:srgbClr val="000000"/>
                </a:solidFill>
              </a:rPr>
              <a:t>Business opportunities</a:t>
            </a:r>
          </a:p>
          <a:p>
            <a:pPr eaLnBrk="1" fontAlgn="base" hangingPunct="1">
              <a:lnSpc>
                <a:spcPct val="90000"/>
              </a:lnSpc>
              <a:spcBef>
                <a:spcPct val="20000"/>
              </a:spcBef>
              <a:spcAft>
                <a:spcPct val="0"/>
              </a:spcAft>
              <a:buClr>
                <a:srgbClr val="800080"/>
              </a:buClr>
              <a:buSzPct val="130000"/>
              <a:buFont typeface="Arial" pitchFamily="34" charset="0"/>
              <a:buChar char="•"/>
            </a:pPr>
            <a:r>
              <a:rPr lang="en-US" altLang="en-US" sz="2000" smtClean="0">
                <a:solidFill>
                  <a:srgbClr val="000000"/>
                </a:solidFill>
              </a:rPr>
              <a:t>Value of system outputs</a:t>
            </a:r>
            <a:br>
              <a:rPr lang="en-US" altLang="en-US" sz="2000" smtClean="0">
                <a:solidFill>
                  <a:srgbClr val="000000"/>
                </a:solidFill>
              </a:rPr>
            </a:br>
            <a:r>
              <a:rPr lang="en-US" altLang="en-US" sz="2000" smtClean="0">
                <a:solidFill>
                  <a:srgbClr val="000000"/>
                </a:solidFill>
              </a:rPr>
              <a:t>(biogas, </a:t>
            </a:r>
            <a:r>
              <a:rPr lang="en-GB" altLang="en-US" sz="2000" smtClean="0">
                <a:solidFill>
                  <a:srgbClr val="000000"/>
                </a:solidFill>
              </a:rPr>
              <a:t>fertiliser</a:t>
            </a:r>
            <a:r>
              <a:rPr lang="en-US" altLang="en-US" sz="2000" smtClean="0">
                <a:solidFill>
                  <a:srgbClr val="000000"/>
                </a:solidFill>
              </a:rPr>
              <a:t>, irrigation water, forage, …)</a:t>
            </a:r>
          </a:p>
          <a:p>
            <a:pPr eaLnBrk="1" fontAlgn="base" hangingPunct="1">
              <a:lnSpc>
                <a:spcPct val="90000"/>
              </a:lnSpc>
              <a:spcBef>
                <a:spcPct val="20000"/>
              </a:spcBef>
              <a:spcAft>
                <a:spcPct val="0"/>
              </a:spcAft>
              <a:buClr>
                <a:srgbClr val="800080"/>
              </a:buClr>
              <a:buSzPct val="130000"/>
              <a:buFont typeface="Arial" pitchFamily="34" charset="0"/>
              <a:buChar char="•"/>
            </a:pPr>
            <a:r>
              <a:rPr lang="en-US" altLang="en-US" sz="2000" smtClean="0">
                <a:solidFill>
                  <a:srgbClr val="000000"/>
                </a:solidFill>
              </a:rPr>
              <a:t>Income &amp; Job creation</a:t>
            </a:r>
          </a:p>
          <a:p>
            <a:pPr eaLnBrk="1" fontAlgn="base" hangingPunct="1">
              <a:lnSpc>
                <a:spcPct val="90000"/>
              </a:lnSpc>
              <a:spcBef>
                <a:spcPct val="20000"/>
              </a:spcBef>
              <a:spcAft>
                <a:spcPct val="0"/>
              </a:spcAft>
              <a:buClr>
                <a:srgbClr val="800080"/>
              </a:buClr>
              <a:buSzPct val="130000"/>
              <a:buFont typeface="Arial" pitchFamily="34" charset="0"/>
              <a:buChar char="•"/>
            </a:pPr>
            <a:r>
              <a:rPr lang="en-US" altLang="en-US" sz="2000" smtClean="0">
                <a:solidFill>
                  <a:srgbClr val="000000"/>
                </a:solidFill>
              </a:rPr>
              <a:t>Food security</a:t>
            </a:r>
          </a:p>
        </p:txBody>
      </p:sp>
      <p:pic>
        <p:nvPicPr>
          <p:cNvPr id="696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4675"/>
            <a:ext cx="1792288"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Bild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3141663"/>
            <a:ext cx="2770188"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9" descr="children in ri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62450"/>
            <a:ext cx="1792288"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platzhalter 8"/>
          <p:cNvSpPr>
            <a:spLocks noGrp="1"/>
          </p:cNvSpPr>
          <p:nvPr>
            <p:ph type="body" sz="quarter" idx="10"/>
          </p:nvPr>
        </p:nvSpPr>
        <p:spPr>
          <a:xfrm>
            <a:off x="1331913" y="981075"/>
            <a:ext cx="7632700" cy="576263"/>
          </a:xfrm>
        </p:spPr>
        <p:txBody>
          <a:bodyPr>
            <a:normAutofit fontScale="92500"/>
          </a:bodyPr>
          <a:lstStyle/>
          <a:p>
            <a:pPr>
              <a:buFont typeface="Times" charset="0"/>
              <a:buNone/>
            </a:pPr>
            <a:r>
              <a:rPr lang="en-GB" altLang="en-US" smtClean="0"/>
              <a:t>(2) Capitalise</a:t>
            </a:r>
            <a:r>
              <a:rPr lang="en-US" altLang="en-US" smtClean="0"/>
              <a:t> on </a:t>
            </a:r>
            <a:r>
              <a:rPr lang="en-US" altLang="en-US" smtClean="0">
                <a:solidFill>
                  <a:srgbClr val="FF0000"/>
                </a:solidFill>
              </a:rPr>
              <a:t>the economic benefits </a:t>
            </a:r>
            <a:r>
              <a:rPr lang="en-US" altLang="en-US" smtClean="0"/>
              <a:t>of sanitation</a:t>
            </a:r>
            <a:r>
              <a:rPr lang="en-US" altLang="en-US" smtClean="0">
                <a:solidFill>
                  <a:srgbClr val="000000"/>
                </a:solidFill>
              </a:rPr>
              <a:t>!</a:t>
            </a:r>
            <a:endParaRPr lang="de-DE" altLang="en-US" smtClean="0"/>
          </a:p>
        </p:txBody>
      </p:sp>
    </p:spTree>
    <p:extLst>
      <p:ext uri="{BB962C8B-B14F-4D97-AF65-F5344CB8AC3E}">
        <p14:creationId xmlns:p14="http://schemas.microsoft.com/office/powerpoint/2010/main" val="10575363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bwMode="auto">
          <a:xfrm>
            <a:off x="1243013" y="1582738"/>
            <a:ext cx="6634162" cy="430212"/>
          </a:xfrm>
          <a:prstGeom prst="rect">
            <a:avLst/>
          </a:prstGeom>
          <a:noFill/>
          <a:ln w="9525">
            <a:noFill/>
            <a:miter lim="800000"/>
            <a:headEnd/>
            <a:tailEnd/>
          </a:ln>
        </p:spPr>
        <p:txBody>
          <a:bodyPr wrap="none" tIns="0" bIns="0" anchor="ctr">
            <a:spAutoFit/>
          </a:bodyPr>
          <a:lstStyle/>
          <a:p>
            <a:pPr algn="ctr" eaLnBrk="0" fontAlgn="base" hangingPunct="0">
              <a:spcBef>
                <a:spcPct val="0"/>
              </a:spcBef>
              <a:spcAft>
                <a:spcPct val="0"/>
              </a:spcAft>
              <a:defRPr/>
            </a:pPr>
            <a:r>
              <a:rPr lang="en-GB" sz="2800" b="1" kern="0" dirty="0">
                <a:solidFill>
                  <a:prstClr val="black"/>
                </a:solidFill>
              </a:rPr>
              <a:t>2. Definition of Sustainable Sanitation</a:t>
            </a:r>
          </a:p>
        </p:txBody>
      </p:sp>
    </p:spTree>
    <p:extLst>
      <p:ext uri="{BB962C8B-B14F-4D97-AF65-F5344CB8AC3E}">
        <p14:creationId xmlns:p14="http://schemas.microsoft.com/office/powerpoint/2010/main" val="15890537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6288"/>
            <a:ext cx="9144000" cy="574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3"/>
          <p:cNvSpPr>
            <a:spLocks noGrp="1" noChangeArrowheads="1"/>
          </p:cNvSpPr>
          <p:nvPr>
            <p:ph idx="1"/>
          </p:nvPr>
        </p:nvSpPr>
        <p:spPr>
          <a:xfrm>
            <a:off x="1547813" y="3573463"/>
            <a:ext cx="7416800" cy="2592387"/>
          </a:xfrm>
        </p:spPr>
        <p:txBody>
          <a:bodyPr/>
          <a:lstStyle/>
          <a:p>
            <a:r>
              <a:rPr lang="en-US" altLang="en-US" smtClean="0"/>
              <a:t>Media stars: e.g. Wash united…</a:t>
            </a:r>
          </a:p>
          <a:p>
            <a:r>
              <a:rPr lang="en-US" altLang="en-US" smtClean="0"/>
              <a:t>No toilet – no bride (TV-movies Nepal/India)</a:t>
            </a:r>
          </a:p>
          <a:p>
            <a:r>
              <a:rPr lang="en-US" altLang="en-US" smtClean="0"/>
              <a:t>School sanitation (Hygiene education)</a:t>
            </a:r>
          </a:p>
          <a:p>
            <a:r>
              <a:rPr lang="en-US" altLang="en-US" smtClean="0"/>
              <a:t>Pretty toilets </a:t>
            </a:r>
          </a:p>
          <a:p>
            <a:r>
              <a:rPr lang="en-US" altLang="en-US" smtClean="0"/>
              <a:t>Human right</a:t>
            </a:r>
            <a:endParaRPr lang="en-GB" altLang="en-US" smtClean="0"/>
          </a:p>
        </p:txBody>
      </p:sp>
      <p:sp>
        <p:nvSpPr>
          <p:cNvPr id="70660" name="Textplatzhalter 10"/>
          <p:cNvSpPr>
            <a:spLocks noGrp="1"/>
          </p:cNvSpPr>
          <p:nvPr>
            <p:ph type="body" sz="quarter" idx="10"/>
          </p:nvPr>
        </p:nvSpPr>
        <p:spPr>
          <a:xfrm>
            <a:off x="1331913" y="981075"/>
            <a:ext cx="7632700" cy="576263"/>
          </a:xfrm>
        </p:spPr>
        <p:txBody>
          <a:bodyPr/>
          <a:lstStyle/>
          <a:p>
            <a:pPr>
              <a:buFont typeface="Times" charset="0"/>
              <a:buNone/>
            </a:pPr>
            <a:r>
              <a:rPr lang="en-US" altLang="en-US" smtClean="0"/>
              <a:t>(3) A breakthrough in communication is needed</a:t>
            </a:r>
            <a:endParaRPr lang="de-DE" altLang="en-US" smtClean="0"/>
          </a:p>
        </p:txBody>
      </p:sp>
      <p:pic>
        <p:nvPicPr>
          <p:cNvPr id="7066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243513"/>
            <a:ext cx="140017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54531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ástupný symbol pro text 30"/>
          <p:cNvSpPr>
            <a:spLocks noGrp="1"/>
          </p:cNvSpPr>
          <p:nvPr>
            <p:ph type="body" sz="quarter" idx="10"/>
          </p:nvPr>
        </p:nvSpPr>
        <p:spPr>
          <a:xfrm>
            <a:off x="1331913" y="981075"/>
            <a:ext cx="7632700" cy="576263"/>
          </a:xfrm>
        </p:spPr>
        <p:txBody>
          <a:bodyPr>
            <a:normAutofit fontScale="85000" lnSpcReduction="10000"/>
          </a:bodyPr>
          <a:lstStyle/>
          <a:p>
            <a:pPr>
              <a:buFont typeface="Times" charset="0"/>
              <a:buNone/>
            </a:pPr>
            <a:r>
              <a:rPr lang="en-US" altLang="en-US" smtClean="0"/>
              <a:t>(4) Participation &amp; Capacity development along the chain</a:t>
            </a:r>
          </a:p>
        </p:txBody>
      </p:sp>
      <p:grpSp>
        <p:nvGrpSpPr>
          <p:cNvPr id="71683" name="Skupina 28"/>
          <p:cNvGrpSpPr>
            <a:grpSpLocks/>
          </p:cNvGrpSpPr>
          <p:nvPr/>
        </p:nvGrpSpPr>
        <p:grpSpPr bwMode="auto">
          <a:xfrm>
            <a:off x="179388" y="1773238"/>
            <a:ext cx="8713787" cy="2232025"/>
            <a:chOff x="179388" y="1430338"/>
            <a:chExt cx="8713787" cy="2232025"/>
          </a:xfrm>
        </p:grpSpPr>
        <p:sp>
          <p:nvSpPr>
            <p:cNvPr id="71696" name="Rectangle 6"/>
            <p:cNvSpPr>
              <a:spLocks noChangeArrowheads="1"/>
            </p:cNvSpPr>
            <p:nvPr/>
          </p:nvSpPr>
          <p:spPr bwMode="auto">
            <a:xfrm>
              <a:off x="179388" y="1430338"/>
              <a:ext cx="8713787" cy="2232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algn="ctr" fontAlgn="base">
                <a:spcBef>
                  <a:spcPct val="0"/>
                </a:spcBef>
                <a:spcAft>
                  <a:spcPct val="0"/>
                </a:spcAft>
                <a:buClrTx/>
                <a:buSzTx/>
                <a:buFontTx/>
                <a:buNone/>
              </a:pPr>
              <a:endParaRPr lang="en-US" altLang="en-US" sz="2400" smtClean="0">
                <a:solidFill>
                  <a:prstClr val="black"/>
                </a:solidFill>
              </a:endParaRPr>
            </a:p>
          </p:txBody>
        </p:sp>
        <p:grpSp>
          <p:nvGrpSpPr>
            <p:cNvPr id="71697" name="Skupina 27"/>
            <p:cNvGrpSpPr>
              <a:grpSpLocks/>
            </p:cNvGrpSpPr>
            <p:nvPr/>
          </p:nvGrpSpPr>
          <p:grpSpPr bwMode="auto">
            <a:xfrm>
              <a:off x="214282" y="1500174"/>
              <a:ext cx="8605868" cy="2057403"/>
              <a:chOff x="214282" y="1500174"/>
              <a:chExt cx="8605868" cy="2057403"/>
            </a:xfrm>
          </p:grpSpPr>
          <p:grpSp>
            <p:nvGrpSpPr>
              <p:cNvPr id="71698" name="Skupina 26"/>
              <p:cNvGrpSpPr>
                <a:grpSpLocks/>
              </p:cNvGrpSpPr>
              <p:nvPr/>
            </p:nvGrpSpPr>
            <p:grpSpPr bwMode="auto">
              <a:xfrm>
                <a:off x="214282" y="1508125"/>
                <a:ext cx="2735262" cy="2049452"/>
                <a:chOff x="214282" y="1508125"/>
                <a:chExt cx="2735262" cy="2049452"/>
              </a:xfrm>
            </p:grpSpPr>
            <p:pic>
              <p:nvPicPr>
                <p:cNvPr id="71705" name="Picture 12" descr="2va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282" y="1928802"/>
                  <a:ext cx="2735262"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6" name="Text Box 5"/>
                <p:cNvSpPr txBox="1">
                  <a:spLocks noChangeArrowheads="1"/>
                </p:cNvSpPr>
                <p:nvPr/>
              </p:nvSpPr>
              <p:spPr bwMode="auto">
                <a:xfrm>
                  <a:off x="250825" y="1508125"/>
                  <a:ext cx="2160588"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fontAlgn="base">
                    <a:spcBef>
                      <a:spcPct val="50000"/>
                    </a:spcBef>
                    <a:spcAft>
                      <a:spcPct val="0"/>
                    </a:spcAft>
                    <a:buClrTx/>
                    <a:buSzTx/>
                    <a:buFontTx/>
                    <a:buNone/>
                  </a:pPr>
                  <a:r>
                    <a:rPr lang="fr-FR" altLang="en-US" sz="1600" b="1" smtClean="0">
                      <a:solidFill>
                        <a:prstClr val="black"/>
                      </a:solidFill>
                    </a:rPr>
                    <a:t>UDDToilets</a:t>
                  </a:r>
                </a:p>
              </p:txBody>
            </p:sp>
          </p:grpSp>
          <p:grpSp>
            <p:nvGrpSpPr>
              <p:cNvPr id="71699" name="Group 23"/>
              <p:cNvGrpSpPr>
                <a:grpSpLocks/>
              </p:cNvGrpSpPr>
              <p:nvPr/>
            </p:nvGrpSpPr>
            <p:grpSpPr bwMode="auto">
              <a:xfrm>
                <a:off x="3097213" y="1514475"/>
                <a:ext cx="2881312" cy="2003425"/>
                <a:chOff x="1951" y="1079"/>
                <a:chExt cx="1815" cy="1262"/>
              </a:xfrm>
            </p:grpSpPr>
            <p:pic>
              <p:nvPicPr>
                <p:cNvPr id="71703" name="Picture 11" descr="cro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8" y="1357"/>
                  <a:ext cx="1676" cy="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4" name="Text Box 18"/>
                <p:cNvSpPr txBox="1">
                  <a:spLocks noChangeArrowheads="1"/>
                </p:cNvSpPr>
                <p:nvPr/>
              </p:nvSpPr>
              <p:spPr bwMode="auto">
                <a:xfrm>
                  <a:off x="1951" y="1079"/>
                  <a:ext cx="1815" cy="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fontAlgn="base">
                    <a:spcBef>
                      <a:spcPct val="50000"/>
                    </a:spcBef>
                    <a:spcAft>
                      <a:spcPct val="0"/>
                    </a:spcAft>
                    <a:buClrTx/>
                    <a:buSzTx/>
                    <a:buFontTx/>
                    <a:buNone/>
                  </a:pPr>
                  <a:r>
                    <a:rPr lang="fr-FR" altLang="en-US" sz="1600" b="1" smtClean="0">
                      <a:solidFill>
                        <a:prstClr val="black"/>
                      </a:solidFill>
                    </a:rPr>
                    <a:t>Urban agriculture</a:t>
                  </a:r>
                </a:p>
              </p:txBody>
            </p:sp>
          </p:grpSp>
          <p:grpSp>
            <p:nvGrpSpPr>
              <p:cNvPr id="71700" name="Skupina 25"/>
              <p:cNvGrpSpPr>
                <a:grpSpLocks/>
              </p:cNvGrpSpPr>
              <p:nvPr/>
            </p:nvGrpSpPr>
            <p:grpSpPr bwMode="auto">
              <a:xfrm>
                <a:off x="6084888" y="1500174"/>
                <a:ext cx="2735262" cy="2000264"/>
                <a:chOff x="6084888" y="1500174"/>
                <a:chExt cx="2735262" cy="2000264"/>
              </a:xfrm>
            </p:grpSpPr>
            <p:pic>
              <p:nvPicPr>
                <p:cNvPr id="71701" name="Picture 10" descr="biog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1951038"/>
                  <a:ext cx="2735262"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2" name="Text Box 19"/>
                <p:cNvSpPr txBox="1">
                  <a:spLocks noChangeArrowheads="1"/>
                </p:cNvSpPr>
                <p:nvPr/>
              </p:nvSpPr>
              <p:spPr bwMode="auto">
                <a:xfrm>
                  <a:off x="6088063" y="1500174"/>
                  <a:ext cx="2160587"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fontAlgn="base">
                    <a:spcBef>
                      <a:spcPct val="50000"/>
                    </a:spcBef>
                    <a:spcAft>
                      <a:spcPct val="0"/>
                    </a:spcAft>
                    <a:buClrTx/>
                    <a:buSzTx/>
                    <a:buFontTx/>
                    <a:buNone/>
                  </a:pPr>
                  <a:r>
                    <a:rPr lang="fr-FR" altLang="en-US" sz="1600" b="1" smtClean="0">
                      <a:solidFill>
                        <a:prstClr val="black"/>
                      </a:solidFill>
                    </a:rPr>
                    <a:t>Energy from waste</a:t>
                  </a:r>
                </a:p>
              </p:txBody>
            </p:sp>
          </p:grpSp>
        </p:grpSp>
      </p:grpSp>
      <p:grpSp>
        <p:nvGrpSpPr>
          <p:cNvPr id="71684" name="Skupina 24"/>
          <p:cNvGrpSpPr>
            <a:grpSpLocks/>
          </p:cNvGrpSpPr>
          <p:nvPr/>
        </p:nvGrpSpPr>
        <p:grpSpPr bwMode="auto">
          <a:xfrm>
            <a:off x="179388" y="4221163"/>
            <a:ext cx="8713787" cy="2232025"/>
            <a:chOff x="179388" y="3865563"/>
            <a:chExt cx="8713787" cy="2232025"/>
          </a:xfrm>
        </p:grpSpPr>
        <p:sp>
          <p:nvSpPr>
            <p:cNvPr id="71685" name="Rectangle 13"/>
            <p:cNvSpPr>
              <a:spLocks noChangeArrowheads="1"/>
            </p:cNvSpPr>
            <p:nvPr/>
          </p:nvSpPr>
          <p:spPr bwMode="auto">
            <a:xfrm>
              <a:off x="179388" y="3865563"/>
              <a:ext cx="8713787" cy="2232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algn="ctr" fontAlgn="base">
                <a:spcBef>
                  <a:spcPct val="0"/>
                </a:spcBef>
                <a:spcAft>
                  <a:spcPct val="0"/>
                </a:spcAft>
                <a:buClrTx/>
                <a:buSzTx/>
                <a:buFontTx/>
                <a:buNone/>
              </a:pPr>
              <a:endParaRPr lang="en-US" altLang="en-US" sz="2400" smtClean="0">
                <a:solidFill>
                  <a:prstClr val="black"/>
                </a:solidFill>
              </a:endParaRPr>
            </a:p>
          </p:txBody>
        </p:sp>
        <p:grpSp>
          <p:nvGrpSpPr>
            <p:cNvPr id="71686" name="Skupina 23"/>
            <p:cNvGrpSpPr>
              <a:grpSpLocks/>
            </p:cNvGrpSpPr>
            <p:nvPr/>
          </p:nvGrpSpPr>
          <p:grpSpPr bwMode="auto">
            <a:xfrm>
              <a:off x="250825" y="4000500"/>
              <a:ext cx="8535988" cy="2000250"/>
              <a:chOff x="250825" y="4000500"/>
              <a:chExt cx="8535988" cy="2000250"/>
            </a:xfrm>
          </p:grpSpPr>
          <p:grpSp>
            <p:nvGrpSpPr>
              <p:cNvPr id="71687" name="Group 26"/>
              <p:cNvGrpSpPr>
                <a:grpSpLocks/>
              </p:cNvGrpSpPr>
              <p:nvPr/>
            </p:nvGrpSpPr>
            <p:grpSpPr bwMode="auto">
              <a:xfrm>
                <a:off x="5857875" y="4000500"/>
                <a:ext cx="2928938" cy="1992313"/>
                <a:chOff x="2160" y="2576"/>
                <a:chExt cx="1845" cy="1255"/>
              </a:xfrm>
            </p:grpSpPr>
            <p:pic>
              <p:nvPicPr>
                <p:cNvPr id="71694" name="Picture 15" descr="applic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0" y="2744"/>
                  <a:ext cx="1845" cy="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5" name="Text Box 21"/>
                <p:cNvSpPr txBox="1">
                  <a:spLocks noChangeArrowheads="1"/>
                </p:cNvSpPr>
                <p:nvPr/>
              </p:nvSpPr>
              <p:spPr bwMode="auto">
                <a:xfrm>
                  <a:off x="2200" y="2576"/>
                  <a:ext cx="1361" cy="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fontAlgn="base">
                    <a:spcBef>
                      <a:spcPct val="50000"/>
                    </a:spcBef>
                    <a:spcAft>
                      <a:spcPct val="0"/>
                    </a:spcAft>
                    <a:buClrTx/>
                    <a:buSzTx/>
                    <a:buFontTx/>
                    <a:buNone/>
                  </a:pPr>
                  <a:r>
                    <a:rPr lang="fr-FR" altLang="en-US" sz="1600" b="1" smtClean="0">
                      <a:solidFill>
                        <a:prstClr val="black"/>
                      </a:solidFill>
                    </a:rPr>
                    <a:t>Land application</a:t>
                  </a:r>
                </a:p>
              </p:txBody>
            </p:sp>
          </p:grpSp>
          <p:grpSp>
            <p:nvGrpSpPr>
              <p:cNvPr id="71688" name="Group 27"/>
              <p:cNvGrpSpPr>
                <a:grpSpLocks/>
              </p:cNvGrpSpPr>
              <p:nvPr/>
            </p:nvGrpSpPr>
            <p:grpSpPr bwMode="auto">
              <a:xfrm>
                <a:off x="3402013" y="4000500"/>
                <a:ext cx="2527300" cy="1952625"/>
                <a:chOff x="4003" y="2568"/>
                <a:chExt cx="1592" cy="1230"/>
              </a:xfrm>
            </p:grpSpPr>
            <p:pic>
              <p:nvPicPr>
                <p:cNvPr id="71692" name="Picture 16" descr="irriga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3" y="2709"/>
                  <a:ext cx="1592" cy="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3" name="Text Box 22"/>
                <p:cNvSpPr txBox="1">
                  <a:spLocks noChangeArrowheads="1"/>
                </p:cNvSpPr>
                <p:nvPr/>
              </p:nvSpPr>
              <p:spPr bwMode="auto">
                <a:xfrm>
                  <a:off x="4014" y="2568"/>
                  <a:ext cx="1361" cy="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fontAlgn="base">
                    <a:spcBef>
                      <a:spcPct val="50000"/>
                    </a:spcBef>
                    <a:spcAft>
                      <a:spcPct val="0"/>
                    </a:spcAft>
                    <a:buClrTx/>
                    <a:buSzTx/>
                    <a:buFontTx/>
                    <a:buNone/>
                  </a:pPr>
                  <a:r>
                    <a:rPr lang="fr-FR" altLang="en-US" sz="1600" b="1" smtClean="0">
                      <a:solidFill>
                        <a:prstClr val="black"/>
                      </a:solidFill>
                    </a:rPr>
                    <a:t>Irrigation of crops</a:t>
                  </a:r>
                </a:p>
              </p:txBody>
            </p:sp>
          </p:grpSp>
          <p:grpSp>
            <p:nvGrpSpPr>
              <p:cNvPr id="71689" name="Skupina 20"/>
              <p:cNvGrpSpPr>
                <a:grpSpLocks/>
              </p:cNvGrpSpPr>
              <p:nvPr/>
            </p:nvGrpSpPr>
            <p:grpSpPr bwMode="auto">
              <a:xfrm>
                <a:off x="250825" y="4038600"/>
                <a:ext cx="3203575" cy="1962150"/>
                <a:chOff x="250825" y="4038600"/>
                <a:chExt cx="3203575" cy="1962150"/>
              </a:xfrm>
            </p:grpSpPr>
            <p:sp>
              <p:nvSpPr>
                <p:cNvPr id="71690" name="Text Box 20"/>
                <p:cNvSpPr txBox="1">
                  <a:spLocks noChangeArrowheads="1"/>
                </p:cNvSpPr>
                <p:nvPr/>
              </p:nvSpPr>
              <p:spPr bwMode="auto">
                <a:xfrm>
                  <a:off x="276225" y="4038600"/>
                  <a:ext cx="3071813"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fontAlgn="base">
                    <a:spcBef>
                      <a:spcPct val="50000"/>
                    </a:spcBef>
                    <a:spcAft>
                      <a:spcPct val="0"/>
                    </a:spcAft>
                    <a:buClrTx/>
                    <a:buSzTx/>
                    <a:buFontTx/>
                    <a:buNone/>
                  </a:pPr>
                  <a:r>
                    <a:rPr lang="fr-FR" altLang="en-US" sz="1600" b="1" smtClean="0">
                      <a:solidFill>
                        <a:prstClr val="black"/>
                      </a:solidFill>
                    </a:rPr>
                    <a:t>Forage from C.wetlands</a:t>
                  </a:r>
                </a:p>
              </p:txBody>
            </p:sp>
            <p:pic>
              <p:nvPicPr>
                <p:cNvPr id="71691" name="Picture 14" descr="CWTLa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825" y="4314825"/>
                  <a:ext cx="320357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Tree>
    <p:extLst>
      <p:ext uri="{BB962C8B-B14F-4D97-AF65-F5344CB8AC3E}">
        <p14:creationId xmlns:p14="http://schemas.microsoft.com/office/powerpoint/2010/main" val="30419829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p:cNvSpPr>
            <a:spLocks noGrp="1" noChangeArrowheads="1"/>
          </p:cNvSpPr>
          <p:nvPr>
            <p:ph idx="1"/>
          </p:nvPr>
        </p:nvSpPr>
        <p:spPr>
          <a:xfrm>
            <a:off x="2051050" y="1844675"/>
            <a:ext cx="6481763" cy="4608513"/>
          </a:xfrm>
        </p:spPr>
        <p:txBody>
          <a:bodyPr/>
          <a:lstStyle/>
          <a:p>
            <a:pPr marL="0" indent="0" eaLnBrk="1" hangingPunct="1">
              <a:lnSpc>
                <a:spcPct val="90000"/>
              </a:lnSpc>
              <a:buFont typeface="Times" pitchFamily="18" charset="0"/>
              <a:buNone/>
              <a:defRPr/>
            </a:pPr>
            <a:r>
              <a:rPr lang="en-GB" sz="1800" dirty="0" smtClean="0">
                <a:solidFill>
                  <a:srgbClr val="000000"/>
                </a:solidFill>
                <a:ea typeface="+mn-ea"/>
                <a:cs typeface="+mn-cs"/>
              </a:rPr>
              <a:t>Management</a:t>
            </a:r>
          </a:p>
          <a:p>
            <a:pPr eaLnBrk="1" hangingPunct="1">
              <a:lnSpc>
                <a:spcPct val="90000"/>
              </a:lnSpc>
              <a:defRPr/>
            </a:pPr>
            <a:r>
              <a:rPr lang="en-GB" sz="1800" dirty="0" smtClean="0">
                <a:solidFill>
                  <a:srgbClr val="000000"/>
                </a:solidFill>
                <a:ea typeface="+mn-ea"/>
                <a:cs typeface="+mn-cs"/>
              </a:rPr>
              <a:t>How to control a large number of decentralised systems (incl. health concerns)</a:t>
            </a:r>
          </a:p>
          <a:p>
            <a:pPr eaLnBrk="1" hangingPunct="1">
              <a:lnSpc>
                <a:spcPct val="90000"/>
              </a:lnSpc>
              <a:defRPr/>
            </a:pPr>
            <a:r>
              <a:rPr lang="en-GB" sz="1800" dirty="0" smtClean="0">
                <a:solidFill>
                  <a:srgbClr val="000000"/>
                </a:solidFill>
                <a:ea typeface="MS PGothic" pitchFamily="34" charset="-128"/>
                <a:cs typeface="+mn-cs"/>
              </a:rPr>
              <a:t>Difference between rural and urban</a:t>
            </a:r>
          </a:p>
          <a:p>
            <a:pPr eaLnBrk="1" hangingPunct="1">
              <a:lnSpc>
                <a:spcPct val="90000"/>
              </a:lnSpc>
              <a:buFont typeface="Times" pitchFamily="18" charset="0"/>
              <a:buNone/>
              <a:defRPr/>
            </a:pPr>
            <a:r>
              <a:rPr lang="en-GB" sz="1800" dirty="0" smtClean="0">
                <a:solidFill>
                  <a:srgbClr val="000000"/>
                </a:solidFill>
                <a:ea typeface="+mn-ea"/>
                <a:cs typeface="+mn-cs"/>
              </a:rPr>
              <a:t>Financing</a:t>
            </a:r>
          </a:p>
          <a:p>
            <a:pPr eaLnBrk="1" hangingPunct="1">
              <a:lnSpc>
                <a:spcPct val="90000"/>
              </a:lnSpc>
              <a:defRPr/>
            </a:pPr>
            <a:r>
              <a:rPr lang="en-GB" sz="1800" dirty="0" smtClean="0">
                <a:solidFill>
                  <a:srgbClr val="000000"/>
                </a:solidFill>
                <a:ea typeface="+mn-ea"/>
                <a:cs typeface="+mn-cs"/>
              </a:rPr>
              <a:t>Role of Utilities</a:t>
            </a:r>
          </a:p>
          <a:p>
            <a:pPr eaLnBrk="1" hangingPunct="1">
              <a:lnSpc>
                <a:spcPct val="90000"/>
              </a:lnSpc>
              <a:defRPr/>
            </a:pPr>
            <a:r>
              <a:rPr lang="en-GB" sz="1800" dirty="0" smtClean="0">
                <a:solidFill>
                  <a:srgbClr val="000000"/>
                </a:solidFill>
                <a:ea typeface="+mn-ea"/>
                <a:cs typeface="+mn-cs"/>
              </a:rPr>
              <a:t>How to finance lots of small activities?</a:t>
            </a:r>
          </a:p>
          <a:p>
            <a:pPr eaLnBrk="1" hangingPunct="1">
              <a:lnSpc>
                <a:spcPct val="90000"/>
              </a:lnSpc>
              <a:buFont typeface="Times" pitchFamily="18" charset="0"/>
              <a:buNone/>
              <a:defRPr/>
            </a:pPr>
            <a:r>
              <a:rPr lang="en-GB" sz="1800" dirty="0" smtClean="0">
                <a:solidFill>
                  <a:srgbClr val="000000"/>
                </a:solidFill>
                <a:ea typeface="+mn-ea"/>
                <a:cs typeface="+mn-cs"/>
              </a:rPr>
              <a:t>Subsidies</a:t>
            </a:r>
          </a:p>
          <a:p>
            <a:pPr eaLnBrk="1" hangingPunct="1">
              <a:lnSpc>
                <a:spcPct val="90000"/>
              </a:lnSpc>
              <a:spcAft>
                <a:spcPts val="0"/>
              </a:spcAft>
              <a:defRPr/>
            </a:pPr>
            <a:r>
              <a:rPr lang="en-GB" sz="1800" dirty="0" smtClean="0">
                <a:solidFill>
                  <a:srgbClr val="000000"/>
                </a:solidFill>
                <a:ea typeface="+mn-ea"/>
                <a:cs typeface="+mn-cs"/>
              </a:rPr>
              <a:t>Invest in improved health or </a:t>
            </a:r>
            <a:br>
              <a:rPr lang="en-GB" sz="1800" dirty="0" smtClean="0">
                <a:solidFill>
                  <a:srgbClr val="000000"/>
                </a:solidFill>
                <a:ea typeface="+mn-ea"/>
                <a:cs typeface="+mn-cs"/>
              </a:rPr>
            </a:br>
            <a:r>
              <a:rPr lang="en-GB" sz="1800" dirty="0" smtClean="0">
                <a:solidFill>
                  <a:srgbClr val="000000"/>
                </a:solidFill>
                <a:ea typeface="+mn-ea"/>
                <a:cs typeface="+mn-cs"/>
              </a:rPr>
              <a:t>finance large infrastructure or </a:t>
            </a:r>
            <a:br>
              <a:rPr lang="en-GB" sz="1800" dirty="0" smtClean="0">
                <a:solidFill>
                  <a:srgbClr val="000000"/>
                </a:solidFill>
                <a:ea typeface="+mn-ea"/>
                <a:cs typeface="+mn-cs"/>
              </a:rPr>
            </a:br>
            <a:r>
              <a:rPr lang="en-GB" sz="1800" dirty="0" smtClean="0">
                <a:solidFill>
                  <a:srgbClr val="000000"/>
                </a:solidFill>
                <a:ea typeface="+mn-ea"/>
                <a:cs typeface="+mn-cs"/>
              </a:rPr>
              <a:t>partially subsidise O&amp;M of productive </a:t>
            </a:r>
          </a:p>
          <a:p>
            <a:pPr eaLnBrk="1" hangingPunct="1">
              <a:lnSpc>
                <a:spcPct val="90000"/>
              </a:lnSpc>
              <a:spcBef>
                <a:spcPts val="0"/>
              </a:spcBef>
              <a:buFont typeface="Wingdings" pitchFamily="2" charset="2"/>
              <a:buNone/>
              <a:defRPr/>
            </a:pPr>
            <a:r>
              <a:rPr lang="en-GB" sz="1800" dirty="0" smtClean="0">
                <a:solidFill>
                  <a:srgbClr val="000000"/>
                </a:solidFill>
                <a:ea typeface="+mn-ea"/>
                <a:cs typeface="+mn-cs"/>
              </a:rPr>
              <a:t>      sanitation</a:t>
            </a:r>
          </a:p>
        </p:txBody>
      </p:sp>
      <p:sp>
        <p:nvSpPr>
          <p:cNvPr id="72707" name="Zástupný symbol pro text 11"/>
          <p:cNvSpPr>
            <a:spLocks noGrp="1"/>
          </p:cNvSpPr>
          <p:nvPr>
            <p:ph type="body" sz="quarter" idx="10"/>
          </p:nvPr>
        </p:nvSpPr>
        <p:spPr>
          <a:xfrm>
            <a:off x="1331913" y="981075"/>
            <a:ext cx="7632700" cy="576263"/>
          </a:xfrm>
        </p:spPr>
        <p:txBody>
          <a:bodyPr>
            <a:normAutofit fontScale="62500" lnSpcReduction="20000"/>
          </a:bodyPr>
          <a:lstStyle/>
          <a:p>
            <a:pPr>
              <a:buFont typeface="Times" charset="0"/>
              <a:buNone/>
            </a:pPr>
            <a:r>
              <a:rPr lang="en-GB" altLang="en-US" smtClean="0"/>
              <a:t>(5) All parts of the sanitation chain need the right </a:t>
            </a:r>
            <a:r>
              <a:rPr lang="en-GB" altLang="en-US" smtClean="0">
                <a:solidFill>
                  <a:srgbClr val="FF0000"/>
                </a:solidFill>
              </a:rPr>
              <a:t>management</a:t>
            </a:r>
            <a:r>
              <a:rPr lang="en-GB" altLang="en-US" smtClean="0"/>
              <a:t> and </a:t>
            </a:r>
            <a:r>
              <a:rPr lang="en-GB" altLang="en-US" smtClean="0">
                <a:solidFill>
                  <a:srgbClr val="FF0000"/>
                </a:solidFill>
              </a:rPr>
              <a:t>financing</a:t>
            </a:r>
            <a:r>
              <a:rPr lang="en-GB" altLang="en-US" smtClean="0"/>
              <a:t> tools</a:t>
            </a:r>
            <a:endParaRPr lang="en-US" altLang="en-US" smtClean="0"/>
          </a:p>
        </p:txBody>
      </p:sp>
      <p:grpSp>
        <p:nvGrpSpPr>
          <p:cNvPr id="72708" name="Skupina 9"/>
          <p:cNvGrpSpPr>
            <a:grpSpLocks/>
          </p:cNvGrpSpPr>
          <p:nvPr/>
        </p:nvGrpSpPr>
        <p:grpSpPr bwMode="auto">
          <a:xfrm>
            <a:off x="34925" y="4018633"/>
            <a:ext cx="1260475" cy="1871662"/>
            <a:chOff x="6357933" y="4057120"/>
            <a:chExt cx="1828800" cy="2588769"/>
          </a:xfrm>
        </p:grpSpPr>
        <p:pic>
          <p:nvPicPr>
            <p:cNvPr id="727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7933" y="4057120"/>
              <a:ext cx="1828800" cy="258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3" name="Textfeld 4"/>
            <p:cNvSpPr txBox="1">
              <a:spLocks noChangeArrowheads="1"/>
            </p:cNvSpPr>
            <p:nvPr/>
          </p:nvSpPr>
          <p:spPr bwMode="auto">
            <a:xfrm>
              <a:off x="6357933" y="5351504"/>
              <a:ext cx="1615543" cy="725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82563" indent="-182563"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eaLnBrk="1" fontAlgn="base" hangingPunct="1">
                <a:spcBef>
                  <a:spcPct val="0"/>
                </a:spcBef>
                <a:spcAft>
                  <a:spcPct val="0"/>
                </a:spcAft>
                <a:buClrTx/>
                <a:buSzTx/>
                <a:buFont typeface="Arial" pitchFamily="34" charset="0"/>
                <a:buChar char="•"/>
              </a:pPr>
              <a:r>
                <a:rPr lang="en-GB" altLang="en-US" sz="800" dirty="0" smtClean="0">
                  <a:solidFill>
                    <a:prstClr val="black"/>
                  </a:solidFill>
                </a:rPr>
                <a:t>Behaviour change</a:t>
              </a:r>
            </a:p>
            <a:p>
              <a:pPr eaLnBrk="1" fontAlgn="base" hangingPunct="1">
                <a:spcBef>
                  <a:spcPct val="0"/>
                </a:spcBef>
                <a:spcAft>
                  <a:spcPct val="0"/>
                </a:spcAft>
                <a:buClrTx/>
                <a:buSzTx/>
                <a:buFont typeface="Arial" pitchFamily="34" charset="0"/>
                <a:buChar char="•"/>
              </a:pPr>
              <a:r>
                <a:rPr lang="en-GB" altLang="en-US" sz="800" dirty="0" smtClean="0">
                  <a:solidFill>
                    <a:prstClr val="black"/>
                  </a:solidFill>
                </a:rPr>
                <a:t>Affordability</a:t>
              </a:r>
            </a:p>
            <a:p>
              <a:pPr eaLnBrk="1" fontAlgn="base" hangingPunct="1">
                <a:spcBef>
                  <a:spcPct val="0"/>
                </a:spcBef>
                <a:spcAft>
                  <a:spcPct val="0"/>
                </a:spcAft>
                <a:buClrTx/>
                <a:buSzTx/>
                <a:buFont typeface="Arial" pitchFamily="34" charset="0"/>
                <a:buChar char="•"/>
              </a:pPr>
              <a:r>
                <a:rPr lang="en-GB" altLang="en-US" sz="800" dirty="0" smtClean="0">
                  <a:solidFill>
                    <a:prstClr val="black"/>
                  </a:solidFill>
                </a:rPr>
                <a:t>Strong Institutions</a:t>
              </a:r>
            </a:p>
            <a:p>
              <a:pPr eaLnBrk="1" fontAlgn="base" hangingPunct="1">
                <a:spcBef>
                  <a:spcPct val="0"/>
                </a:spcBef>
                <a:spcAft>
                  <a:spcPct val="0"/>
                </a:spcAft>
                <a:buClrTx/>
                <a:buSzTx/>
                <a:buFont typeface="Arial" pitchFamily="34" charset="0"/>
                <a:buChar char="•"/>
              </a:pPr>
              <a:r>
                <a:rPr lang="en-GB" altLang="en-US" sz="800" dirty="0" smtClean="0">
                  <a:solidFill>
                    <a:prstClr val="black"/>
                  </a:solidFill>
                </a:rPr>
                <a:t>Protect Environment</a:t>
              </a:r>
            </a:p>
          </p:txBody>
        </p:sp>
      </p:grpSp>
      <p:pic>
        <p:nvPicPr>
          <p:cNvPr id="727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1989138"/>
            <a:ext cx="12636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1950" y="5373688"/>
            <a:ext cx="4521200"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feld 7"/>
          <p:cNvSpPr txBox="1">
            <a:spLocks noChangeArrowheads="1"/>
          </p:cNvSpPr>
          <p:nvPr/>
        </p:nvSpPr>
        <p:spPr bwMode="auto">
          <a:xfrm>
            <a:off x="7451725" y="6165850"/>
            <a:ext cx="132873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eaLnBrk="1" fontAlgn="base" hangingPunct="1">
              <a:spcBef>
                <a:spcPct val="0"/>
              </a:spcBef>
              <a:spcAft>
                <a:spcPct val="0"/>
              </a:spcAft>
              <a:buClrTx/>
              <a:buSzTx/>
              <a:buFontTx/>
              <a:buNone/>
            </a:pPr>
            <a:r>
              <a:rPr lang="de-DE" altLang="en-US" sz="1100" smtClean="0">
                <a:solidFill>
                  <a:prstClr val="black"/>
                </a:solidFill>
              </a:rPr>
              <a:t>Source: KfW 2009</a:t>
            </a:r>
          </a:p>
        </p:txBody>
      </p:sp>
      <p:pic>
        <p:nvPicPr>
          <p:cNvPr id="2" name="Grafik 1"/>
          <p:cNvPicPr>
            <a:picLocks noChangeAspect="1"/>
          </p:cNvPicPr>
          <p:nvPr/>
        </p:nvPicPr>
        <p:blipFill>
          <a:blip r:embed="rId5"/>
          <a:stretch>
            <a:fillRect/>
          </a:stretch>
        </p:blipFill>
        <p:spPr>
          <a:xfrm>
            <a:off x="8113816" y="20331953"/>
            <a:ext cx="6270557" cy="8867493"/>
          </a:xfrm>
          <a:prstGeom prst="rect">
            <a:avLst/>
          </a:prstGeom>
        </p:spPr>
      </p:pic>
      <p:pic>
        <p:nvPicPr>
          <p:cNvPr id="3" name="Grafik 2"/>
          <p:cNvPicPr>
            <a:picLocks noChangeAspect="1"/>
          </p:cNvPicPr>
          <p:nvPr/>
        </p:nvPicPr>
        <p:blipFill>
          <a:blip r:embed="rId5"/>
          <a:stretch>
            <a:fillRect/>
          </a:stretch>
        </p:blipFill>
        <p:spPr>
          <a:xfrm>
            <a:off x="8387" y="4018633"/>
            <a:ext cx="1323526" cy="1871662"/>
          </a:xfrm>
          <a:prstGeom prst="rect">
            <a:avLst/>
          </a:prstGeom>
        </p:spPr>
      </p:pic>
    </p:spTree>
    <p:extLst>
      <p:ext uri="{BB962C8B-B14F-4D97-AF65-F5344CB8AC3E}">
        <p14:creationId xmlns:p14="http://schemas.microsoft.com/office/powerpoint/2010/main" val="38621770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platzhalter 2"/>
          <p:cNvSpPr>
            <a:spLocks noGrp="1"/>
          </p:cNvSpPr>
          <p:nvPr>
            <p:ph type="body" sz="quarter" idx="4294967295"/>
          </p:nvPr>
        </p:nvSpPr>
        <p:spPr>
          <a:xfrm>
            <a:off x="0" y="1773238"/>
            <a:ext cx="7632700" cy="576262"/>
          </a:xfrm>
        </p:spPr>
        <p:txBody>
          <a:bodyPr/>
          <a:lstStyle/>
          <a:p>
            <a:pPr algn="ctr">
              <a:buFont typeface="Times" charset="0"/>
              <a:buNone/>
              <a:defRPr/>
            </a:pPr>
            <a:r>
              <a:rPr lang="de-DE" altLang="en-US" sz="2800" b="1" dirty="0" smtClean="0"/>
              <a:t>7. SuSanA Library</a:t>
            </a:r>
            <a:endParaRPr lang="en-GB" altLang="en-US" sz="2800" b="1" dirty="0" smtClean="0"/>
          </a:p>
        </p:txBody>
      </p:sp>
    </p:spTree>
    <p:extLst>
      <p:ext uri="{BB962C8B-B14F-4D97-AF65-F5344CB8AC3E}">
        <p14:creationId xmlns:p14="http://schemas.microsoft.com/office/powerpoint/2010/main" val="370826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395288" y="908050"/>
            <a:ext cx="8285162" cy="579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944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marL="1252538" indent="-338138">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defTabSz="449263" fontAlgn="base" hangingPunct="0">
              <a:lnSpc>
                <a:spcPct val="93000"/>
              </a:lnSpc>
              <a:spcBef>
                <a:spcPct val="0"/>
              </a:spcBef>
              <a:spcAft>
                <a:spcPts val="1425"/>
              </a:spcAft>
              <a:buSzPct val="100000"/>
              <a:defRPr/>
            </a:pPr>
            <a:r>
              <a:rPr lang="en-GB" sz="2800" b="1" dirty="0" smtClean="0">
                <a:solidFill>
                  <a:srgbClr val="000000"/>
                </a:solidFill>
              </a:rPr>
              <a:t>Library:</a:t>
            </a:r>
          </a:p>
          <a:p>
            <a:pPr marL="342900" indent="-342900" defTabSz="449263" fontAlgn="base" hangingPunct="0">
              <a:lnSpc>
                <a:spcPct val="93000"/>
              </a:lnSpc>
              <a:spcBef>
                <a:spcPct val="0"/>
              </a:spcBef>
              <a:spcAft>
                <a:spcPct val="0"/>
              </a:spcAft>
              <a:buClr>
                <a:srgbClr val="BAD800"/>
              </a:buClr>
              <a:buSzPct val="100000"/>
              <a:buFont typeface="Wingdings" panose="05000000000000000000" pitchFamily="2" charset="2"/>
              <a:buChar char="§"/>
              <a:defRPr/>
            </a:pPr>
            <a:r>
              <a:rPr lang="en-GB" sz="1800" dirty="0" smtClean="0">
                <a:solidFill>
                  <a:srgbClr val="000000"/>
                </a:solidFill>
              </a:rPr>
              <a:t>Over 3,000 documents, case studies, presentations etc. related to sustainable sanitation. Can be sorted by:</a:t>
            </a:r>
          </a:p>
          <a:p>
            <a:pPr lvl="2" defTabSz="449263" fontAlgn="base" hangingPunct="0">
              <a:lnSpc>
                <a:spcPct val="93000"/>
              </a:lnSpc>
              <a:spcBef>
                <a:spcPct val="0"/>
              </a:spcBef>
              <a:spcAft>
                <a:spcPct val="0"/>
              </a:spcAft>
              <a:buClr>
                <a:srgbClr val="BAD800"/>
              </a:buClr>
              <a:buSzPct val="100000"/>
              <a:buFont typeface="Wingdings" panose="05000000000000000000" pitchFamily="2" charset="2"/>
              <a:buChar char="Ø"/>
              <a:defRPr/>
            </a:pPr>
            <a:r>
              <a:rPr lang="en-GB" sz="1400" dirty="0" smtClean="0">
                <a:solidFill>
                  <a:srgbClr val="000000"/>
                </a:solidFill>
              </a:rPr>
              <a:t>Type of resource</a:t>
            </a:r>
          </a:p>
          <a:p>
            <a:pPr lvl="2" defTabSz="449263" fontAlgn="base" hangingPunct="0">
              <a:lnSpc>
                <a:spcPct val="93000"/>
              </a:lnSpc>
              <a:spcBef>
                <a:spcPct val="0"/>
              </a:spcBef>
              <a:spcAft>
                <a:spcPct val="0"/>
              </a:spcAft>
              <a:buClr>
                <a:srgbClr val="BAD800"/>
              </a:buClr>
              <a:buSzPct val="100000"/>
              <a:buFont typeface="Wingdings" panose="05000000000000000000" pitchFamily="2" charset="2"/>
              <a:buChar char="Ø"/>
              <a:defRPr/>
            </a:pPr>
            <a:r>
              <a:rPr lang="en-GB" sz="1400" dirty="0" smtClean="0">
                <a:solidFill>
                  <a:srgbClr val="000000"/>
                </a:solidFill>
              </a:rPr>
              <a:t>Setting or users</a:t>
            </a:r>
            <a:endParaRPr lang="en-GB" sz="1400" dirty="0">
              <a:solidFill>
                <a:srgbClr val="000000"/>
              </a:solidFill>
            </a:endParaRPr>
          </a:p>
          <a:p>
            <a:pPr lvl="2" defTabSz="449263" fontAlgn="base" hangingPunct="0">
              <a:lnSpc>
                <a:spcPct val="93000"/>
              </a:lnSpc>
              <a:spcBef>
                <a:spcPct val="0"/>
              </a:spcBef>
              <a:spcAft>
                <a:spcPct val="0"/>
              </a:spcAft>
              <a:buClr>
                <a:srgbClr val="BAD800"/>
              </a:buClr>
              <a:buSzPct val="100000"/>
              <a:buFont typeface="Wingdings" panose="05000000000000000000" pitchFamily="2" charset="2"/>
              <a:buChar char="Ø"/>
              <a:defRPr/>
            </a:pPr>
            <a:r>
              <a:rPr lang="en-GB" sz="1400" dirty="0" smtClean="0">
                <a:solidFill>
                  <a:srgbClr val="000000"/>
                </a:solidFill>
              </a:rPr>
              <a:t>Treatment technology</a:t>
            </a:r>
          </a:p>
          <a:p>
            <a:pPr lvl="2" defTabSz="449263" fontAlgn="base" hangingPunct="0">
              <a:lnSpc>
                <a:spcPct val="93000"/>
              </a:lnSpc>
              <a:spcBef>
                <a:spcPct val="0"/>
              </a:spcBef>
              <a:spcAft>
                <a:spcPct val="0"/>
              </a:spcAft>
              <a:buClr>
                <a:srgbClr val="BAD800"/>
              </a:buClr>
              <a:buSzPct val="100000"/>
              <a:buFont typeface="Wingdings" panose="05000000000000000000" pitchFamily="2" charset="2"/>
              <a:buChar char="Ø"/>
              <a:defRPr/>
            </a:pPr>
            <a:r>
              <a:rPr lang="en-GB" sz="1400" dirty="0" smtClean="0">
                <a:solidFill>
                  <a:srgbClr val="000000"/>
                </a:solidFill>
              </a:rPr>
              <a:t>Training resource</a:t>
            </a:r>
          </a:p>
          <a:p>
            <a:pPr lvl="2" defTabSz="449263" fontAlgn="base" hangingPunct="0">
              <a:lnSpc>
                <a:spcPct val="93000"/>
              </a:lnSpc>
              <a:spcBef>
                <a:spcPct val="0"/>
              </a:spcBef>
              <a:spcAft>
                <a:spcPct val="0"/>
              </a:spcAft>
              <a:buClr>
                <a:srgbClr val="BAD800"/>
              </a:buClr>
              <a:buSzPct val="100000"/>
              <a:buFont typeface="Wingdings" panose="05000000000000000000" pitchFamily="2" charset="2"/>
              <a:buChar char="Ø"/>
              <a:defRPr/>
            </a:pPr>
            <a:r>
              <a:rPr lang="de-DE" sz="1400" dirty="0" smtClean="0">
                <a:solidFill>
                  <a:srgbClr val="000000"/>
                </a:solidFill>
              </a:rPr>
              <a:t>Reuse type</a:t>
            </a:r>
          </a:p>
          <a:p>
            <a:pPr lvl="2" defTabSz="449263" fontAlgn="base" hangingPunct="0">
              <a:lnSpc>
                <a:spcPct val="93000"/>
              </a:lnSpc>
              <a:spcBef>
                <a:spcPct val="0"/>
              </a:spcBef>
              <a:spcAft>
                <a:spcPct val="0"/>
              </a:spcAft>
              <a:buClr>
                <a:srgbClr val="BAD800"/>
              </a:buClr>
              <a:buSzPct val="100000"/>
              <a:buFont typeface="Wingdings" panose="05000000000000000000" pitchFamily="2" charset="2"/>
              <a:buChar char="Ø"/>
              <a:defRPr/>
            </a:pPr>
            <a:r>
              <a:rPr lang="de-DE" sz="1400" dirty="0" smtClean="0">
                <a:solidFill>
                  <a:srgbClr val="000000"/>
                </a:solidFill>
              </a:rPr>
              <a:t>Working </a:t>
            </a:r>
            <a:r>
              <a:rPr lang="de-DE" sz="1400" dirty="0" err="1" smtClean="0">
                <a:solidFill>
                  <a:srgbClr val="000000"/>
                </a:solidFill>
              </a:rPr>
              <a:t>group</a:t>
            </a:r>
            <a:endParaRPr lang="de-DE" sz="1400" dirty="0" smtClean="0">
              <a:solidFill>
                <a:srgbClr val="000000"/>
              </a:solidFill>
            </a:endParaRPr>
          </a:p>
          <a:p>
            <a:pPr lvl="2" defTabSz="449263" fontAlgn="base" hangingPunct="0">
              <a:lnSpc>
                <a:spcPct val="93000"/>
              </a:lnSpc>
              <a:spcBef>
                <a:spcPct val="0"/>
              </a:spcBef>
              <a:spcAft>
                <a:spcPct val="0"/>
              </a:spcAft>
              <a:buClr>
                <a:srgbClr val="BAD800"/>
              </a:buClr>
              <a:buSzPct val="100000"/>
              <a:buFont typeface="Wingdings" panose="05000000000000000000" pitchFamily="2" charset="2"/>
              <a:buChar char="Ø"/>
              <a:defRPr/>
            </a:pPr>
            <a:r>
              <a:rPr lang="de-DE" sz="1400" dirty="0" smtClean="0">
                <a:solidFill>
                  <a:srgbClr val="000000"/>
                </a:solidFill>
              </a:rPr>
              <a:t>Language</a:t>
            </a:r>
          </a:p>
          <a:p>
            <a:pPr lvl="2" defTabSz="449263" fontAlgn="base" hangingPunct="0">
              <a:lnSpc>
                <a:spcPct val="93000"/>
              </a:lnSpc>
              <a:spcBef>
                <a:spcPct val="0"/>
              </a:spcBef>
              <a:spcAft>
                <a:spcPct val="0"/>
              </a:spcAft>
              <a:buClr>
                <a:srgbClr val="BAD800"/>
              </a:buClr>
              <a:buSzPct val="100000"/>
              <a:buFont typeface="Wingdings" panose="05000000000000000000" pitchFamily="2" charset="2"/>
              <a:buChar char="Ø"/>
              <a:defRPr/>
            </a:pPr>
            <a:r>
              <a:rPr lang="de-DE" sz="1400" dirty="0" err="1" smtClean="0">
                <a:solidFill>
                  <a:srgbClr val="000000"/>
                </a:solidFill>
              </a:rPr>
              <a:t>SuSanA</a:t>
            </a:r>
            <a:r>
              <a:rPr lang="de-DE" sz="1400" dirty="0" smtClean="0">
                <a:solidFill>
                  <a:srgbClr val="000000"/>
                </a:solidFill>
              </a:rPr>
              <a:t> </a:t>
            </a:r>
            <a:r>
              <a:rPr lang="de-DE" sz="1400" dirty="0" err="1" smtClean="0">
                <a:solidFill>
                  <a:srgbClr val="000000"/>
                </a:solidFill>
              </a:rPr>
              <a:t>publications</a:t>
            </a:r>
            <a:r>
              <a:rPr lang="de-DE" sz="1400" dirty="0" smtClean="0">
                <a:solidFill>
                  <a:srgbClr val="000000"/>
                </a:solidFill>
              </a:rPr>
              <a:t> </a:t>
            </a:r>
            <a:r>
              <a:rPr lang="de-DE" sz="1400" dirty="0" err="1" smtClean="0">
                <a:solidFill>
                  <a:srgbClr val="000000"/>
                </a:solidFill>
              </a:rPr>
              <a:t>and</a:t>
            </a:r>
            <a:r>
              <a:rPr lang="de-DE" sz="1400" dirty="0" smtClean="0">
                <a:solidFill>
                  <a:srgbClr val="000000"/>
                </a:solidFill>
              </a:rPr>
              <a:t> </a:t>
            </a:r>
            <a:r>
              <a:rPr lang="de-DE" sz="1400" dirty="0" err="1" smtClean="0">
                <a:solidFill>
                  <a:srgbClr val="000000"/>
                </a:solidFill>
              </a:rPr>
              <a:t>recommendations</a:t>
            </a:r>
            <a:endParaRPr lang="de-DE" sz="1400" dirty="0" smtClean="0">
              <a:solidFill>
                <a:srgbClr val="000000"/>
              </a:solidFill>
            </a:endParaRPr>
          </a:p>
          <a:p>
            <a:pPr lvl="2" defTabSz="449263" fontAlgn="base" hangingPunct="0">
              <a:lnSpc>
                <a:spcPct val="93000"/>
              </a:lnSpc>
              <a:spcBef>
                <a:spcPct val="0"/>
              </a:spcBef>
              <a:spcAft>
                <a:spcPct val="0"/>
              </a:spcAft>
              <a:buClr>
                <a:srgbClr val="BAD800"/>
              </a:buClr>
              <a:buSzPct val="100000"/>
              <a:buFont typeface="Wingdings" panose="05000000000000000000" pitchFamily="2" charset="2"/>
              <a:buChar char="Ø"/>
              <a:defRPr/>
            </a:pPr>
            <a:r>
              <a:rPr lang="de-DE" sz="1400" dirty="0" smtClean="0">
                <a:solidFill>
                  <a:srgbClr val="000000"/>
                </a:solidFill>
              </a:rPr>
              <a:t>Region </a:t>
            </a:r>
            <a:r>
              <a:rPr lang="de-DE" sz="1400" dirty="0" err="1" smtClean="0">
                <a:solidFill>
                  <a:srgbClr val="000000"/>
                </a:solidFill>
              </a:rPr>
              <a:t>or</a:t>
            </a:r>
            <a:r>
              <a:rPr lang="de-DE" sz="1400" dirty="0" smtClean="0">
                <a:solidFill>
                  <a:srgbClr val="000000"/>
                </a:solidFill>
              </a:rPr>
              <a:t> </a:t>
            </a:r>
            <a:r>
              <a:rPr lang="de-DE" sz="1400" dirty="0">
                <a:solidFill>
                  <a:srgbClr val="000000"/>
                </a:solidFill>
              </a:rPr>
              <a:t>Country </a:t>
            </a:r>
          </a:p>
          <a:p>
            <a:pPr marL="914400" lvl="2" indent="0" defTabSz="449263" fontAlgn="base" hangingPunct="0">
              <a:lnSpc>
                <a:spcPct val="93000"/>
              </a:lnSpc>
              <a:spcBef>
                <a:spcPct val="0"/>
              </a:spcBef>
              <a:spcAft>
                <a:spcPct val="0"/>
              </a:spcAft>
              <a:buClr>
                <a:srgbClr val="BAD800"/>
              </a:buClr>
              <a:buSzPct val="100000"/>
              <a:defRPr/>
            </a:pPr>
            <a:endParaRPr lang="en-GB" sz="1400" dirty="0" smtClean="0">
              <a:solidFill>
                <a:srgbClr val="000000"/>
              </a:solidFill>
            </a:endParaRPr>
          </a:p>
          <a:p>
            <a:pPr marL="342900" indent="-342900" defTabSz="449263" fontAlgn="base" hangingPunct="0">
              <a:lnSpc>
                <a:spcPct val="93000"/>
              </a:lnSpc>
              <a:spcBef>
                <a:spcPct val="0"/>
              </a:spcBef>
              <a:spcAft>
                <a:spcPts val="1425"/>
              </a:spcAft>
              <a:buClr>
                <a:srgbClr val="BAD800"/>
              </a:buClr>
              <a:buSzPct val="100000"/>
              <a:buFont typeface="Wingdings" panose="05000000000000000000" pitchFamily="2" charset="2"/>
              <a:buChar char="§"/>
              <a:defRPr/>
            </a:pPr>
            <a:r>
              <a:rPr lang="en-GB" sz="1800" dirty="0" smtClean="0">
                <a:solidFill>
                  <a:srgbClr val="000000"/>
                </a:solidFill>
              </a:rPr>
              <a:t>Partners can have their publications uploaded in the SuSanA library</a:t>
            </a:r>
          </a:p>
          <a:p>
            <a:pPr marL="342900" indent="-342900" defTabSz="449263" fontAlgn="base" hangingPunct="0">
              <a:lnSpc>
                <a:spcPct val="93000"/>
              </a:lnSpc>
              <a:spcBef>
                <a:spcPct val="0"/>
              </a:spcBef>
              <a:spcAft>
                <a:spcPts val="1425"/>
              </a:spcAft>
              <a:buClr>
                <a:srgbClr val="BAD800"/>
              </a:buClr>
              <a:buSzPct val="100000"/>
              <a:buFont typeface="Wingdings" panose="05000000000000000000" pitchFamily="2" charset="2"/>
              <a:buChar char="§"/>
              <a:defRPr/>
            </a:pPr>
            <a:r>
              <a:rPr lang="en-GB" sz="1800" dirty="0" smtClean="0">
                <a:solidFill>
                  <a:srgbClr val="000000"/>
                </a:solidFill>
              </a:rPr>
              <a:t>Open source concept applies to all content in the library</a:t>
            </a:r>
          </a:p>
          <a:p>
            <a:pPr marL="342900" indent="-342900" defTabSz="449263" fontAlgn="base" hangingPunct="0">
              <a:lnSpc>
                <a:spcPct val="93000"/>
              </a:lnSpc>
              <a:spcBef>
                <a:spcPct val="0"/>
              </a:spcBef>
              <a:spcAft>
                <a:spcPts val="1425"/>
              </a:spcAft>
              <a:buClr>
                <a:srgbClr val="BAD800"/>
              </a:buClr>
              <a:buSzPct val="100000"/>
              <a:buFont typeface="Wingdings" panose="05000000000000000000" pitchFamily="2" charset="2"/>
              <a:buChar char="§"/>
              <a:defRPr/>
            </a:pPr>
            <a:r>
              <a:rPr lang="en-GB" sz="1800" dirty="0" smtClean="0">
                <a:solidFill>
                  <a:srgbClr val="000000"/>
                </a:solidFill>
              </a:rPr>
              <a:t>Publication that have been uploaded in the library can also be discussed in the SuSanA forum</a:t>
            </a:r>
          </a:p>
          <a:p>
            <a:pPr marL="342900" indent="-342900" defTabSz="449263" fontAlgn="base" hangingPunct="0">
              <a:lnSpc>
                <a:spcPct val="93000"/>
              </a:lnSpc>
              <a:spcBef>
                <a:spcPct val="0"/>
              </a:spcBef>
              <a:spcAft>
                <a:spcPts val="1425"/>
              </a:spcAft>
              <a:buClr>
                <a:srgbClr val="BAD800"/>
              </a:buClr>
              <a:buSzPct val="100000"/>
              <a:buFont typeface="Wingdings" panose="05000000000000000000" pitchFamily="2" charset="2"/>
              <a:buChar char="§"/>
              <a:defRPr/>
            </a:pPr>
            <a:r>
              <a:rPr lang="en-GB" sz="1800" dirty="0" smtClean="0">
                <a:solidFill>
                  <a:srgbClr val="000000"/>
                </a:solidFill>
              </a:rPr>
              <a:t>Each reference has also a useful description</a:t>
            </a:r>
          </a:p>
          <a:p>
            <a:pPr marL="342900" indent="-342900" defTabSz="449263" fontAlgn="base" hangingPunct="0">
              <a:lnSpc>
                <a:spcPct val="93000"/>
              </a:lnSpc>
              <a:spcBef>
                <a:spcPct val="0"/>
              </a:spcBef>
              <a:spcAft>
                <a:spcPts val="1425"/>
              </a:spcAft>
              <a:buClr>
                <a:srgbClr val="BAD800"/>
              </a:buClr>
              <a:buSzPct val="100000"/>
              <a:buFont typeface="Wingdings" panose="05000000000000000000" pitchFamily="2" charset="2"/>
              <a:buChar char="§"/>
              <a:defRPr/>
            </a:pPr>
            <a:r>
              <a:rPr lang="en-GB" sz="1800" dirty="0" smtClean="0">
                <a:solidFill>
                  <a:srgbClr val="000000"/>
                </a:solidFill>
              </a:rPr>
              <a:t>Search and advanced search functions, location pins for entries</a:t>
            </a:r>
          </a:p>
          <a:p>
            <a:pPr defTabSz="449263" fontAlgn="base" hangingPunct="0">
              <a:lnSpc>
                <a:spcPct val="93000"/>
              </a:lnSpc>
              <a:spcBef>
                <a:spcPct val="0"/>
              </a:spcBef>
              <a:spcAft>
                <a:spcPts val="1425"/>
              </a:spcAft>
              <a:buSzPct val="100000"/>
              <a:defRPr/>
            </a:pPr>
            <a:endParaRPr lang="en-GB" sz="2000" dirty="0" smtClean="0">
              <a:solidFill>
                <a:srgbClr val="000000"/>
              </a:solidFill>
            </a:endParaRPr>
          </a:p>
        </p:txBody>
      </p:sp>
      <p:pic>
        <p:nvPicPr>
          <p:cNvPr id="4" name="Picture 2" descr="https://forum.susana.org/media/kunena/attachments/3731/fil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271" y="1835775"/>
            <a:ext cx="3723251" cy="1968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3665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78363" y="4976649"/>
            <a:ext cx="8788656" cy="1477328"/>
          </a:xfrm>
          <a:prstGeom prst="rect">
            <a:avLst/>
          </a:prstGeom>
          <a:noFill/>
        </p:spPr>
        <p:txBody>
          <a:bodyPr wrap="square" rtlCol="0">
            <a:spAutoFit/>
          </a:bodyPr>
          <a:lstStyle/>
          <a:p>
            <a:r>
              <a:rPr lang="en-US" dirty="0" smtClean="0"/>
              <a:t>See </a:t>
            </a:r>
            <a:r>
              <a:rPr lang="en-US" dirty="0"/>
              <a:t>here:  </a:t>
            </a:r>
            <a:r>
              <a:rPr lang="en-US" dirty="0">
                <a:hlinkClick r:id="rId2"/>
              </a:rPr>
              <a:t>https://</a:t>
            </a:r>
            <a:r>
              <a:rPr lang="en-US" dirty="0" smtClean="0">
                <a:hlinkClick r:id="rId2"/>
              </a:rPr>
              <a:t>www.susana.org/en/knowledge-hub/resources-and-publications/library#map</a:t>
            </a:r>
            <a:r>
              <a:rPr lang="en-US" dirty="0" smtClean="0"/>
              <a:t>  </a:t>
            </a:r>
            <a:r>
              <a:rPr lang="en-US" dirty="0"/>
              <a:t> </a:t>
            </a:r>
            <a:br>
              <a:rPr lang="en-US" dirty="0"/>
            </a:br>
            <a:r>
              <a:rPr lang="en-US" dirty="0"/>
              <a:t>Each pin stands for a library document that is specific to a location. You can zoom in and out of the map. The pins are interactive: by hovering over the pins you can get a quick overview of which publications are specifically about your region of interest.</a:t>
            </a:r>
            <a:endParaRPr lang="de-DE" dirty="0"/>
          </a:p>
        </p:txBody>
      </p:sp>
      <p:pic>
        <p:nvPicPr>
          <p:cNvPr id="4" name="Grafik 3"/>
          <p:cNvPicPr>
            <a:picLocks noChangeAspect="1"/>
          </p:cNvPicPr>
          <p:nvPr/>
        </p:nvPicPr>
        <p:blipFill>
          <a:blip r:embed="rId3"/>
          <a:stretch>
            <a:fillRect/>
          </a:stretch>
        </p:blipFill>
        <p:spPr>
          <a:xfrm>
            <a:off x="178363" y="1280949"/>
            <a:ext cx="6496050" cy="3695700"/>
          </a:xfrm>
          <a:prstGeom prst="rect">
            <a:avLst/>
          </a:prstGeom>
        </p:spPr>
      </p:pic>
      <p:sp>
        <p:nvSpPr>
          <p:cNvPr id="5" name="Textfeld 4"/>
          <p:cNvSpPr txBox="1"/>
          <p:nvPr/>
        </p:nvSpPr>
        <p:spPr>
          <a:xfrm>
            <a:off x="178363" y="840658"/>
            <a:ext cx="6681573" cy="677108"/>
          </a:xfrm>
          <a:prstGeom prst="rect">
            <a:avLst/>
          </a:prstGeom>
          <a:noFill/>
        </p:spPr>
        <p:txBody>
          <a:bodyPr wrap="none" rtlCol="0">
            <a:spAutoFit/>
          </a:bodyPr>
          <a:lstStyle/>
          <a:p>
            <a:r>
              <a:rPr lang="de-DE" sz="2000" b="1" dirty="0" smtClean="0"/>
              <a:t>1367 </a:t>
            </a:r>
            <a:r>
              <a:rPr lang="de-DE" sz="2000" b="1" dirty="0" err="1"/>
              <a:t>library</a:t>
            </a:r>
            <a:r>
              <a:rPr lang="de-DE" sz="2000" b="1" dirty="0"/>
              <a:t> </a:t>
            </a:r>
            <a:r>
              <a:rPr lang="de-DE" sz="2000" b="1" dirty="0" err="1"/>
              <a:t>entries</a:t>
            </a:r>
            <a:r>
              <a:rPr lang="de-DE" sz="2000" b="1" dirty="0"/>
              <a:t> </a:t>
            </a:r>
            <a:r>
              <a:rPr lang="de-DE" sz="2000" b="1" dirty="0" err="1"/>
              <a:t>have</a:t>
            </a:r>
            <a:r>
              <a:rPr lang="de-DE" sz="2000" b="1" dirty="0"/>
              <a:t> a </a:t>
            </a:r>
            <a:r>
              <a:rPr lang="de-DE" sz="2000" b="1" dirty="0" err="1"/>
              <a:t>location</a:t>
            </a:r>
            <a:r>
              <a:rPr lang="de-DE" sz="2000" b="1" dirty="0"/>
              <a:t> </a:t>
            </a:r>
            <a:r>
              <a:rPr lang="de-DE" sz="2000" b="1" dirty="0" err="1"/>
              <a:t>pin</a:t>
            </a:r>
            <a:r>
              <a:rPr lang="de-DE" sz="2000" b="1" dirty="0"/>
              <a:t> </a:t>
            </a:r>
            <a:r>
              <a:rPr lang="de-DE" sz="2000" b="1" dirty="0" err="1"/>
              <a:t>as</a:t>
            </a:r>
            <a:r>
              <a:rPr lang="de-DE" sz="2000" b="1" dirty="0"/>
              <a:t> </a:t>
            </a:r>
            <a:r>
              <a:rPr lang="de-DE" sz="2000" b="1" dirty="0" err="1"/>
              <a:t>of</a:t>
            </a:r>
            <a:r>
              <a:rPr lang="de-DE" sz="2000" b="1" dirty="0"/>
              <a:t> </a:t>
            </a:r>
            <a:r>
              <a:rPr lang="de-DE" sz="2000" b="1" dirty="0" smtClean="0"/>
              <a:t>September </a:t>
            </a:r>
            <a:r>
              <a:rPr lang="de-DE" sz="2000" b="1" dirty="0"/>
              <a:t>2019</a:t>
            </a:r>
          </a:p>
          <a:p>
            <a:endParaRPr lang="de-DE" dirty="0"/>
          </a:p>
        </p:txBody>
      </p:sp>
    </p:spTree>
    <p:extLst>
      <p:ext uri="{BB962C8B-B14F-4D97-AF65-F5344CB8AC3E}">
        <p14:creationId xmlns:p14="http://schemas.microsoft.com/office/powerpoint/2010/main" val="32722760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bwMode="auto">
          <a:xfrm>
            <a:off x="2192338" y="1582738"/>
            <a:ext cx="4735512" cy="430212"/>
          </a:xfrm>
          <a:prstGeom prst="rect">
            <a:avLst/>
          </a:prstGeom>
          <a:noFill/>
          <a:ln w="9525">
            <a:noFill/>
            <a:miter lim="800000"/>
            <a:headEnd/>
            <a:tailEnd/>
          </a:ln>
        </p:spPr>
        <p:txBody>
          <a:bodyPr wrap="none" tIns="0" bIns="0" anchor="ctr">
            <a:spAutoFit/>
          </a:bodyPr>
          <a:lstStyle/>
          <a:p>
            <a:pPr algn="ctr" eaLnBrk="0" fontAlgn="base" hangingPunct="0">
              <a:spcBef>
                <a:spcPct val="0"/>
              </a:spcBef>
              <a:spcAft>
                <a:spcPct val="0"/>
              </a:spcAft>
              <a:defRPr/>
            </a:pPr>
            <a:r>
              <a:rPr lang="en-GB" sz="2800" b="1" kern="0" dirty="0">
                <a:solidFill>
                  <a:prstClr val="black"/>
                </a:solidFill>
              </a:rPr>
              <a:t>8. SuSanA Online Platform</a:t>
            </a:r>
          </a:p>
        </p:txBody>
      </p:sp>
      <p:sp>
        <p:nvSpPr>
          <p:cNvPr id="3" name="Textfeld 2"/>
          <p:cNvSpPr txBox="1"/>
          <p:nvPr/>
        </p:nvSpPr>
        <p:spPr bwMode="auto">
          <a:xfrm>
            <a:off x="2897188" y="2124075"/>
            <a:ext cx="3316287" cy="307975"/>
          </a:xfrm>
          <a:prstGeom prst="rect">
            <a:avLst/>
          </a:prstGeom>
          <a:noFill/>
          <a:ln w="9525">
            <a:noFill/>
            <a:miter lim="800000"/>
            <a:headEnd/>
            <a:tailEnd/>
          </a:ln>
        </p:spPr>
        <p:txBody>
          <a:bodyPr wrap="none" tIns="0" bIns="0" anchor="ctr">
            <a:spAutoFit/>
          </a:bodyPr>
          <a:lstStyle/>
          <a:p>
            <a:pPr algn="ctr" eaLnBrk="0" fontAlgn="base" hangingPunct="0">
              <a:spcBef>
                <a:spcPct val="0"/>
              </a:spcBef>
              <a:spcAft>
                <a:spcPct val="0"/>
              </a:spcAft>
              <a:defRPr/>
            </a:pPr>
            <a:r>
              <a:rPr lang="en-GB" sz="2000" b="1" kern="0" dirty="0">
                <a:solidFill>
                  <a:prstClr val="black"/>
                </a:solidFill>
              </a:rPr>
              <a:t>Social Media and Website</a:t>
            </a:r>
          </a:p>
        </p:txBody>
      </p:sp>
    </p:spTree>
    <p:extLst>
      <p:ext uri="{BB962C8B-B14F-4D97-AF65-F5344CB8AC3E}">
        <p14:creationId xmlns:p14="http://schemas.microsoft.com/office/powerpoint/2010/main" val="6792858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hteck 37"/>
          <p:cNvSpPr/>
          <p:nvPr/>
        </p:nvSpPr>
        <p:spPr bwMode="auto">
          <a:xfrm>
            <a:off x="250825" y="1484313"/>
            <a:ext cx="8497888" cy="5040312"/>
          </a:xfrm>
          <a:prstGeom prst="rect">
            <a:avLst/>
          </a:prstGeom>
          <a:solidFill>
            <a:schemeClr val="bg1">
              <a:lumMod val="95000"/>
            </a:schemeClr>
          </a:solidFill>
          <a:ln w="9525" cap="flat" cmpd="sng" algn="ctr">
            <a:noFill/>
            <a:prstDash val="solid"/>
            <a:round/>
            <a:headEnd type="none" w="med" len="med"/>
            <a:tailEnd type="none" w="med" len="med"/>
          </a:ln>
          <a:effec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fontAlgn="base">
              <a:spcBef>
                <a:spcPct val="0"/>
              </a:spcBef>
              <a:spcAft>
                <a:spcPct val="0"/>
              </a:spcAft>
              <a:defRPr/>
            </a:pPr>
            <a:endParaRPr lang="en-US" altLang="en-US" smtClean="0">
              <a:solidFill>
                <a:prstClr val="black"/>
              </a:solidFill>
            </a:endParaRPr>
          </a:p>
        </p:txBody>
      </p:sp>
      <p:sp>
        <p:nvSpPr>
          <p:cNvPr id="79875" name="Freeform 861"/>
          <p:cNvSpPr>
            <a:spLocks/>
          </p:cNvSpPr>
          <p:nvPr/>
        </p:nvSpPr>
        <p:spPr bwMode="auto">
          <a:xfrm>
            <a:off x="-107950" y="6618288"/>
            <a:ext cx="1587" cy="4762"/>
          </a:xfrm>
          <a:custGeom>
            <a:avLst/>
            <a:gdLst>
              <a:gd name="T0" fmla="*/ 2147483647 w 3"/>
              <a:gd name="T1" fmla="*/ 2147483647 h 7"/>
              <a:gd name="T2" fmla="*/ 0 w 3"/>
              <a:gd name="T3" fmla="*/ 2147483647 h 7"/>
              <a:gd name="T4" fmla="*/ 2147483647 w 3"/>
              <a:gd name="T5" fmla="*/ 2147483647 h 7"/>
              <a:gd name="T6" fmla="*/ 0 w 3"/>
              <a:gd name="T7" fmla="*/ 0 h 7"/>
              <a:gd name="T8" fmla="*/ 2147483647 w 3"/>
              <a:gd name="T9" fmla="*/ 2147483647 h 7"/>
              <a:gd name="T10" fmla="*/ 2147483647 w 3"/>
              <a:gd name="T11" fmla="*/ 2147483647 h 7"/>
              <a:gd name="T12" fmla="*/ 2147483647 w 3"/>
              <a:gd name="T13" fmla="*/ 2147483647 h 7"/>
              <a:gd name="T14" fmla="*/ 2147483647 w 3"/>
              <a:gd name="T15" fmla="*/ 2147483647 h 7"/>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7"/>
              <a:gd name="T26" fmla="*/ 3 w 3"/>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7">
                <a:moveTo>
                  <a:pt x="2" y="7"/>
                </a:moveTo>
                <a:lnTo>
                  <a:pt x="0" y="5"/>
                </a:lnTo>
                <a:lnTo>
                  <a:pt x="1" y="1"/>
                </a:lnTo>
                <a:lnTo>
                  <a:pt x="0" y="0"/>
                </a:lnTo>
                <a:lnTo>
                  <a:pt x="2" y="2"/>
                </a:lnTo>
                <a:lnTo>
                  <a:pt x="1" y="3"/>
                </a:lnTo>
                <a:lnTo>
                  <a:pt x="3" y="7"/>
                </a:lnTo>
                <a:lnTo>
                  <a:pt x="2" y="7"/>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79876" name="Freeform 864"/>
          <p:cNvSpPr>
            <a:spLocks/>
          </p:cNvSpPr>
          <p:nvPr/>
        </p:nvSpPr>
        <p:spPr bwMode="auto">
          <a:xfrm>
            <a:off x="361950" y="6645275"/>
            <a:ext cx="1588" cy="7938"/>
          </a:xfrm>
          <a:custGeom>
            <a:avLst/>
            <a:gdLst>
              <a:gd name="T0" fmla="*/ 2147483647 w 3"/>
              <a:gd name="T1" fmla="*/ 2147483647 h 9"/>
              <a:gd name="T2" fmla="*/ 2147483647 w 3"/>
              <a:gd name="T3" fmla="*/ 2147483647 h 9"/>
              <a:gd name="T4" fmla="*/ 2147483647 w 3"/>
              <a:gd name="T5" fmla="*/ 2147483647 h 9"/>
              <a:gd name="T6" fmla="*/ 2147483647 w 3"/>
              <a:gd name="T7" fmla="*/ 0 h 9"/>
              <a:gd name="T8" fmla="*/ 2147483647 w 3"/>
              <a:gd name="T9" fmla="*/ 2147483647 h 9"/>
              <a:gd name="T10" fmla="*/ 0 w 3"/>
              <a:gd name="T11" fmla="*/ 2147483647 h 9"/>
              <a:gd name="T12" fmla="*/ 2147483647 w 3"/>
              <a:gd name="T13" fmla="*/ 2147483647 h 9"/>
              <a:gd name="T14" fmla="*/ 2147483647 w 3"/>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9"/>
              <a:gd name="T26" fmla="*/ 3 w 3"/>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9">
                <a:moveTo>
                  <a:pt x="3" y="6"/>
                </a:moveTo>
                <a:lnTo>
                  <a:pt x="2" y="1"/>
                </a:lnTo>
                <a:lnTo>
                  <a:pt x="1" y="1"/>
                </a:lnTo>
                <a:lnTo>
                  <a:pt x="1" y="0"/>
                </a:lnTo>
                <a:lnTo>
                  <a:pt x="1" y="1"/>
                </a:lnTo>
                <a:lnTo>
                  <a:pt x="0" y="5"/>
                </a:lnTo>
                <a:lnTo>
                  <a:pt x="3" y="9"/>
                </a:lnTo>
                <a:lnTo>
                  <a:pt x="3" y="6"/>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79877" name="Freeform 865"/>
          <p:cNvSpPr>
            <a:spLocks/>
          </p:cNvSpPr>
          <p:nvPr/>
        </p:nvSpPr>
        <p:spPr bwMode="auto">
          <a:xfrm>
            <a:off x="306388" y="6624638"/>
            <a:ext cx="6350" cy="4762"/>
          </a:xfrm>
          <a:custGeom>
            <a:avLst/>
            <a:gdLst>
              <a:gd name="T0" fmla="*/ 2147483647 w 5"/>
              <a:gd name="T1" fmla="*/ 0 h 7"/>
              <a:gd name="T2" fmla="*/ 2147483647 w 5"/>
              <a:gd name="T3" fmla="*/ 0 h 7"/>
              <a:gd name="T4" fmla="*/ 2147483647 w 5"/>
              <a:gd name="T5" fmla="*/ 2147483647 h 7"/>
              <a:gd name="T6" fmla="*/ 0 w 5"/>
              <a:gd name="T7" fmla="*/ 2147483647 h 7"/>
              <a:gd name="T8" fmla="*/ 2147483647 w 5"/>
              <a:gd name="T9" fmla="*/ 2147483647 h 7"/>
              <a:gd name="T10" fmla="*/ 2147483647 w 5"/>
              <a:gd name="T11" fmla="*/ 2147483647 h 7"/>
              <a:gd name="T12" fmla="*/ 2147483647 w 5"/>
              <a:gd name="T13" fmla="*/ 2147483647 h 7"/>
              <a:gd name="T14" fmla="*/ 2147483647 w 5"/>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7"/>
              <a:gd name="T26" fmla="*/ 5 w 5"/>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7">
                <a:moveTo>
                  <a:pt x="2" y="0"/>
                </a:moveTo>
                <a:lnTo>
                  <a:pt x="1" y="0"/>
                </a:lnTo>
                <a:lnTo>
                  <a:pt x="2" y="1"/>
                </a:lnTo>
                <a:lnTo>
                  <a:pt x="0" y="3"/>
                </a:lnTo>
                <a:lnTo>
                  <a:pt x="3" y="7"/>
                </a:lnTo>
                <a:lnTo>
                  <a:pt x="5" y="4"/>
                </a:lnTo>
                <a:lnTo>
                  <a:pt x="2" y="1"/>
                </a:lnTo>
                <a:lnTo>
                  <a:pt x="2" y="0"/>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79878" name="Freeform 872"/>
          <p:cNvSpPr>
            <a:spLocks/>
          </p:cNvSpPr>
          <p:nvPr/>
        </p:nvSpPr>
        <p:spPr bwMode="auto">
          <a:xfrm>
            <a:off x="357188" y="6583363"/>
            <a:ext cx="4762" cy="4762"/>
          </a:xfrm>
          <a:custGeom>
            <a:avLst/>
            <a:gdLst>
              <a:gd name="T0" fmla="*/ 2147483647 w 3"/>
              <a:gd name="T1" fmla="*/ 2147483647 h 4"/>
              <a:gd name="T2" fmla="*/ 2147483647 w 3"/>
              <a:gd name="T3" fmla="*/ 2147483647 h 4"/>
              <a:gd name="T4" fmla="*/ 0 w 3"/>
              <a:gd name="T5" fmla="*/ 2147483647 h 4"/>
              <a:gd name="T6" fmla="*/ 2147483647 w 3"/>
              <a:gd name="T7" fmla="*/ 0 h 4"/>
              <a:gd name="T8" fmla="*/ 2147483647 w 3"/>
              <a:gd name="T9" fmla="*/ 2147483647 h 4"/>
              <a:gd name="T10" fmla="*/ 2147483647 w 3"/>
              <a:gd name="T11" fmla="*/ 2147483647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2" y="4"/>
                </a:moveTo>
                <a:lnTo>
                  <a:pt x="2" y="4"/>
                </a:lnTo>
                <a:lnTo>
                  <a:pt x="0" y="3"/>
                </a:lnTo>
                <a:lnTo>
                  <a:pt x="2" y="0"/>
                </a:lnTo>
                <a:lnTo>
                  <a:pt x="3" y="2"/>
                </a:lnTo>
                <a:lnTo>
                  <a:pt x="2" y="4"/>
                </a:lnTo>
                <a:close/>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400" smtClean="0">
              <a:solidFill>
                <a:prstClr val="black"/>
              </a:solidFill>
            </a:endParaRPr>
          </a:p>
        </p:txBody>
      </p:sp>
      <p:sp>
        <p:nvSpPr>
          <p:cNvPr id="79879" name="Textfeld 32"/>
          <p:cNvSpPr txBox="1">
            <a:spLocks noChangeArrowheads="1"/>
          </p:cNvSpPr>
          <p:nvPr/>
        </p:nvSpPr>
        <p:spPr bwMode="auto">
          <a:xfrm>
            <a:off x="1403350" y="1844675"/>
            <a:ext cx="6048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eaLnBrk="1" fontAlgn="base" hangingPunct="1">
              <a:spcBef>
                <a:spcPct val="0"/>
              </a:spcBef>
              <a:spcAft>
                <a:spcPct val="0"/>
              </a:spcAft>
              <a:buClrTx/>
              <a:buSzTx/>
              <a:buFontTx/>
              <a:buNone/>
            </a:pPr>
            <a:r>
              <a:rPr lang="en-GB" altLang="en-US" sz="2000" dirty="0" smtClean="0">
                <a:solidFill>
                  <a:prstClr val="black"/>
                </a:solidFill>
              </a:rPr>
              <a:t>Facebook page </a:t>
            </a:r>
            <a:r>
              <a:rPr lang="en-GB" altLang="en-US" sz="1600" dirty="0" smtClean="0">
                <a:solidFill>
                  <a:prstClr val="black"/>
                </a:solidFill>
              </a:rPr>
              <a:t>(</a:t>
            </a:r>
            <a:r>
              <a:rPr lang="en-GB" altLang="en-US" sz="1600" dirty="0" smtClean="0">
                <a:solidFill>
                  <a:prstClr val="black"/>
                </a:solidFill>
                <a:hlinkClick r:id="rId3"/>
              </a:rPr>
              <a:t>http://www.facebook.com/susana.org</a:t>
            </a:r>
            <a:r>
              <a:rPr lang="en-GB" altLang="en-US" sz="1600" dirty="0" smtClean="0">
                <a:solidFill>
                  <a:prstClr val="black"/>
                </a:solidFill>
              </a:rPr>
              <a:t>)</a:t>
            </a:r>
          </a:p>
        </p:txBody>
      </p:sp>
      <p:sp>
        <p:nvSpPr>
          <p:cNvPr id="79880" name="Textfeld 34"/>
          <p:cNvSpPr txBox="1">
            <a:spLocks noChangeArrowheads="1"/>
          </p:cNvSpPr>
          <p:nvPr/>
        </p:nvSpPr>
        <p:spPr bwMode="auto">
          <a:xfrm>
            <a:off x="3348038" y="4294188"/>
            <a:ext cx="55451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eaLnBrk="1" fontAlgn="base" hangingPunct="1">
              <a:spcBef>
                <a:spcPct val="0"/>
              </a:spcBef>
              <a:spcAft>
                <a:spcPct val="0"/>
              </a:spcAft>
              <a:buClrTx/>
              <a:buSzTx/>
              <a:buFontTx/>
              <a:buNone/>
            </a:pPr>
            <a:r>
              <a:rPr lang="en-GB" altLang="en-US" sz="2000" dirty="0" smtClean="0">
                <a:solidFill>
                  <a:prstClr val="black"/>
                </a:solidFill>
              </a:rPr>
              <a:t>SuSanA </a:t>
            </a:r>
            <a:r>
              <a:rPr lang="en-GB" altLang="en-US" sz="2000" dirty="0" err="1" smtClean="0">
                <a:solidFill>
                  <a:prstClr val="black"/>
                </a:solidFill>
              </a:rPr>
              <a:t>Youtube</a:t>
            </a:r>
            <a:r>
              <a:rPr lang="en-GB" altLang="en-US" sz="2000" dirty="0" smtClean="0">
                <a:solidFill>
                  <a:prstClr val="black"/>
                </a:solidFill>
              </a:rPr>
              <a:t> channel (videos) </a:t>
            </a:r>
            <a:r>
              <a:rPr lang="en-GB" altLang="en-US" sz="1600" dirty="0" smtClean="0">
                <a:solidFill>
                  <a:prstClr val="black"/>
                </a:solidFill>
              </a:rPr>
              <a:t>(</a:t>
            </a:r>
            <a:r>
              <a:rPr lang="en-GB" altLang="en-US" sz="1600" dirty="0" smtClean="0">
                <a:solidFill>
                  <a:prstClr val="black"/>
                </a:solidFill>
                <a:hlinkClick r:id="rId4"/>
              </a:rPr>
              <a:t>http://www.youtube.com/user/susanavideos</a:t>
            </a:r>
            <a:r>
              <a:rPr lang="en-GB" altLang="en-US" sz="1600" dirty="0" smtClean="0">
                <a:solidFill>
                  <a:prstClr val="black"/>
                </a:solidFill>
              </a:rPr>
              <a:t>)</a:t>
            </a:r>
            <a:endParaRPr lang="en-GB" altLang="en-US" sz="2000" dirty="0" smtClean="0">
              <a:solidFill>
                <a:prstClr val="black"/>
              </a:solidFill>
            </a:endParaRPr>
          </a:p>
        </p:txBody>
      </p:sp>
      <p:sp>
        <p:nvSpPr>
          <p:cNvPr id="79881" name="Textfeld 36"/>
          <p:cNvSpPr txBox="1">
            <a:spLocks noChangeArrowheads="1"/>
          </p:cNvSpPr>
          <p:nvPr/>
        </p:nvSpPr>
        <p:spPr bwMode="auto">
          <a:xfrm>
            <a:off x="2411413" y="2998788"/>
            <a:ext cx="64087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eaLnBrk="1" fontAlgn="base" hangingPunct="1">
              <a:spcBef>
                <a:spcPct val="0"/>
              </a:spcBef>
              <a:spcAft>
                <a:spcPct val="0"/>
              </a:spcAft>
              <a:buClrTx/>
              <a:buSzTx/>
              <a:buFontTx/>
              <a:buNone/>
            </a:pPr>
            <a:r>
              <a:rPr lang="en-GB" altLang="en-US" sz="2000" dirty="0" smtClean="0">
                <a:solidFill>
                  <a:prstClr val="black"/>
                </a:solidFill>
              </a:rPr>
              <a:t>Photos on Flickr </a:t>
            </a:r>
            <a:r>
              <a:rPr lang="en-GB" altLang="en-US" sz="1600" dirty="0">
                <a:solidFill>
                  <a:prstClr val="black"/>
                </a:solidFill>
              </a:rPr>
              <a:t>(</a:t>
            </a:r>
            <a:r>
              <a:rPr lang="en-GB" altLang="en-US" sz="1600" dirty="0">
                <a:solidFill>
                  <a:prstClr val="black"/>
                </a:solidFill>
                <a:hlinkClick r:id="rId5"/>
              </a:rPr>
              <a:t>https://</a:t>
            </a:r>
            <a:r>
              <a:rPr lang="en-GB" altLang="en-US" sz="1600" dirty="0" smtClean="0">
                <a:solidFill>
                  <a:prstClr val="black"/>
                </a:solidFill>
                <a:hlinkClick r:id="rId5"/>
              </a:rPr>
              <a:t>www.flickr.com/photos/gtzecosan/albums</a:t>
            </a:r>
            <a:r>
              <a:rPr lang="en-GB" altLang="en-US" sz="1600" dirty="0" smtClean="0">
                <a:solidFill>
                  <a:prstClr val="black"/>
                </a:solidFill>
              </a:rPr>
              <a:t>) </a:t>
            </a:r>
            <a:endParaRPr lang="en-GB" altLang="en-US" sz="2000" dirty="0" smtClean="0">
              <a:solidFill>
                <a:prstClr val="black"/>
              </a:solidFill>
            </a:endParaRPr>
          </a:p>
        </p:txBody>
      </p:sp>
      <p:sp>
        <p:nvSpPr>
          <p:cNvPr id="79882" name="Textfeld 33"/>
          <p:cNvSpPr txBox="1">
            <a:spLocks noChangeArrowheads="1"/>
          </p:cNvSpPr>
          <p:nvPr/>
        </p:nvSpPr>
        <p:spPr bwMode="auto">
          <a:xfrm>
            <a:off x="4572000" y="5445125"/>
            <a:ext cx="36369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eaLnBrk="1" fontAlgn="base" hangingPunct="1">
              <a:spcBef>
                <a:spcPct val="0"/>
              </a:spcBef>
              <a:spcAft>
                <a:spcPct val="0"/>
              </a:spcAft>
              <a:buClrTx/>
              <a:buSzTx/>
              <a:buFontTx/>
              <a:buNone/>
            </a:pPr>
            <a:r>
              <a:rPr lang="en-GB" altLang="en-US" sz="2000" dirty="0" smtClean="0">
                <a:solidFill>
                  <a:prstClr val="black"/>
                </a:solidFill>
              </a:rPr>
              <a:t>Short messaging on Twitter </a:t>
            </a:r>
          </a:p>
          <a:p>
            <a:pPr eaLnBrk="1" fontAlgn="base" hangingPunct="1">
              <a:spcBef>
                <a:spcPct val="0"/>
              </a:spcBef>
              <a:spcAft>
                <a:spcPct val="0"/>
              </a:spcAft>
              <a:buClrTx/>
              <a:buSzTx/>
              <a:buFontTx/>
              <a:buNone/>
            </a:pPr>
            <a:r>
              <a:rPr lang="en-GB" altLang="en-US" sz="1600" dirty="0" smtClean="0">
                <a:solidFill>
                  <a:prstClr val="black"/>
                </a:solidFill>
              </a:rPr>
              <a:t>(</a:t>
            </a:r>
            <a:r>
              <a:rPr lang="en-GB" altLang="en-US" sz="1600" dirty="0" smtClean="0">
                <a:solidFill>
                  <a:prstClr val="black"/>
                </a:solidFill>
                <a:hlinkClick r:id="rId6"/>
              </a:rPr>
              <a:t>https://twitter.com/#!/susana_org</a:t>
            </a:r>
            <a:r>
              <a:rPr lang="en-GB" altLang="en-US" sz="1600" dirty="0" smtClean="0">
                <a:solidFill>
                  <a:prstClr val="black"/>
                </a:solidFill>
              </a:rPr>
              <a:t>)</a:t>
            </a:r>
            <a:endParaRPr lang="en-GB" altLang="en-US" sz="2400" dirty="0" smtClean="0">
              <a:solidFill>
                <a:prstClr val="black"/>
              </a:solidFill>
            </a:endParaRPr>
          </a:p>
        </p:txBody>
      </p:sp>
      <p:sp>
        <p:nvSpPr>
          <p:cNvPr id="79883" name="Textplatzhalter 19"/>
          <p:cNvSpPr>
            <a:spLocks noGrp="1"/>
          </p:cNvSpPr>
          <p:nvPr>
            <p:ph type="body" sz="quarter" idx="10"/>
          </p:nvPr>
        </p:nvSpPr>
        <p:spPr/>
        <p:txBody>
          <a:bodyPr/>
          <a:lstStyle/>
          <a:p>
            <a:pPr>
              <a:buFont typeface="Times" charset="0"/>
              <a:buNone/>
            </a:pPr>
            <a:r>
              <a:rPr lang="en-GB" altLang="en-US" smtClean="0"/>
              <a:t>SuSanA uses social media (Web 2.0)</a:t>
            </a:r>
          </a:p>
        </p:txBody>
      </p:sp>
      <p:pic>
        <p:nvPicPr>
          <p:cNvPr id="79884" name="Grafik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9725" y="1547813"/>
            <a:ext cx="106362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5" name="Grafik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33475" y="2781300"/>
            <a:ext cx="1135063"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7" name="Grafik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381375" y="5229225"/>
            <a:ext cx="1119188"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p:nvPicPr>
        <p:blipFill>
          <a:blip r:embed="rId10"/>
          <a:stretch>
            <a:fillRect/>
          </a:stretch>
        </p:blipFill>
        <p:spPr>
          <a:xfrm>
            <a:off x="1403350" y="4294188"/>
            <a:ext cx="1800349" cy="781383"/>
          </a:xfrm>
          <a:prstGeom prst="rect">
            <a:avLst/>
          </a:prstGeom>
        </p:spPr>
      </p:pic>
    </p:spTree>
    <p:extLst>
      <p:ext uri="{BB962C8B-B14F-4D97-AF65-F5344CB8AC3E}">
        <p14:creationId xmlns:p14="http://schemas.microsoft.com/office/powerpoint/2010/main" val="38367554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Inhaltsplatzhalter 1"/>
          <p:cNvSpPr>
            <a:spLocks noGrp="1"/>
          </p:cNvSpPr>
          <p:nvPr>
            <p:ph idx="1"/>
          </p:nvPr>
        </p:nvSpPr>
        <p:spPr/>
        <p:txBody>
          <a:bodyPr/>
          <a:lstStyle/>
          <a:p>
            <a:r>
              <a:rPr lang="en-GB" altLang="en-US" smtClean="0"/>
              <a:t>The term </a:t>
            </a:r>
            <a:r>
              <a:rPr lang="en-GB" altLang="en-US" b="1" smtClean="0"/>
              <a:t>social media</a:t>
            </a:r>
            <a:r>
              <a:rPr lang="en-GB" altLang="en-US" smtClean="0"/>
              <a:t> refers to the use of web-based and mobile technologies to turn communication into </a:t>
            </a:r>
            <a:r>
              <a:rPr lang="en-GB" altLang="en-US" b="1" smtClean="0"/>
              <a:t>interactive dialogue</a:t>
            </a:r>
            <a:r>
              <a:rPr lang="en-GB" altLang="en-US" smtClean="0"/>
              <a:t> </a:t>
            </a:r>
          </a:p>
          <a:p>
            <a:r>
              <a:rPr lang="en-GB" altLang="en-US" smtClean="0"/>
              <a:t>Most well-known examples: Facebook, Twitter, YouTube, Flickr, Wikipedia, Wikis, Discussion Fora</a:t>
            </a:r>
          </a:p>
          <a:p>
            <a:r>
              <a:rPr lang="en-GB" altLang="en-US" smtClean="0"/>
              <a:t>Social media are an opportunity for SuSanA to:</a:t>
            </a:r>
          </a:p>
          <a:p>
            <a:pPr lvl="1"/>
            <a:r>
              <a:rPr lang="en-GB" altLang="en-US" smtClean="0"/>
              <a:t>Manage knowledge more efficiently</a:t>
            </a:r>
          </a:p>
          <a:p>
            <a:pPr lvl="1"/>
            <a:r>
              <a:rPr lang="en-GB" altLang="en-US" smtClean="0"/>
              <a:t>Share information more widely</a:t>
            </a:r>
          </a:p>
          <a:p>
            <a:pPr lvl="1"/>
            <a:r>
              <a:rPr lang="en-GB" altLang="en-US" smtClean="0"/>
              <a:t>Go beyond the usual “sanitation crowd”</a:t>
            </a:r>
          </a:p>
          <a:p>
            <a:pPr lvl="1"/>
            <a:r>
              <a:rPr lang="en-GB" altLang="en-US" smtClean="0"/>
              <a:t>Encourage discussions, debates and learning</a:t>
            </a:r>
          </a:p>
          <a:p>
            <a:endParaRPr lang="en-GB" altLang="en-US" smtClean="0"/>
          </a:p>
        </p:txBody>
      </p:sp>
      <p:sp>
        <p:nvSpPr>
          <p:cNvPr id="90115" name="Textplatzhalter 2"/>
          <p:cNvSpPr>
            <a:spLocks noGrp="1"/>
          </p:cNvSpPr>
          <p:nvPr>
            <p:ph type="body" sz="quarter" idx="10"/>
          </p:nvPr>
        </p:nvSpPr>
        <p:spPr/>
        <p:txBody>
          <a:bodyPr/>
          <a:lstStyle/>
          <a:p>
            <a:pPr>
              <a:buFont typeface="Times" charset="0"/>
              <a:buNone/>
            </a:pPr>
            <a:r>
              <a:rPr lang="en-GB" altLang="en-US" smtClean="0"/>
              <a:t>Why use “social media” (Web 2.0)?</a:t>
            </a:r>
          </a:p>
        </p:txBody>
      </p:sp>
    </p:spTree>
    <p:extLst>
      <p:ext uri="{BB962C8B-B14F-4D97-AF65-F5344CB8AC3E}">
        <p14:creationId xmlns:p14="http://schemas.microsoft.com/office/powerpoint/2010/main" val="32550196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 Box 1"/>
          <p:cNvSpPr txBox="1">
            <a:spLocks noChangeArrowheads="1"/>
          </p:cNvSpPr>
          <p:nvPr/>
        </p:nvSpPr>
        <p:spPr bwMode="auto">
          <a:xfrm>
            <a:off x="395288" y="922338"/>
            <a:ext cx="8296275" cy="850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defTabSz="449263" fontAlgn="base" hangingPunct="0">
              <a:lnSpc>
                <a:spcPct val="93000"/>
              </a:lnSpc>
              <a:spcBef>
                <a:spcPct val="0"/>
              </a:spcBef>
              <a:spcAft>
                <a:spcPct val="0"/>
              </a:spcAft>
              <a:buSzPct val="100000"/>
              <a:defRPr/>
            </a:pPr>
            <a:r>
              <a:rPr lang="en-US" b="1" dirty="0" smtClean="0">
                <a:solidFill>
                  <a:srgbClr val="000000"/>
                </a:solidFill>
              </a:rPr>
              <a:t>Social media: Facebook</a:t>
            </a:r>
          </a:p>
        </p:txBody>
      </p:sp>
      <p:sp>
        <p:nvSpPr>
          <p:cNvPr id="101378" name="Text Box 2"/>
          <p:cNvSpPr txBox="1">
            <a:spLocks noChangeArrowheads="1"/>
          </p:cNvSpPr>
          <p:nvPr/>
        </p:nvSpPr>
        <p:spPr bwMode="auto">
          <a:xfrm>
            <a:off x="395288" y="1773238"/>
            <a:ext cx="8285162" cy="4351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9440" rIns="0" bIns="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marL="342900" indent="-342900" defTabSz="449263" eaLnBrk="1" fontAlgn="base" hangingPunct="0">
              <a:lnSpc>
                <a:spcPct val="93000"/>
              </a:lnSpc>
              <a:spcBef>
                <a:spcPct val="0"/>
              </a:spcBef>
              <a:spcAft>
                <a:spcPts val="1425"/>
              </a:spcAft>
              <a:buClr>
                <a:srgbClr val="BAD800"/>
              </a:buClr>
              <a:buSzPct val="100000"/>
              <a:buFont typeface="Wingdings" panose="05000000000000000000" pitchFamily="2" charset="2"/>
              <a:buChar char="§"/>
              <a:defRPr/>
            </a:pPr>
            <a:r>
              <a:rPr lang="en-GB" sz="2000" dirty="0" smtClean="0">
                <a:solidFill>
                  <a:srgbClr val="000000"/>
                </a:solidFill>
              </a:rPr>
              <a:t>SuSanA </a:t>
            </a:r>
            <a:r>
              <a:rPr lang="en-GB" sz="2000" dirty="0" err="1" smtClean="0">
                <a:solidFill>
                  <a:srgbClr val="000000"/>
                </a:solidFill>
              </a:rPr>
              <a:t>facebook</a:t>
            </a:r>
            <a:r>
              <a:rPr lang="en-GB" sz="2000" dirty="0" smtClean="0">
                <a:solidFill>
                  <a:srgbClr val="000000"/>
                </a:solidFill>
              </a:rPr>
              <a:t> page has about 8,900 Likes </a:t>
            </a:r>
          </a:p>
          <a:p>
            <a:pPr marL="342900" indent="-342900" defTabSz="449263" eaLnBrk="1" fontAlgn="base" hangingPunct="0">
              <a:lnSpc>
                <a:spcPct val="93000"/>
              </a:lnSpc>
              <a:spcBef>
                <a:spcPct val="0"/>
              </a:spcBef>
              <a:spcAft>
                <a:spcPts val="1425"/>
              </a:spcAft>
              <a:buClr>
                <a:srgbClr val="BAD800"/>
              </a:buClr>
              <a:buSzPct val="100000"/>
              <a:buFont typeface="Wingdings" panose="05000000000000000000" pitchFamily="2" charset="2"/>
              <a:buChar char="§"/>
              <a:defRPr/>
            </a:pPr>
            <a:r>
              <a:rPr lang="de-DE" sz="2000" dirty="0" err="1" smtClean="0">
                <a:solidFill>
                  <a:srgbClr val="000000"/>
                </a:solidFill>
              </a:rPr>
              <a:t>Reach</a:t>
            </a:r>
            <a:r>
              <a:rPr lang="de-DE" sz="2000" dirty="0" smtClean="0">
                <a:solidFill>
                  <a:srgbClr val="000000"/>
                </a:solidFill>
              </a:rPr>
              <a:t> per </a:t>
            </a:r>
            <a:r>
              <a:rPr lang="de-DE" sz="2000" dirty="0" err="1" smtClean="0">
                <a:solidFill>
                  <a:srgbClr val="000000"/>
                </a:solidFill>
              </a:rPr>
              <a:t>post</a:t>
            </a:r>
            <a:r>
              <a:rPr lang="de-DE" sz="2000" dirty="0" smtClean="0">
                <a:solidFill>
                  <a:srgbClr val="000000"/>
                </a:solidFill>
              </a:rPr>
              <a:t>: 711 (</a:t>
            </a:r>
            <a:r>
              <a:rPr lang="de-DE" sz="2000" dirty="0" err="1" smtClean="0">
                <a:solidFill>
                  <a:srgbClr val="000000"/>
                </a:solidFill>
              </a:rPr>
              <a:t>average</a:t>
            </a:r>
            <a:r>
              <a:rPr lang="de-DE" sz="2000" dirty="0" smtClean="0">
                <a:solidFill>
                  <a:srgbClr val="000000"/>
                </a:solidFill>
              </a:rPr>
              <a:t> in September 2019)</a:t>
            </a:r>
            <a:endParaRPr lang="en-GB" altLang="ja-JP" sz="2000" dirty="0" smtClean="0">
              <a:solidFill>
                <a:srgbClr val="000000"/>
              </a:solidFill>
            </a:endParaRPr>
          </a:p>
          <a:p>
            <a:pPr marL="342900" indent="-342900" defTabSz="449263" eaLnBrk="1" fontAlgn="base" hangingPunct="0">
              <a:lnSpc>
                <a:spcPct val="93000"/>
              </a:lnSpc>
              <a:spcBef>
                <a:spcPct val="0"/>
              </a:spcBef>
              <a:spcAft>
                <a:spcPts val="1425"/>
              </a:spcAft>
              <a:buClr>
                <a:srgbClr val="BAD800"/>
              </a:buClr>
              <a:buSzPct val="100000"/>
              <a:buFont typeface="Wingdings" panose="05000000000000000000" pitchFamily="2" charset="2"/>
              <a:buChar char="§"/>
              <a:defRPr/>
            </a:pPr>
            <a:r>
              <a:rPr lang="en-GB" sz="2000" dirty="0" smtClean="0">
                <a:solidFill>
                  <a:srgbClr val="000000"/>
                </a:solidFill>
              </a:rPr>
              <a:t>Interaction per post: 40 (average in September 2019) </a:t>
            </a:r>
          </a:p>
          <a:p>
            <a:pPr marL="800100" lvl="1" indent="-342900" defTabSz="449263" eaLnBrk="1" fontAlgn="base" hangingPunct="0">
              <a:lnSpc>
                <a:spcPct val="93000"/>
              </a:lnSpc>
              <a:spcBef>
                <a:spcPct val="0"/>
              </a:spcBef>
              <a:spcAft>
                <a:spcPts val="1425"/>
              </a:spcAft>
              <a:buClr>
                <a:srgbClr val="BAD800"/>
              </a:buClr>
              <a:buSzPct val="100000"/>
              <a:buFont typeface="Wingdings" panose="05000000000000000000" pitchFamily="2" charset="2"/>
              <a:buChar char="§"/>
              <a:defRPr/>
            </a:pPr>
            <a:r>
              <a:rPr lang="en-GB" sz="2000" dirty="0" smtClean="0">
                <a:solidFill>
                  <a:srgbClr val="000000"/>
                </a:solidFill>
              </a:rPr>
              <a:t>Formats like Forum Friday, link back to ongoing discussion in Forum </a:t>
            </a:r>
          </a:p>
          <a:p>
            <a:pPr marL="800100" lvl="1" indent="-342900" defTabSz="449263" eaLnBrk="1" fontAlgn="base" hangingPunct="0">
              <a:lnSpc>
                <a:spcPct val="93000"/>
              </a:lnSpc>
              <a:spcBef>
                <a:spcPct val="0"/>
              </a:spcBef>
              <a:spcAft>
                <a:spcPts val="1425"/>
              </a:spcAft>
              <a:buClr>
                <a:srgbClr val="BAD800"/>
              </a:buClr>
              <a:buSzPct val="100000"/>
              <a:buFont typeface="Wingdings" panose="05000000000000000000" pitchFamily="2" charset="2"/>
              <a:buChar char="§"/>
              <a:defRPr/>
            </a:pPr>
            <a:r>
              <a:rPr lang="en-GB" sz="2000" dirty="0" smtClean="0">
                <a:solidFill>
                  <a:srgbClr val="000000"/>
                </a:solidFill>
              </a:rPr>
              <a:t>New partner organisations are introduced </a:t>
            </a:r>
          </a:p>
          <a:p>
            <a:pPr marL="800100" lvl="1" indent="-342900" defTabSz="449263" eaLnBrk="1" fontAlgn="base" hangingPunct="0">
              <a:lnSpc>
                <a:spcPct val="93000"/>
              </a:lnSpc>
              <a:spcBef>
                <a:spcPct val="0"/>
              </a:spcBef>
              <a:spcAft>
                <a:spcPts val="1425"/>
              </a:spcAft>
              <a:buClr>
                <a:srgbClr val="BAD800"/>
              </a:buClr>
              <a:buSzPct val="100000"/>
              <a:buFont typeface="Wingdings" panose="05000000000000000000" pitchFamily="2" charset="2"/>
              <a:buChar char="§"/>
              <a:defRPr/>
            </a:pPr>
            <a:r>
              <a:rPr lang="en-GB" sz="2000" dirty="0" smtClean="0">
                <a:solidFill>
                  <a:srgbClr val="000000"/>
                </a:solidFill>
              </a:rPr>
              <a:t>New publications in the library are announced </a:t>
            </a:r>
          </a:p>
          <a:p>
            <a:pPr defTabSz="449263" eaLnBrk="1" fontAlgn="base" hangingPunct="0">
              <a:lnSpc>
                <a:spcPct val="93000"/>
              </a:lnSpc>
              <a:spcBef>
                <a:spcPct val="0"/>
              </a:spcBef>
              <a:spcAft>
                <a:spcPts val="1425"/>
              </a:spcAft>
              <a:buSzPct val="100000"/>
              <a:defRPr/>
            </a:pPr>
            <a:endParaRPr lang="en-GB" sz="2000" dirty="0" smtClean="0">
              <a:solidFill>
                <a:srgbClr val="000000"/>
              </a:solidFill>
            </a:endParaRPr>
          </a:p>
        </p:txBody>
      </p:sp>
      <p:graphicFrame>
        <p:nvGraphicFramePr>
          <p:cNvPr id="101380" name="Group 4"/>
          <p:cNvGraphicFramePr>
            <a:graphicFrameLocks noGrp="1"/>
          </p:cNvGraphicFramePr>
          <p:nvPr>
            <p:extLst>
              <p:ext uri="{D42A27DB-BD31-4B8C-83A1-F6EECF244321}">
                <p14:modId xmlns:p14="http://schemas.microsoft.com/office/powerpoint/2010/main" val="3229284055"/>
              </p:ext>
            </p:extLst>
          </p:nvPr>
        </p:nvGraphicFramePr>
        <p:xfrm>
          <a:off x="395288" y="4756882"/>
          <a:ext cx="8428037" cy="1730375"/>
        </p:xfrm>
        <a:graphic>
          <a:graphicData uri="http://schemas.openxmlformats.org/drawingml/2006/table">
            <a:tbl>
              <a:tblPr/>
              <a:tblGrid>
                <a:gridCol w="3960812">
                  <a:extLst>
                    <a:ext uri="{9D8B030D-6E8A-4147-A177-3AD203B41FA5}">
                      <a16:colId xmlns:a16="http://schemas.microsoft.com/office/drawing/2014/main" val="20000"/>
                    </a:ext>
                  </a:extLst>
                </a:gridCol>
                <a:gridCol w="4467225">
                  <a:extLst>
                    <a:ext uri="{9D8B030D-6E8A-4147-A177-3AD203B41FA5}">
                      <a16:colId xmlns:a16="http://schemas.microsoft.com/office/drawing/2014/main" val="20001"/>
                    </a:ext>
                  </a:extLst>
                </a:gridCol>
              </a:tblGrid>
              <a:tr h="280988">
                <a:tc>
                  <a:txBody>
                    <a:bodyPr/>
                    <a:lstStyle/>
                    <a:p>
                      <a:pPr marL="0" marR="0" lvl="0" indent="0" algn="l" defTabSz="449263" rtl="0" eaLnBrk="1" fontAlgn="base" latinLnBrk="0" hangingPunct="1">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1600" b="1" i="0" u="none" strike="noStrike" cap="none" normalizeH="0" baseline="0">
                          <a:ln>
                            <a:noFill/>
                          </a:ln>
                          <a:solidFill>
                            <a:srgbClr val="000000"/>
                          </a:solidFill>
                          <a:effectLst/>
                          <a:latin typeface="Arial" charset="0"/>
                          <a:ea typeface="ＭＳ 明朝" charset="0"/>
                          <a:cs typeface="ＭＳ 明朝" charset="0"/>
                        </a:rPr>
                        <a:t>Expected benefits to SuSanA</a:t>
                      </a:r>
                    </a:p>
                  </a:txBody>
                  <a:tcPr marL="68400" marR="68400" marT="64584"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49263" rtl="0" eaLnBrk="1" fontAlgn="base" latinLnBrk="0" hangingPunct="1">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1600" b="1" i="0" u="none" strike="noStrike" cap="none" normalizeH="0" baseline="0" dirty="0">
                          <a:ln>
                            <a:noFill/>
                          </a:ln>
                          <a:solidFill>
                            <a:srgbClr val="000000"/>
                          </a:solidFill>
                          <a:effectLst/>
                          <a:latin typeface="Arial" charset="0"/>
                          <a:ea typeface="ＭＳ 明朝" charset="0"/>
                          <a:cs typeface="ＭＳ 明朝" charset="0"/>
                        </a:rPr>
                        <a:t>Benefits to Partner</a:t>
                      </a:r>
                    </a:p>
                  </a:txBody>
                  <a:tcPr marL="68400" marR="68400" marT="64584"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1449387">
                <a:tc>
                  <a:txBody>
                    <a:bodyPr/>
                    <a:lstStyle/>
                    <a:p>
                      <a:pPr marL="0" marR="0" lvl="0" indent="0" algn="l" defTabSz="449263" rtl="0" eaLnBrk="1" fontAlgn="base" latinLnBrk="0" hangingPunct="1">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1600" b="0" i="0" u="none" strike="noStrike" cap="none" normalizeH="0" baseline="0" dirty="0">
                          <a:ln>
                            <a:noFill/>
                          </a:ln>
                          <a:solidFill>
                            <a:srgbClr val="000000"/>
                          </a:solidFill>
                          <a:effectLst/>
                          <a:latin typeface="Arial" charset="0"/>
                          <a:ea typeface="ＭＳ 明朝" charset="0"/>
                          <a:cs typeface="ＭＳ 明朝" charset="0"/>
                        </a:rPr>
                        <a:t>Overall increase of traffic</a:t>
                      </a:r>
                    </a:p>
                    <a:p>
                      <a:pPr marL="0" marR="0" lvl="0" indent="0" algn="l" defTabSz="449263" rtl="0" eaLnBrk="1" fontAlgn="base" latinLnBrk="0" hangingPunct="1">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1600" b="0" i="0" u="none" strike="noStrike" cap="none" normalizeH="0" baseline="0" dirty="0">
                          <a:ln>
                            <a:noFill/>
                          </a:ln>
                          <a:solidFill>
                            <a:srgbClr val="000000"/>
                          </a:solidFill>
                          <a:effectLst/>
                          <a:latin typeface="Arial" charset="0"/>
                          <a:ea typeface="ＭＳ 明朝" charset="0"/>
                          <a:cs typeface="ＭＳ 明朝" charset="0"/>
                        </a:rPr>
                        <a:t>Greater reach of messages and content</a:t>
                      </a:r>
                    </a:p>
                  </a:txBody>
                  <a:tcPr marL="68400" marR="68400" marT="64584"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49263" rtl="0" eaLnBrk="1" fontAlgn="base" latinLnBrk="0" hangingPunct="1">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1600" b="0" i="0" u="none" strike="noStrike" cap="none" normalizeH="0" baseline="0" dirty="0">
                          <a:ln>
                            <a:noFill/>
                          </a:ln>
                          <a:solidFill>
                            <a:srgbClr val="000000"/>
                          </a:solidFill>
                          <a:effectLst/>
                          <a:latin typeface="Arial" charset="0"/>
                          <a:ea typeface="ＭＳ 明朝" charset="0"/>
                          <a:cs typeface="ＭＳ 明朝" charset="0"/>
                        </a:rPr>
                        <a:t>Promotion of the partner organisation</a:t>
                      </a:r>
                    </a:p>
                    <a:p>
                      <a:pPr marL="0" marR="0" lvl="0" indent="0" algn="l" defTabSz="449263" rtl="0" eaLnBrk="1" fontAlgn="base" latinLnBrk="0" hangingPunct="1">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1600" b="0" i="0" u="none" strike="noStrike" cap="none" normalizeH="0" baseline="0" dirty="0">
                          <a:ln>
                            <a:noFill/>
                          </a:ln>
                          <a:solidFill>
                            <a:srgbClr val="000000"/>
                          </a:solidFill>
                          <a:effectLst/>
                          <a:latin typeface="Arial" charset="0"/>
                          <a:ea typeface="ＭＳ 明朝" charset="0"/>
                          <a:cs typeface="ＭＳ 明朝" charset="0"/>
                        </a:rPr>
                        <a:t>Increased audience</a:t>
                      </a:r>
                    </a:p>
                    <a:p>
                      <a:pPr marL="0" marR="0" lvl="0" indent="0" algn="l" defTabSz="449263" rtl="0" eaLnBrk="1" fontAlgn="base" latinLnBrk="0" hangingPunct="1">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1600" b="0" i="0" u="none" strike="noStrike" cap="none" normalizeH="0" baseline="0" dirty="0">
                          <a:ln>
                            <a:noFill/>
                          </a:ln>
                          <a:solidFill>
                            <a:srgbClr val="000000"/>
                          </a:solidFill>
                          <a:effectLst/>
                          <a:latin typeface="Arial" charset="0"/>
                          <a:ea typeface="ＭＳ 明朝" charset="0"/>
                          <a:cs typeface="ＭＳ 明朝" charset="0"/>
                        </a:rPr>
                        <a:t>Networking opportunities</a:t>
                      </a:r>
                    </a:p>
                    <a:p>
                      <a:pPr marL="0" marR="0" lvl="0" indent="0" algn="l" defTabSz="449263" rtl="0" eaLnBrk="1" fontAlgn="base" latinLnBrk="0" hangingPunct="1">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1600" b="0" i="0" u="none" strike="noStrike" cap="none" normalizeH="0" baseline="0" dirty="0">
                          <a:ln>
                            <a:noFill/>
                          </a:ln>
                          <a:solidFill>
                            <a:srgbClr val="000000"/>
                          </a:solidFill>
                          <a:effectLst/>
                          <a:latin typeface="Arial" charset="0"/>
                          <a:ea typeface="ＭＳ 明朝" charset="0"/>
                          <a:cs typeface="ＭＳ 明朝" charset="0"/>
                        </a:rPr>
                        <a:t>Quick and easy manner to share useful information with the SuSanA community</a:t>
                      </a:r>
                    </a:p>
                  </a:txBody>
                  <a:tcPr marL="68400" marR="68400" marT="64584"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247537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Inhaltsplatzhalter 6"/>
          <p:cNvSpPr>
            <a:spLocks noGrp="1"/>
          </p:cNvSpPr>
          <p:nvPr>
            <p:ph idx="1"/>
          </p:nvPr>
        </p:nvSpPr>
        <p:spPr/>
        <p:txBody>
          <a:bodyPr/>
          <a:lstStyle/>
          <a:p>
            <a:r>
              <a:rPr lang="en-GB" altLang="en-US" dirty="0" smtClean="0"/>
              <a:t>The five sustainability criteria (according to SuSanA, 2008) are:</a:t>
            </a:r>
          </a:p>
          <a:p>
            <a:pPr marL="800100" lvl="1" indent="-342900">
              <a:buSzPct val="100000"/>
              <a:buFont typeface="Arial" pitchFamily="34" charset="0"/>
              <a:buAutoNum type="arabicPeriod"/>
            </a:pPr>
            <a:r>
              <a:rPr lang="en-GB" altLang="en-US" sz="2000" dirty="0" smtClean="0"/>
              <a:t>Health and hygiene</a:t>
            </a:r>
            <a:endParaRPr lang="de-DE" altLang="en-US" sz="2000" dirty="0" smtClean="0"/>
          </a:p>
          <a:p>
            <a:pPr marL="800100" lvl="1" indent="-342900">
              <a:buSzPct val="100000"/>
              <a:buFont typeface="Arial" pitchFamily="34" charset="0"/>
              <a:buAutoNum type="arabicPeriod"/>
            </a:pPr>
            <a:r>
              <a:rPr lang="en-GB" altLang="en-US" sz="2000" dirty="0" smtClean="0"/>
              <a:t>Environmental and natural resources</a:t>
            </a:r>
            <a:endParaRPr lang="de-DE" altLang="en-US" sz="2000" dirty="0" smtClean="0"/>
          </a:p>
          <a:p>
            <a:pPr marL="800100" lvl="1" indent="-342900">
              <a:buSzPct val="100000"/>
              <a:buFont typeface="Arial" pitchFamily="34" charset="0"/>
              <a:buAutoNum type="arabicPeriod"/>
            </a:pPr>
            <a:r>
              <a:rPr lang="en-GB" altLang="en-US" sz="2000" dirty="0" smtClean="0"/>
              <a:t>Technology and operation</a:t>
            </a:r>
            <a:endParaRPr lang="de-DE" altLang="en-US" sz="2000" dirty="0" smtClean="0"/>
          </a:p>
          <a:p>
            <a:pPr marL="800100" lvl="1" indent="-342900">
              <a:buSzPct val="100000"/>
              <a:buFont typeface="Arial" pitchFamily="34" charset="0"/>
              <a:buAutoNum type="arabicPeriod"/>
            </a:pPr>
            <a:r>
              <a:rPr lang="en-GB" altLang="en-US" sz="2000" dirty="0" smtClean="0"/>
              <a:t>Finance and economics</a:t>
            </a:r>
            <a:endParaRPr lang="de-DE" altLang="en-US" sz="2000" dirty="0" smtClean="0"/>
          </a:p>
          <a:p>
            <a:pPr marL="800100" lvl="1" indent="-342900">
              <a:buSzPct val="100000"/>
              <a:buFont typeface="Arial" pitchFamily="34" charset="0"/>
              <a:buAutoNum type="arabicPeriod"/>
            </a:pPr>
            <a:r>
              <a:rPr lang="en-GB" altLang="en-US" sz="2000" dirty="0" smtClean="0"/>
              <a:t>Socio-cultural and institutional</a:t>
            </a:r>
          </a:p>
          <a:p>
            <a:r>
              <a:rPr lang="en-US" altLang="en-US" dirty="0" smtClean="0"/>
              <a:t>Sustainable sanitation is key to make an investment in sanitation viable. </a:t>
            </a:r>
            <a:r>
              <a:rPr lang="nl-NL" altLang="en-US" dirty="0" err="1" smtClean="0"/>
              <a:t>However</a:t>
            </a:r>
            <a:r>
              <a:rPr lang="nl-NL" altLang="en-US" dirty="0" smtClean="0"/>
              <a:t>, </a:t>
            </a:r>
            <a:r>
              <a:rPr lang="nl-NL" altLang="en-US" dirty="0" err="1" smtClean="0"/>
              <a:t>there</a:t>
            </a:r>
            <a:r>
              <a:rPr lang="nl-NL" altLang="en-US" dirty="0" smtClean="0"/>
              <a:t> </a:t>
            </a:r>
            <a:r>
              <a:rPr lang="nl-NL" altLang="en-US" dirty="0"/>
              <a:t>is </a:t>
            </a:r>
            <a:r>
              <a:rPr lang="nl-NL" altLang="en-US" dirty="0" err="1"/>
              <a:t>probably</a:t>
            </a:r>
            <a:r>
              <a:rPr lang="nl-NL" altLang="en-US" dirty="0"/>
              <a:t> no system </a:t>
            </a:r>
            <a:r>
              <a:rPr lang="nl-NL" altLang="en-US" dirty="0" err="1"/>
              <a:t>which</a:t>
            </a:r>
            <a:r>
              <a:rPr lang="nl-NL" altLang="en-US" dirty="0"/>
              <a:t> is </a:t>
            </a:r>
            <a:r>
              <a:rPr lang="nl-NL" altLang="en-US" dirty="0" err="1"/>
              <a:t>absolutely</a:t>
            </a:r>
            <a:r>
              <a:rPr lang="nl-NL" altLang="en-US" dirty="0"/>
              <a:t> </a:t>
            </a:r>
            <a:r>
              <a:rPr lang="nl-NL" altLang="en-US" dirty="0" err="1"/>
              <a:t>sustainable</a:t>
            </a:r>
            <a:r>
              <a:rPr lang="nl-NL" altLang="en-US" dirty="0"/>
              <a:t>. The concept of </a:t>
            </a:r>
            <a:r>
              <a:rPr lang="nl-NL" altLang="en-US" dirty="0" err="1"/>
              <a:t>sustainability</a:t>
            </a:r>
            <a:r>
              <a:rPr lang="nl-NL" altLang="en-US" dirty="0"/>
              <a:t> is a vector (</a:t>
            </a:r>
            <a:r>
              <a:rPr lang="nl-NL" altLang="en-US" dirty="0" err="1"/>
              <a:t>direction</a:t>
            </a:r>
            <a:r>
              <a:rPr lang="nl-NL" altLang="en-US" dirty="0" smtClean="0"/>
              <a:t>).</a:t>
            </a:r>
            <a:endParaRPr lang="en-US" altLang="en-US" dirty="0" smtClean="0"/>
          </a:p>
          <a:p>
            <a:r>
              <a:rPr lang="en-GB" altLang="en-US" dirty="0" smtClean="0"/>
              <a:t>If sanitation projects are not properly addressing all of the 5 sustainability criteria, they will ultimately fail and make the investment a waste of money</a:t>
            </a:r>
            <a:r>
              <a:rPr lang="de-DE" altLang="en-US" dirty="0" smtClean="0"/>
              <a:t> </a:t>
            </a:r>
          </a:p>
          <a:p>
            <a:endParaRPr lang="de-DE" altLang="en-US" dirty="0" smtClean="0"/>
          </a:p>
        </p:txBody>
      </p:sp>
      <p:sp>
        <p:nvSpPr>
          <p:cNvPr id="14339" name="Textplatzhalter 7"/>
          <p:cNvSpPr>
            <a:spLocks noGrp="1"/>
          </p:cNvSpPr>
          <p:nvPr>
            <p:ph type="body" sz="quarter" idx="10"/>
          </p:nvPr>
        </p:nvSpPr>
        <p:spPr/>
        <p:txBody>
          <a:bodyPr/>
          <a:lstStyle/>
          <a:p>
            <a:pPr>
              <a:buFont typeface="Times" charset="0"/>
              <a:buNone/>
            </a:pPr>
            <a:r>
              <a:rPr lang="de-DE" altLang="en-US" dirty="0" smtClean="0"/>
              <a:t>The </a:t>
            </a:r>
            <a:r>
              <a:rPr lang="de-DE" altLang="en-US" dirty="0" err="1" smtClean="0"/>
              <a:t>five</a:t>
            </a:r>
            <a:r>
              <a:rPr lang="de-DE" altLang="en-US" dirty="0" smtClean="0"/>
              <a:t> </a:t>
            </a:r>
            <a:r>
              <a:rPr lang="de-DE" altLang="en-US" dirty="0" err="1" smtClean="0"/>
              <a:t>sustainability</a:t>
            </a:r>
            <a:r>
              <a:rPr lang="de-DE" altLang="en-US" dirty="0" smtClean="0"/>
              <a:t> </a:t>
            </a:r>
            <a:r>
              <a:rPr lang="de-DE" altLang="en-US" dirty="0" err="1" smtClean="0"/>
              <a:t>criteria</a:t>
            </a:r>
            <a:endParaRPr lang="de-DE" altLang="en-US" dirty="0" smtClean="0"/>
          </a:p>
        </p:txBody>
      </p:sp>
      <p:sp>
        <p:nvSpPr>
          <p:cNvPr id="14340" name="Rectangle 2"/>
          <p:cNvSpPr>
            <a:spLocks noGrp="1" noChangeArrowheads="1"/>
          </p:cNvSpPr>
          <p:nvPr>
            <p:ph type="title" idx="4294967295"/>
          </p:nvPr>
        </p:nvSpPr>
        <p:spPr>
          <a:xfrm>
            <a:off x="2120900" y="115888"/>
            <a:ext cx="7023100" cy="936625"/>
          </a:xfrm>
        </p:spPr>
        <p:txBody>
          <a:bodyPr>
            <a:normAutofit fontScale="90000"/>
          </a:bodyPr>
          <a:lstStyle/>
          <a:p>
            <a:r>
              <a:rPr lang="de-DE" altLang="en-US" smtClean="0"/>
              <a:t/>
            </a:r>
            <a:br>
              <a:rPr lang="de-DE" altLang="en-US" smtClean="0"/>
            </a:br>
            <a:r>
              <a:rPr lang="de-DE" altLang="en-US" smtClean="0"/>
              <a:t/>
            </a:r>
            <a:br>
              <a:rPr lang="de-DE" altLang="en-US" smtClean="0"/>
            </a:br>
            <a:endParaRPr lang="de-DE" altLang="en-US" smtClean="0"/>
          </a:p>
        </p:txBody>
      </p:sp>
    </p:spTree>
    <p:extLst>
      <p:ext uri="{BB962C8B-B14F-4D97-AF65-F5344CB8AC3E}">
        <p14:creationId xmlns:p14="http://schemas.microsoft.com/office/powerpoint/2010/main" val="288298722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 Box 1"/>
          <p:cNvSpPr txBox="1">
            <a:spLocks noChangeArrowheads="1"/>
          </p:cNvSpPr>
          <p:nvPr/>
        </p:nvSpPr>
        <p:spPr bwMode="auto">
          <a:xfrm>
            <a:off x="395288" y="922338"/>
            <a:ext cx="8296275" cy="850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defTabSz="449263" fontAlgn="base" hangingPunct="0">
              <a:lnSpc>
                <a:spcPct val="93000"/>
              </a:lnSpc>
              <a:spcBef>
                <a:spcPct val="0"/>
              </a:spcBef>
              <a:spcAft>
                <a:spcPct val="0"/>
              </a:spcAft>
              <a:buSzPct val="100000"/>
              <a:defRPr/>
            </a:pPr>
            <a:r>
              <a:rPr lang="en-US" b="1" dirty="0" smtClean="0">
                <a:solidFill>
                  <a:srgbClr val="000000"/>
                </a:solidFill>
              </a:rPr>
              <a:t>Social media: Flickr</a:t>
            </a:r>
          </a:p>
        </p:txBody>
      </p:sp>
      <p:sp>
        <p:nvSpPr>
          <p:cNvPr id="104450" name="Text Box 2"/>
          <p:cNvSpPr txBox="1">
            <a:spLocks noChangeArrowheads="1"/>
          </p:cNvSpPr>
          <p:nvPr/>
        </p:nvSpPr>
        <p:spPr bwMode="auto">
          <a:xfrm>
            <a:off x="395288" y="1773238"/>
            <a:ext cx="8285162" cy="4351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9440" rIns="0" bIns="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marL="342900" indent="-342900" defTabSz="449263" eaLnBrk="1" fontAlgn="base" hangingPunct="0">
              <a:lnSpc>
                <a:spcPct val="93000"/>
              </a:lnSpc>
              <a:spcBef>
                <a:spcPct val="0"/>
              </a:spcBef>
              <a:spcAft>
                <a:spcPts val="1400"/>
              </a:spcAft>
              <a:buClr>
                <a:srgbClr val="BAD800"/>
              </a:buClr>
              <a:buSzPct val="100000"/>
              <a:buFont typeface="Wingdings" panose="05000000000000000000" pitchFamily="2" charset="2"/>
              <a:buChar char="§"/>
              <a:defRPr/>
            </a:pPr>
            <a:r>
              <a:rPr lang="en-US" altLang="en-US" sz="2000" i="1" dirty="0" smtClean="0">
                <a:solidFill>
                  <a:srgbClr val="000000"/>
                </a:solidFill>
              </a:rPr>
              <a:t>“</a:t>
            </a:r>
            <a:r>
              <a:rPr lang="en-GB" altLang="ja-JP" sz="2000" i="1" dirty="0" smtClean="0">
                <a:solidFill>
                  <a:srgbClr val="000000"/>
                </a:solidFill>
              </a:rPr>
              <a:t>A picture is worth a thousand words</a:t>
            </a:r>
            <a:r>
              <a:rPr lang="en-US" altLang="en-US" sz="2000" i="1" dirty="0" smtClean="0">
                <a:solidFill>
                  <a:srgbClr val="000000"/>
                </a:solidFill>
              </a:rPr>
              <a:t>”</a:t>
            </a:r>
          </a:p>
          <a:p>
            <a:pPr marL="342900" indent="-342900" fontAlgn="base">
              <a:lnSpc>
                <a:spcPct val="150000"/>
              </a:lnSpc>
              <a:spcBef>
                <a:spcPct val="0"/>
              </a:spcBef>
              <a:spcAft>
                <a:spcPts val="1400"/>
              </a:spcAft>
              <a:buClr>
                <a:srgbClr val="BAD800"/>
              </a:buClr>
              <a:buFont typeface="Wingdings" panose="05000000000000000000" pitchFamily="2" charset="2"/>
              <a:buChar char="§"/>
              <a:defRPr/>
            </a:pPr>
            <a:r>
              <a:rPr lang="en-GB" sz="2000" dirty="0" smtClean="0">
                <a:solidFill>
                  <a:srgbClr val="000000"/>
                </a:solidFill>
              </a:rPr>
              <a:t>More than 11,900 Photos on SuSanA </a:t>
            </a:r>
            <a:r>
              <a:rPr lang="en-GB" sz="2000" dirty="0" err="1" smtClean="0">
                <a:solidFill>
                  <a:srgbClr val="000000"/>
                </a:solidFill>
              </a:rPr>
              <a:t>flickr</a:t>
            </a:r>
            <a:r>
              <a:rPr lang="en-GB" sz="2000" dirty="0" smtClean="0">
                <a:solidFill>
                  <a:srgbClr val="000000"/>
                </a:solidFill>
              </a:rPr>
              <a:t> page</a:t>
            </a:r>
            <a:endParaRPr lang="en-US" altLang="ja-JP" sz="2000" i="1" dirty="0" smtClean="0">
              <a:solidFill>
                <a:srgbClr val="000000"/>
              </a:solidFill>
            </a:endParaRPr>
          </a:p>
          <a:p>
            <a:pPr marL="342900" indent="-342900" defTabSz="449263" eaLnBrk="1" fontAlgn="base" hangingPunct="0">
              <a:lnSpc>
                <a:spcPct val="93000"/>
              </a:lnSpc>
              <a:spcBef>
                <a:spcPct val="0"/>
              </a:spcBef>
              <a:spcAft>
                <a:spcPts val="1400"/>
              </a:spcAft>
              <a:buClr>
                <a:srgbClr val="BAD800"/>
              </a:buClr>
              <a:buSzPct val="100000"/>
              <a:buFont typeface="Wingdings" panose="05000000000000000000" pitchFamily="2" charset="2"/>
              <a:buChar char="§"/>
              <a:defRPr/>
            </a:pPr>
            <a:r>
              <a:rPr lang="en-GB" sz="2000" dirty="0" smtClean="0">
                <a:solidFill>
                  <a:srgbClr val="000000"/>
                </a:solidFill>
              </a:rPr>
              <a:t>Options to engage for SuSanA Partner organisations</a:t>
            </a:r>
          </a:p>
          <a:p>
            <a:pPr marL="800100" lvl="1" indent="-342900" defTabSz="449263" eaLnBrk="1" fontAlgn="base" hangingPunct="0">
              <a:lnSpc>
                <a:spcPct val="93000"/>
              </a:lnSpc>
              <a:spcBef>
                <a:spcPct val="0"/>
              </a:spcBef>
              <a:spcAft>
                <a:spcPts val="1400"/>
              </a:spcAft>
              <a:buClr>
                <a:srgbClr val="BAD800"/>
              </a:buClr>
              <a:buSzPct val="100000"/>
              <a:buFont typeface="Wingdings" panose="05000000000000000000" pitchFamily="2" charset="2"/>
              <a:buChar char="§"/>
              <a:defRPr/>
            </a:pPr>
            <a:r>
              <a:rPr lang="en-GB" sz="2000" dirty="0" smtClean="0">
                <a:solidFill>
                  <a:srgbClr val="000000"/>
                </a:solidFill>
              </a:rPr>
              <a:t>Promotion of projects and activities, without having to produce a publication</a:t>
            </a:r>
          </a:p>
          <a:p>
            <a:pPr marL="800100" lvl="1" indent="-342900" defTabSz="449263" eaLnBrk="1" fontAlgn="base" hangingPunct="0">
              <a:lnSpc>
                <a:spcPct val="93000"/>
              </a:lnSpc>
              <a:spcBef>
                <a:spcPct val="0"/>
              </a:spcBef>
              <a:spcAft>
                <a:spcPts val="1400"/>
              </a:spcAft>
              <a:buClr>
                <a:srgbClr val="BAD800"/>
              </a:buClr>
              <a:buSzPct val="100000"/>
              <a:buFont typeface="Wingdings" panose="05000000000000000000" pitchFamily="2" charset="2"/>
              <a:buChar char="§"/>
              <a:defRPr/>
            </a:pPr>
            <a:r>
              <a:rPr lang="en-GB" sz="2000" dirty="0" smtClean="0">
                <a:solidFill>
                  <a:srgbClr val="000000"/>
                </a:solidFill>
              </a:rPr>
              <a:t>Ideal for sharing updates and progress during a project or initiative</a:t>
            </a:r>
          </a:p>
          <a:p>
            <a:pPr marL="800100" lvl="1" indent="-342900" defTabSz="449263" eaLnBrk="1" fontAlgn="base" hangingPunct="0">
              <a:lnSpc>
                <a:spcPct val="93000"/>
              </a:lnSpc>
              <a:spcBef>
                <a:spcPct val="0"/>
              </a:spcBef>
              <a:spcAft>
                <a:spcPts val="1400"/>
              </a:spcAft>
              <a:buClr>
                <a:srgbClr val="BAD800"/>
              </a:buClr>
              <a:buSzPct val="100000"/>
              <a:buFont typeface="Wingdings" panose="05000000000000000000" pitchFamily="2" charset="2"/>
              <a:buChar char="§"/>
              <a:defRPr/>
            </a:pPr>
            <a:r>
              <a:rPr lang="en-GB" sz="2000" dirty="0" smtClean="0">
                <a:solidFill>
                  <a:srgbClr val="000000"/>
                </a:solidFill>
              </a:rPr>
              <a:t>Photos can also be used to raise awareness of what the real conditions are like on the ground / in the field </a:t>
            </a:r>
            <a:endParaRPr lang="en-GB" sz="2000" dirty="0">
              <a:solidFill>
                <a:srgbClr val="000000"/>
              </a:solidFill>
            </a:endParaRPr>
          </a:p>
          <a:p>
            <a:pPr marL="342900" indent="-342900" defTabSz="449263" eaLnBrk="1" fontAlgn="base" hangingPunct="0">
              <a:lnSpc>
                <a:spcPct val="93000"/>
              </a:lnSpc>
              <a:spcBef>
                <a:spcPct val="0"/>
              </a:spcBef>
              <a:spcAft>
                <a:spcPts val="1400"/>
              </a:spcAft>
              <a:buClr>
                <a:srgbClr val="BAD800"/>
              </a:buClr>
              <a:buSzPct val="100000"/>
              <a:buFont typeface="Wingdings" panose="05000000000000000000" pitchFamily="2" charset="2"/>
              <a:buChar char="§"/>
              <a:defRPr/>
            </a:pPr>
            <a:r>
              <a:rPr lang="en-GB" sz="2000" dirty="0" smtClean="0">
                <a:solidFill>
                  <a:srgbClr val="000000"/>
                </a:solidFill>
              </a:rPr>
              <a:t>Formatting standards: title, year, name of the photographer and a brief description of the set; optionally a description of each photo</a:t>
            </a:r>
          </a:p>
        </p:txBody>
      </p:sp>
    </p:spTree>
    <p:extLst>
      <p:ext uri="{BB962C8B-B14F-4D97-AF65-F5344CB8AC3E}">
        <p14:creationId xmlns:p14="http://schemas.microsoft.com/office/powerpoint/2010/main" val="31642544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 2"/>
          <p:cNvGraphicFramePr>
            <a:graphicFrameLocks/>
          </p:cNvGraphicFramePr>
          <p:nvPr>
            <p:extLst>
              <p:ext uri="{D42A27DB-BD31-4B8C-83A1-F6EECF244321}">
                <p14:modId xmlns:p14="http://schemas.microsoft.com/office/powerpoint/2010/main" val="76992992"/>
              </p:ext>
            </p:extLst>
          </p:nvPr>
        </p:nvGraphicFramePr>
        <p:xfrm>
          <a:off x="4283968" y="2132856"/>
          <a:ext cx="4733925" cy="298854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feld 3"/>
          <p:cNvSpPr txBox="1"/>
          <p:nvPr/>
        </p:nvSpPr>
        <p:spPr>
          <a:xfrm>
            <a:off x="1115616" y="988322"/>
            <a:ext cx="6722214" cy="523220"/>
          </a:xfrm>
          <a:prstGeom prst="rect">
            <a:avLst/>
          </a:prstGeom>
          <a:noFill/>
        </p:spPr>
        <p:txBody>
          <a:bodyPr wrap="square" rtlCol="0">
            <a:spAutoFit/>
          </a:bodyPr>
          <a:lstStyle/>
          <a:p>
            <a:pPr algn="ctr"/>
            <a:r>
              <a:rPr lang="de-DE" sz="2800" b="1" dirty="0" smtClean="0"/>
              <a:t>Flickr </a:t>
            </a:r>
            <a:r>
              <a:rPr lang="de-DE" sz="2800" b="1" dirty="0" err="1" smtClean="0"/>
              <a:t>views</a:t>
            </a:r>
            <a:r>
              <a:rPr lang="de-DE" sz="2800" b="1" dirty="0" smtClean="0"/>
              <a:t> </a:t>
            </a:r>
            <a:r>
              <a:rPr lang="de-DE" sz="2800" b="1" dirty="0" err="1" smtClean="0"/>
              <a:t>over</a:t>
            </a:r>
            <a:r>
              <a:rPr lang="de-DE" sz="2800" b="1" dirty="0" smtClean="0"/>
              <a:t> time (2012-2018)</a:t>
            </a:r>
            <a:endParaRPr lang="en-GB" sz="2800" b="1" dirty="0"/>
          </a:p>
        </p:txBody>
      </p:sp>
      <p:sp>
        <p:nvSpPr>
          <p:cNvPr id="5" name="Textfeld 4"/>
          <p:cNvSpPr txBox="1"/>
          <p:nvPr/>
        </p:nvSpPr>
        <p:spPr>
          <a:xfrm>
            <a:off x="6457977" y="5830839"/>
            <a:ext cx="2448272" cy="461665"/>
          </a:xfrm>
          <a:prstGeom prst="rect">
            <a:avLst/>
          </a:prstGeom>
          <a:noFill/>
        </p:spPr>
        <p:txBody>
          <a:bodyPr wrap="square" rtlCol="0">
            <a:spAutoFit/>
          </a:bodyPr>
          <a:lstStyle/>
          <a:p>
            <a:r>
              <a:rPr lang="de-DE" sz="1200" b="1" dirty="0" smtClean="0"/>
              <a:t>Date: 08.01.2019</a:t>
            </a:r>
          </a:p>
          <a:p>
            <a:r>
              <a:rPr lang="de-DE" sz="1200" b="1" dirty="0"/>
              <a:t>Source: </a:t>
            </a:r>
            <a:r>
              <a:rPr lang="de-DE" sz="1200" b="1" dirty="0">
                <a:solidFill>
                  <a:schemeClr val="accent2"/>
                </a:solidFill>
              </a:rPr>
              <a:t>www.flickr.com</a:t>
            </a:r>
            <a:r>
              <a:rPr lang="de-DE" sz="1200" b="1" dirty="0" smtClean="0">
                <a:solidFill>
                  <a:schemeClr val="accent2"/>
                </a:solidFill>
              </a:rPr>
              <a:t>/ </a:t>
            </a:r>
            <a:r>
              <a:rPr lang="de-DE" sz="1200" b="1" dirty="0" err="1" smtClean="0"/>
              <a:t>Statistics</a:t>
            </a:r>
            <a:endParaRPr lang="en-GB" sz="1200" b="1" dirty="0"/>
          </a:p>
        </p:txBody>
      </p:sp>
      <p:sp>
        <p:nvSpPr>
          <p:cNvPr id="8" name="Rechteck 7"/>
          <p:cNvSpPr/>
          <p:nvPr/>
        </p:nvSpPr>
        <p:spPr>
          <a:xfrm>
            <a:off x="5905481" y="3073129"/>
            <a:ext cx="3112412" cy="1107996"/>
          </a:xfrm>
          <a:prstGeom prst="rect">
            <a:avLst/>
          </a:prstGeom>
        </p:spPr>
        <p:txBody>
          <a:bodyPr wrap="square">
            <a:spAutoFit/>
          </a:bodyPr>
          <a:lstStyle/>
          <a:p>
            <a:pPr lvl="0">
              <a:lnSpc>
                <a:spcPct val="200000"/>
              </a:lnSpc>
            </a:pPr>
            <a:r>
              <a:rPr lang="en-GB" sz="1100" b="1" dirty="0" smtClean="0">
                <a:solidFill>
                  <a:srgbClr val="000000"/>
                </a:solidFill>
              </a:rPr>
              <a:t>2012: </a:t>
            </a:r>
            <a:r>
              <a:rPr lang="en-GB" sz="1100" dirty="0" smtClean="0">
                <a:solidFill>
                  <a:srgbClr val="000000"/>
                </a:solidFill>
              </a:rPr>
              <a:t>Around 870000 views in total to date</a:t>
            </a:r>
          </a:p>
          <a:p>
            <a:pPr lvl="0">
              <a:lnSpc>
                <a:spcPct val="200000"/>
              </a:lnSpc>
            </a:pPr>
            <a:r>
              <a:rPr lang="en-GB" sz="1100" b="1" dirty="0" smtClean="0">
                <a:solidFill>
                  <a:srgbClr val="000000"/>
                </a:solidFill>
              </a:rPr>
              <a:t>2014</a:t>
            </a:r>
            <a:r>
              <a:rPr lang="en-GB" sz="1100" dirty="0" smtClean="0">
                <a:solidFill>
                  <a:srgbClr val="000000"/>
                </a:solidFill>
              </a:rPr>
              <a:t>: </a:t>
            </a:r>
            <a:r>
              <a:rPr lang="en-GB" sz="1100" dirty="0">
                <a:solidFill>
                  <a:srgbClr val="000000"/>
                </a:solidFill>
              </a:rPr>
              <a:t>Around 3,620,000</a:t>
            </a:r>
            <a:r>
              <a:rPr lang="en-GB" sz="1100" dirty="0" smtClean="0">
                <a:solidFill>
                  <a:srgbClr val="000000"/>
                </a:solidFill>
              </a:rPr>
              <a:t> </a:t>
            </a:r>
            <a:r>
              <a:rPr lang="en-GB" sz="1100" dirty="0">
                <a:solidFill>
                  <a:srgbClr val="000000"/>
                </a:solidFill>
              </a:rPr>
              <a:t>views in total to </a:t>
            </a:r>
            <a:r>
              <a:rPr lang="en-GB" sz="1100" dirty="0" smtClean="0">
                <a:solidFill>
                  <a:srgbClr val="000000"/>
                </a:solidFill>
              </a:rPr>
              <a:t>date</a:t>
            </a:r>
          </a:p>
          <a:p>
            <a:pPr lvl="0">
              <a:lnSpc>
                <a:spcPct val="200000"/>
              </a:lnSpc>
            </a:pPr>
            <a:r>
              <a:rPr lang="en-GB" sz="1100" b="1" dirty="0" smtClean="0">
                <a:solidFill>
                  <a:srgbClr val="000000"/>
                </a:solidFill>
              </a:rPr>
              <a:t>2019: </a:t>
            </a:r>
            <a:r>
              <a:rPr lang="en-GB" sz="1100" dirty="0" smtClean="0">
                <a:solidFill>
                  <a:srgbClr val="000000"/>
                </a:solidFill>
              </a:rPr>
              <a:t>More than 10,195,000 views in total to date</a:t>
            </a:r>
            <a:endParaRPr lang="en-GB" sz="1100" dirty="0">
              <a:solidFill>
                <a:srgbClr val="000000"/>
              </a:solidFill>
            </a:endParaRPr>
          </a:p>
        </p:txBody>
      </p:sp>
      <p:graphicFrame>
        <p:nvGraphicFramePr>
          <p:cNvPr id="9" name="Diagramm 8"/>
          <p:cNvGraphicFramePr>
            <a:graphicFrameLocks/>
          </p:cNvGraphicFramePr>
          <p:nvPr>
            <p:extLst>
              <p:ext uri="{D42A27DB-BD31-4B8C-83A1-F6EECF244321}">
                <p14:modId xmlns:p14="http://schemas.microsoft.com/office/powerpoint/2010/main" val="447821577"/>
              </p:ext>
            </p:extLst>
          </p:nvPr>
        </p:nvGraphicFramePr>
        <p:xfrm>
          <a:off x="335796" y="1944870"/>
          <a:ext cx="5458042" cy="33645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534106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ext Box 1"/>
          <p:cNvSpPr txBox="1">
            <a:spLocks noChangeArrowheads="1"/>
          </p:cNvSpPr>
          <p:nvPr/>
        </p:nvSpPr>
        <p:spPr bwMode="auto">
          <a:xfrm>
            <a:off x="395288" y="922338"/>
            <a:ext cx="8296275" cy="850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defTabSz="449263" fontAlgn="base" hangingPunct="0">
              <a:lnSpc>
                <a:spcPct val="93000"/>
              </a:lnSpc>
              <a:spcBef>
                <a:spcPct val="0"/>
              </a:spcBef>
              <a:spcAft>
                <a:spcPct val="0"/>
              </a:spcAft>
              <a:buSzPct val="100000"/>
              <a:defRPr/>
            </a:pPr>
            <a:r>
              <a:rPr lang="en-US" b="1" dirty="0" smtClean="0">
                <a:solidFill>
                  <a:srgbClr val="000000"/>
                </a:solidFill>
              </a:rPr>
              <a:t>Social media: YouTube</a:t>
            </a:r>
          </a:p>
        </p:txBody>
      </p:sp>
      <p:sp>
        <p:nvSpPr>
          <p:cNvPr id="103426" name="Text Box 2"/>
          <p:cNvSpPr txBox="1">
            <a:spLocks noChangeArrowheads="1"/>
          </p:cNvSpPr>
          <p:nvPr/>
        </p:nvSpPr>
        <p:spPr bwMode="auto">
          <a:xfrm>
            <a:off x="395288" y="1668735"/>
            <a:ext cx="8285162" cy="44577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944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marL="342900" indent="-342900" defTabSz="449263" fontAlgn="base" hangingPunct="0">
              <a:lnSpc>
                <a:spcPct val="93000"/>
              </a:lnSpc>
              <a:spcBef>
                <a:spcPct val="0"/>
              </a:spcBef>
              <a:spcAft>
                <a:spcPts val="1425"/>
              </a:spcAft>
              <a:buClr>
                <a:srgbClr val="BAD800"/>
              </a:buClr>
              <a:buSzPct val="100000"/>
              <a:buFont typeface="Wingdings" panose="05000000000000000000" pitchFamily="2" charset="2"/>
              <a:buChar char="§"/>
              <a:defRPr/>
            </a:pPr>
            <a:r>
              <a:rPr lang="de-DE" sz="2000" dirty="0" smtClean="0">
                <a:solidFill>
                  <a:srgbClr val="000000"/>
                </a:solidFill>
              </a:rPr>
              <a:t>Over 1,000 </a:t>
            </a:r>
            <a:r>
              <a:rPr lang="de-DE" sz="2000" dirty="0" err="1" smtClean="0">
                <a:solidFill>
                  <a:srgbClr val="000000"/>
                </a:solidFill>
              </a:rPr>
              <a:t>subscribers</a:t>
            </a:r>
            <a:r>
              <a:rPr lang="de-DE" sz="2000" dirty="0" smtClean="0">
                <a:solidFill>
                  <a:srgbClr val="000000"/>
                </a:solidFill>
              </a:rPr>
              <a:t> </a:t>
            </a:r>
            <a:r>
              <a:rPr lang="de-DE" sz="2000" dirty="0" err="1" smtClean="0">
                <a:solidFill>
                  <a:srgbClr val="000000"/>
                </a:solidFill>
              </a:rPr>
              <a:t>and</a:t>
            </a:r>
            <a:r>
              <a:rPr lang="de-DE" sz="2000" dirty="0" smtClean="0">
                <a:solidFill>
                  <a:srgbClr val="000000"/>
                </a:solidFill>
              </a:rPr>
              <a:t> </a:t>
            </a:r>
            <a:r>
              <a:rPr lang="en-GB" sz="2000" dirty="0">
                <a:solidFill>
                  <a:srgbClr val="000000"/>
                </a:solidFill>
              </a:rPr>
              <a:t>m</a:t>
            </a:r>
            <a:r>
              <a:rPr lang="en-GB" sz="2000" dirty="0" smtClean="0">
                <a:solidFill>
                  <a:srgbClr val="000000"/>
                </a:solidFill>
              </a:rPr>
              <a:t>ore </a:t>
            </a:r>
            <a:r>
              <a:rPr lang="en-GB" sz="2000" dirty="0">
                <a:solidFill>
                  <a:srgbClr val="000000"/>
                </a:solidFill>
              </a:rPr>
              <a:t>than </a:t>
            </a:r>
            <a:r>
              <a:rPr lang="en-GB" sz="2000" dirty="0" smtClean="0">
                <a:solidFill>
                  <a:srgbClr val="000000"/>
                </a:solidFill>
              </a:rPr>
              <a:t>260,000 </a:t>
            </a:r>
            <a:r>
              <a:rPr lang="en-GB" sz="2000" dirty="0">
                <a:solidFill>
                  <a:srgbClr val="000000"/>
                </a:solidFill>
              </a:rPr>
              <a:t>views in </a:t>
            </a:r>
            <a:r>
              <a:rPr lang="en-GB" sz="2000" dirty="0" smtClean="0">
                <a:solidFill>
                  <a:srgbClr val="000000"/>
                </a:solidFill>
              </a:rPr>
              <a:t>total</a:t>
            </a:r>
            <a:endParaRPr lang="en-GB" sz="2000" dirty="0">
              <a:solidFill>
                <a:srgbClr val="000000"/>
              </a:solidFill>
            </a:endParaRPr>
          </a:p>
          <a:p>
            <a:pPr marL="342900" indent="-342900" defTabSz="449263" fontAlgn="base" hangingPunct="0">
              <a:lnSpc>
                <a:spcPct val="93000"/>
              </a:lnSpc>
              <a:spcBef>
                <a:spcPct val="0"/>
              </a:spcBef>
              <a:spcAft>
                <a:spcPts val="1425"/>
              </a:spcAft>
              <a:buClr>
                <a:srgbClr val="BAD800"/>
              </a:buClr>
              <a:buSzPct val="100000"/>
              <a:buFont typeface="Wingdings" panose="05000000000000000000" pitchFamily="2" charset="2"/>
              <a:buChar char="§"/>
              <a:defRPr/>
            </a:pPr>
            <a:r>
              <a:rPr lang="en-GB" sz="2000" dirty="0" smtClean="0">
                <a:solidFill>
                  <a:srgbClr val="000000"/>
                </a:solidFill>
              </a:rPr>
              <a:t>Partners can follow the SuSanA YouTube channel so as to be notified when SuSanA videos are uploaded from time to time. </a:t>
            </a:r>
          </a:p>
          <a:p>
            <a:pPr marL="342900" indent="-342900" defTabSz="449263" fontAlgn="base" hangingPunct="0">
              <a:lnSpc>
                <a:spcPct val="93000"/>
              </a:lnSpc>
              <a:spcBef>
                <a:spcPct val="0"/>
              </a:spcBef>
              <a:spcAft>
                <a:spcPts val="1425"/>
              </a:spcAft>
              <a:buClr>
                <a:srgbClr val="BAD800"/>
              </a:buClr>
              <a:buSzPct val="100000"/>
              <a:buFont typeface="Wingdings" panose="05000000000000000000" pitchFamily="2" charset="2"/>
              <a:buChar char="§"/>
              <a:defRPr/>
            </a:pPr>
            <a:r>
              <a:rPr lang="en-GB" sz="2000" dirty="0" smtClean="0">
                <a:solidFill>
                  <a:srgbClr val="000000"/>
                </a:solidFill>
              </a:rPr>
              <a:t>Partners can have their videos included in the SuSanA favourites list and insert a link to the SuSanA YouTube channel on their website</a:t>
            </a:r>
          </a:p>
          <a:p>
            <a:pPr marL="342900" indent="-342900" defTabSz="449263" fontAlgn="base" hangingPunct="0">
              <a:lnSpc>
                <a:spcPct val="93000"/>
              </a:lnSpc>
              <a:spcBef>
                <a:spcPct val="0"/>
              </a:spcBef>
              <a:spcAft>
                <a:spcPts val="1425"/>
              </a:spcAft>
              <a:buClr>
                <a:srgbClr val="BAD800"/>
              </a:buClr>
              <a:buSzPct val="100000"/>
              <a:buFont typeface="Wingdings" panose="05000000000000000000" pitchFamily="2" charset="2"/>
              <a:buChar char="§"/>
              <a:defRPr/>
            </a:pPr>
            <a:r>
              <a:rPr lang="en-GB" sz="2000" dirty="0" smtClean="0">
                <a:solidFill>
                  <a:srgbClr val="000000"/>
                </a:solidFill>
              </a:rPr>
              <a:t>Partner videos can also be uploaded to the SuSanA channel once screened by the Secretariat and on the submission of a summary of the video</a:t>
            </a:r>
          </a:p>
          <a:p>
            <a:pPr marL="342900" indent="-342900" defTabSz="449263" fontAlgn="base" hangingPunct="0">
              <a:lnSpc>
                <a:spcPct val="93000"/>
              </a:lnSpc>
              <a:spcBef>
                <a:spcPct val="0"/>
              </a:spcBef>
              <a:spcAft>
                <a:spcPts val="1425"/>
              </a:spcAft>
              <a:buClr>
                <a:srgbClr val="BAD800"/>
              </a:buClr>
              <a:buSzPct val="100000"/>
              <a:buFont typeface="Wingdings" panose="05000000000000000000" pitchFamily="2" charset="2"/>
              <a:buChar char="§"/>
              <a:defRPr/>
            </a:pPr>
            <a:r>
              <a:rPr lang="en-GB" sz="2000" dirty="0" err="1" smtClean="0">
                <a:solidFill>
                  <a:srgbClr val="000000"/>
                </a:solidFill>
              </a:rPr>
              <a:t>Youtube</a:t>
            </a:r>
            <a:r>
              <a:rPr lang="en-GB" sz="2000" dirty="0" smtClean="0">
                <a:solidFill>
                  <a:srgbClr val="000000"/>
                </a:solidFill>
              </a:rPr>
              <a:t> videos, as e.g. webinars, can be embedded in the </a:t>
            </a:r>
            <a:r>
              <a:rPr lang="en-GB" sz="2000" dirty="0" err="1" smtClean="0">
                <a:solidFill>
                  <a:srgbClr val="000000"/>
                </a:solidFill>
              </a:rPr>
              <a:t>SuSanA</a:t>
            </a:r>
            <a:r>
              <a:rPr lang="en-GB" sz="2000" dirty="0" smtClean="0">
                <a:solidFill>
                  <a:srgbClr val="000000"/>
                </a:solidFill>
              </a:rPr>
              <a:t> Library</a:t>
            </a:r>
          </a:p>
          <a:p>
            <a:pPr marL="342900" indent="-342900" defTabSz="449263" fontAlgn="base" hangingPunct="0">
              <a:lnSpc>
                <a:spcPct val="93000"/>
              </a:lnSpc>
              <a:spcBef>
                <a:spcPct val="0"/>
              </a:spcBef>
              <a:spcAft>
                <a:spcPts val="1425"/>
              </a:spcAft>
              <a:buSzPct val="100000"/>
              <a:buFont typeface="Arial"/>
              <a:buChar char="•"/>
              <a:defRPr/>
            </a:pPr>
            <a:endParaRPr lang="en-GB" sz="2000" dirty="0" smtClean="0">
              <a:solidFill>
                <a:srgbClr val="000000"/>
              </a:solidFill>
            </a:endParaRPr>
          </a:p>
        </p:txBody>
      </p:sp>
    </p:spTree>
    <p:extLst>
      <p:ext uri="{BB962C8B-B14F-4D97-AF65-F5344CB8AC3E}">
        <p14:creationId xmlns:p14="http://schemas.microsoft.com/office/powerpoint/2010/main" val="15142975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Box 1"/>
          <p:cNvSpPr txBox="1">
            <a:spLocks noChangeArrowheads="1"/>
          </p:cNvSpPr>
          <p:nvPr/>
        </p:nvSpPr>
        <p:spPr bwMode="auto">
          <a:xfrm>
            <a:off x="395288" y="922338"/>
            <a:ext cx="8296275" cy="850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defTabSz="449263" fontAlgn="base" hangingPunct="0">
              <a:lnSpc>
                <a:spcPct val="93000"/>
              </a:lnSpc>
              <a:spcBef>
                <a:spcPct val="0"/>
              </a:spcBef>
              <a:spcAft>
                <a:spcPct val="0"/>
              </a:spcAft>
              <a:buSzPct val="100000"/>
              <a:defRPr/>
            </a:pPr>
            <a:r>
              <a:rPr lang="en-US" b="1" dirty="0" smtClean="0">
                <a:solidFill>
                  <a:srgbClr val="000000"/>
                </a:solidFill>
              </a:rPr>
              <a:t>Social media: Twitter</a:t>
            </a:r>
          </a:p>
        </p:txBody>
      </p:sp>
      <p:sp>
        <p:nvSpPr>
          <p:cNvPr id="102402" name="Text Box 2"/>
          <p:cNvSpPr txBox="1">
            <a:spLocks noChangeArrowheads="1"/>
          </p:cNvSpPr>
          <p:nvPr/>
        </p:nvSpPr>
        <p:spPr bwMode="auto">
          <a:xfrm>
            <a:off x="395288" y="1773238"/>
            <a:ext cx="8285162" cy="4351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944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marL="338138" indent="-338138">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marL="342900" lvl="1" indent="-342900" defTabSz="449263" fontAlgn="base" hangingPunct="0">
              <a:lnSpc>
                <a:spcPct val="93000"/>
              </a:lnSpc>
              <a:spcBef>
                <a:spcPct val="0"/>
              </a:spcBef>
              <a:spcAft>
                <a:spcPts val="1425"/>
              </a:spcAft>
              <a:buClr>
                <a:srgbClr val="BAD800"/>
              </a:buClr>
              <a:buSzPct val="100000"/>
              <a:buFont typeface="Wingdings" panose="05000000000000000000" pitchFamily="2" charset="2"/>
              <a:buChar char="§"/>
              <a:defRPr/>
            </a:pPr>
            <a:r>
              <a:rPr lang="fr-CH" sz="2000" dirty="0" smtClean="0">
                <a:solidFill>
                  <a:srgbClr val="000000"/>
                </a:solidFill>
              </a:rPr>
              <a:t>More </a:t>
            </a:r>
            <a:r>
              <a:rPr lang="fr-CH" sz="2000" dirty="0" err="1" smtClean="0">
                <a:solidFill>
                  <a:srgbClr val="000000"/>
                </a:solidFill>
              </a:rPr>
              <a:t>than</a:t>
            </a:r>
            <a:r>
              <a:rPr lang="fr-CH" sz="2000" dirty="0" smtClean="0">
                <a:solidFill>
                  <a:srgbClr val="000000"/>
                </a:solidFill>
              </a:rPr>
              <a:t> 4,700 </a:t>
            </a:r>
            <a:r>
              <a:rPr lang="fr-CH" sz="2000" dirty="0" err="1" smtClean="0">
                <a:solidFill>
                  <a:srgbClr val="000000"/>
                </a:solidFill>
              </a:rPr>
              <a:t>followers</a:t>
            </a:r>
            <a:r>
              <a:rPr lang="fr-CH" sz="2000" dirty="0" smtClean="0">
                <a:solidFill>
                  <a:srgbClr val="000000"/>
                </a:solidFill>
              </a:rPr>
              <a:t> and 3,900 tweets</a:t>
            </a:r>
            <a:endParaRPr lang="en-GB" sz="2000" dirty="0" smtClean="0">
              <a:solidFill>
                <a:srgbClr val="000000"/>
              </a:solidFill>
            </a:endParaRPr>
          </a:p>
          <a:p>
            <a:pPr marL="342900" indent="-342900" defTabSz="449263" fontAlgn="base" hangingPunct="0">
              <a:lnSpc>
                <a:spcPct val="93000"/>
              </a:lnSpc>
              <a:spcBef>
                <a:spcPct val="0"/>
              </a:spcBef>
              <a:spcAft>
                <a:spcPts val="1425"/>
              </a:spcAft>
              <a:buClr>
                <a:srgbClr val="BAD800"/>
              </a:buClr>
              <a:buSzPct val="100000"/>
              <a:buFont typeface="Wingdings" panose="05000000000000000000" pitchFamily="2" charset="2"/>
              <a:buChar char="§"/>
              <a:defRPr/>
            </a:pPr>
            <a:r>
              <a:rPr lang="en-GB" sz="2000" dirty="0" smtClean="0">
                <a:solidFill>
                  <a:srgbClr val="000000"/>
                </a:solidFill>
              </a:rPr>
              <a:t>Follow SuSanA on twitter</a:t>
            </a:r>
          </a:p>
          <a:p>
            <a:pPr marL="342900" indent="-342900" defTabSz="449263" fontAlgn="base" hangingPunct="0">
              <a:lnSpc>
                <a:spcPct val="93000"/>
              </a:lnSpc>
              <a:spcBef>
                <a:spcPct val="0"/>
              </a:spcBef>
              <a:spcAft>
                <a:spcPts val="1425"/>
              </a:spcAft>
              <a:buClr>
                <a:srgbClr val="BAD800"/>
              </a:buClr>
              <a:buSzPct val="100000"/>
              <a:buFont typeface="Wingdings" panose="05000000000000000000" pitchFamily="2" charset="2"/>
              <a:buChar char="§"/>
              <a:defRPr/>
            </a:pPr>
            <a:r>
              <a:rPr lang="en-GB" sz="2000" dirty="0" err="1" smtClean="0">
                <a:solidFill>
                  <a:srgbClr val="000000"/>
                </a:solidFill>
              </a:rPr>
              <a:t>Retweet</a:t>
            </a:r>
            <a:r>
              <a:rPr lang="en-GB" sz="2000" dirty="0" smtClean="0">
                <a:solidFill>
                  <a:srgbClr val="000000"/>
                </a:solidFill>
              </a:rPr>
              <a:t> SuSanA posts to show that the partner is part of the SuSanA community</a:t>
            </a:r>
          </a:p>
          <a:p>
            <a:pPr marL="342900" indent="-342900" defTabSz="449263" fontAlgn="base" hangingPunct="0">
              <a:lnSpc>
                <a:spcPct val="93000"/>
              </a:lnSpc>
              <a:spcBef>
                <a:spcPct val="0"/>
              </a:spcBef>
              <a:spcAft>
                <a:spcPts val="1425"/>
              </a:spcAft>
              <a:buClr>
                <a:srgbClr val="BAD800"/>
              </a:buClr>
              <a:buSzPct val="100000"/>
              <a:buFont typeface="Wingdings" panose="05000000000000000000" pitchFamily="2" charset="2"/>
              <a:buChar char="§"/>
              <a:defRPr/>
            </a:pPr>
            <a:r>
              <a:rPr lang="en-GB" sz="2000" dirty="0" smtClean="0">
                <a:solidFill>
                  <a:srgbClr val="000000"/>
                </a:solidFill>
              </a:rPr>
              <a:t>Use twitter to share breaking news and exciting links</a:t>
            </a:r>
          </a:p>
          <a:p>
            <a:pPr defTabSz="449263" fontAlgn="base" hangingPunct="0">
              <a:lnSpc>
                <a:spcPct val="93000"/>
              </a:lnSpc>
              <a:spcBef>
                <a:spcPct val="0"/>
              </a:spcBef>
              <a:spcAft>
                <a:spcPts val="1425"/>
              </a:spcAft>
              <a:buSzPct val="100000"/>
              <a:defRPr/>
            </a:pPr>
            <a:endParaRPr lang="en-GB" sz="2000" dirty="0" smtClean="0">
              <a:solidFill>
                <a:srgbClr val="000000"/>
              </a:solidFill>
            </a:endParaRPr>
          </a:p>
        </p:txBody>
      </p:sp>
      <p:graphicFrame>
        <p:nvGraphicFramePr>
          <p:cNvPr id="102404" name="Group 4"/>
          <p:cNvGraphicFramePr>
            <a:graphicFrameLocks noGrp="1"/>
          </p:cNvGraphicFramePr>
          <p:nvPr/>
        </p:nvGraphicFramePr>
        <p:xfrm>
          <a:off x="395288" y="4651375"/>
          <a:ext cx="8428037" cy="1730375"/>
        </p:xfrm>
        <a:graphic>
          <a:graphicData uri="http://schemas.openxmlformats.org/drawingml/2006/table">
            <a:tbl>
              <a:tblPr/>
              <a:tblGrid>
                <a:gridCol w="3960812">
                  <a:extLst>
                    <a:ext uri="{9D8B030D-6E8A-4147-A177-3AD203B41FA5}">
                      <a16:colId xmlns:a16="http://schemas.microsoft.com/office/drawing/2014/main" val="20000"/>
                    </a:ext>
                  </a:extLst>
                </a:gridCol>
                <a:gridCol w="4467225">
                  <a:extLst>
                    <a:ext uri="{9D8B030D-6E8A-4147-A177-3AD203B41FA5}">
                      <a16:colId xmlns:a16="http://schemas.microsoft.com/office/drawing/2014/main" val="20001"/>
                    </a:ext>
                  </a:extLst>
                </a:gridCol>
              </a:tblGrid>
              <a:tr h="280988">
                <a:tc>
                  <a:txBody>
                    <a:bodyPr/>
                    <a:lstStyle/>
                    <a:p>
                      <a:pPr marL="0" marR="0" lvl="0" indent="0" algn="l" defTabSz="449263" rtl="0" eaLnBrk="1" fontAlgn="base" latinLnBrk="0" hangingPunct="1">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1600" b="1" i="0" u="none" strike="noStrike" cap="none" normalizeH="0" baseline="0">
                          <a:ln>
                            <a:noFill/>
                          </a:ln>
                          <a:solidFill>
                            <a:srgbClr val="000000"/>
                          </a:solidFill>
                          <a:effectLst/>
                          <a:latin typeface="Arial" charset="0"/>
                          <a:ea typeface="ＭＳ 明朝" charset="0"/>
                          <a:cs typeface="ＭＳ 明朝" charset="0"/>
                        </a:rPr>
                        <a:t>Expected benefits to SuSanA</a:t>
                      </a:r>
                    </a:p>
                  </a:txBody>
                  <a:tcPr marL="68400" marR="68400" marT="64584"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49263" rtl="0" eaLnBrk="1" fontAlgn="base" latinLnBrk="0" hangingPunct="1">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1600" b="1" i="0" u="none" strike="noStrike" cap="none" normalizeH="0" baseline="0">
                          <a:ln>
                            <a:noFill/>
                          </a:ln>
                          <a:solidFill>
                            <a:srgbClr val="000000"/>
                          </a:solidFill>
                          <a:effectLst/>
                          <a:latin typeface="Arial" charset="0"/>
                          <a:ea typeface="ＭＳ 明朝" charset="0"/>
                          <a:cs typeface="ＭＳ 明朝" charset="0"/>
                        </a:rPr>
                        <a:t>Benefits to Partner</a:t>
                      </a:r>
                    </a:p>
                  </a:txBody>
                  <a:tcPr marL="68400" marR="68400" marT="64584"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1449387">
                <a:tc>
                  <a:txBody>
                    <a:bodyPr/>
                    <a:lstStyle/>
                    <a:p>
                      <a:pPr marL="0" marR="0" lvl="0" indent="0" algn="l" defTabSz="449263" rtl="0" eaLnBrk="1" fontAlgn="base" latinLnBrk="0" hangingPunct="1">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1600" b="0" i="0" u="none" strike="noStrike" cap="none" normalizeH="0" baseline="0">
                          <a:ln>
                            <a:noFill/>
                          </a:ln>
                          <a:solidFill>
                            <a:srgbClr val="000000"/>
                          </a:solidFill>
                          <a:effectLst/>
                          <a:latin typeface="Arial (body)" charset="0"/>
                          <a:ea typeface="ＭＳ 明朝" charset="0"/>
                          <a:cs typeface="ＭＳ 明朝" charset="0"/>
                        </a:rPr>
                        <a:t>More activity on flickr</a:t>
                      </a:r>
                    </a:p>
                    <a:p>
                      <a:pPr marL="0" marR="0" lvl="0" indent="0" algn="l" defTabSz="449263" rtl="0" eaLnBrk="1" fontAlgn="base" latinLnBrk="0" hangingPunct="1">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1600" b="0" i="0" u="none" strike="noStrike" cap="none" normalizeH="0" baseline="0">
                          <a:ln>
                            <a:noFill/>
                          </a:ln>
                          <a:solidFill>
                            <a:srgbClr val="000000"/>
                          </a:solidFill>
                          <a:effectLst/>
                          <a:latin typeface="Arial (body)" charset="0"/>
                          <a:ea typeface="ＭＳ 明朝" charset="0"/>
                          <a:cs typeface="ＭＳ 明朝" charset="0"/>
                        </a:rPr>
                        <a:t>Establish a reasonable sized user base</a:t>
                      </a:r>
                    </a:p>
                    <a:p>
                      <a:pPr marL="0" marR="0" lvl="0" indent="0" algn="l" defTabSz="449263" rtl="0" eaLnBrk="1" fontAlgn="base" latinLnBrk="0" hangingPunct="1">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1600" b="0" i="0" u="none" strike="noStrike" cap="none" normalizeH="0" baseline="0">
                          <a:ln>
                            <a:noFill/>
                          </a:ln>
                          <a:solidFill>
                            <a:srgbClr val="000000"/>
                          </a:solidFill>
                          <a:effectLst/>
                          <a:latin typeface="Arial (body)" charset="0"/>
                          <a:ea typeface="ＭＳ 明朝" charset="0"/>
                          <a:cs typeface="ＭＳ 明朝" charset="0"/>
                        </a:rPr>
                        <a:t>Channel to get information out quickly</a:t>
                      </a:r>
                    </a:p>
                  </a:txBody>
                  <a:tcPr marL="68400" marR="68400" marT="64584"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49263" rtl="0" eaLnBrk="1" fontAlgn="base" latinLnBrk="0" hangingPunct="1">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1600" b="0" i="0" u="none" strike="noStrike" cap="none" normalizeH="0" baseline="0">
                          <a:ln>
                            <a:noFill/>
                          </a:ln>
                          <a:solidFill>
                            <a:srgbClr val="000000"/>
                          </a:solidFill>
                          <a:effectLst/>
                          <a:latin typeface="Arial (body)" charset="0"/>
                          <a:ea typeface="ＭＳ 明朝" charset="0"/>
                          <a:cs typeface="ＭＳ 明朝" charset="0"/>
                        </a:rPr>
                        <a:t>Networking in the SuSanA community</a:t>
                      </a:r>
                    </a:p>
                    <a:p>
                      <a:pPr marL="0" marR="0" lvl="0" indent="0" algn="l" defTabSz="449263" rtl="0" eaLnBrk="1" fontAlgn="base" latinLnBrk="0" hangingPunct="1">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1600" b="0" i="0" u="none" strike="noStrike" cap="none" normalizeH="0" baseline="0">
                          <a:ln>
                            <a:noFill/>
                          </a:ln>
                          <a:solidFill>
                            <a:srgbClr val="000000"/>
                          </a:solidFill>
                          <a:effectLst/>
                          <a:latin typeface="Arial (body)" charset="0"/>
                          <a:ea typeface="ＭＳ 明朝" charset="0"/>
                          <a:cs typeface="ＭＳ 明朝" charset="0"/>
                        </a:rPr>
                        <a:t>Up to date with current trends, thinking, news and events</a:t>
                      </a:r>
                    </a:p>
                    <a:p>
                      <a:pPr marL="0" marR="0" lvl="0" indent="0" algn="l" defTabSz="449263" rtl="0" eaLnBrk="1" fontAlgn="base" latinLnBrk="0" hangingPunct="1">
                        <a:lnSpc>
                          <a:spcPct val="93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1600" b="0" i="0" u="none" strike="noStrike" cap="none" normalizeH="0" baseline="0">
                          <a:ln>
                            <a:noFill/>
                          </a:ln>
                          <a:solidFill>
                            <a:srgbClr val="000000"/>
                          </a:solidFill>
                          <a:effectLst/>
                          <a:latin typeface="Arial (body)" charset="0"/>
                          <a:ea typeface="ＭＳ 明朝" charset="0"/>
                          <a:cs typeface="ＭＳ 明朝" charset="0"/>
                        </a:rPr>
                        <a:t>Quick and easy to spread information</a:t>
                      </a:r>
                    </a:p>
                  </a:txBody>
                  <a:tcPr marL="68400" marR="68400" marT="64584" marB="0" horzOverflow="overflow">
                    <a:lnL w="1440" cap="flat" cmpd="sng" algn="ctr">
                      <a:solidFill>
                        <a:srgbClr val="000000"/>
                      </a:solidFill>
                      <a:prstDash val="solid"/>
                      <a:round/>
                      <a:headEnd type="none" w="med" len="med"/>
                      <a:tailEnd type="none" w="med" len="med"/>
                    </a:lnL>
                    <a:lnR w="1440" cap="flat" cmpd="sng" algn="ctr">
                      <a:solidFill>
                        <a:srgbClr val="000000"/>
                      </a:solidFill>
                      <a:prstDash val="solid"/>
                      <a:round/>
                      <a:headEnd type="none" w="med" len="med"/>
                      <a:tailEnd type="none" w="med" len="med"/>
                    </a:lnR>
                    <a:lnT w="1440" cap="flat" cmpd="sng" algn="ctr">
                      <a:solidFill>
                        <a:srgbClr val="000000"/>
                      </a:solidFill>
                      <a:prstDash val="solid"/>
                      <a:round/>
                      <a:headEnd type="none" w="med" len="med"/>
                      <a:tailEnd type="none" w="med" len="med"/>
                    </a:lnT>
                    <a:lnB w="144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3238803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extplatzhalter 4"/>
          <p:cNvSpPr>
            <a:spLocks noGrp="1"/>
          </p:cNvSpPr>
          <p:nvPr>
            <p:ph type="body" sz="quarter" idx="10"/>
          </p:nvPr>
        </p:nvSpPr>
        <p:spPr>
          <a:xfrm>
            <a:off x="1475632" y="896937"/>
            <a:ext cx="7632700" cy="576263"/>
          </a:xfrm>
        </p:spPr>
        <p:txBody>
          <a:bodyPr/>
          <a:lstStyle/>
          <a:p>
            <a:pPr>
              <a:buFont typeface="Times" charset="0"/>
              <a:buNone/>
            </a:pPr>
            <a:r>
              <a:rPr lang="en-GB" altLang="en-US" dirty="0" smtClean="0"/>
              <a:t>Overview of </a:t>
            </a:r>
            <a:r>
              <a:rPr lang="en-GB" altLang="en-US" dirty="0" err="1" smtClean="0"/>
              <a:t>SuSanA</a:t>
            </a:r>
            <a:r>
              <a:rPr lang="en-GB" altLang="en-US" dirty="0" smtClean="0"/>
              <a:t> online platform</a:t>
            </a:r>
            <a:endParaRPr lang="de-DE" altLang="en-US" dirty="0" smtClean="0"/>
          </a:p>
        </p:txBody>
      </p:sp>
      <p:graphicFrame>
        <p:nvGraphicFramePr>
          <p:cNvPr id="4" name="Inhaltsplatzhalter 1"/>
          <p:cNvGraphicFramePr>
            <a:graphicFrameLocks noGrp="1"/>
          </p:cNvGraphicFramePr>
          <p:nvPr>
            <p:ph idx="1"/>
            <p:extLst>
              <p:ext uri="{D42A27DB-BD31-4B8C-83A1-F6EECF244321}">
                <p14:modId xmlns:p14="http://schemas.microsoft.com/office/powerpoint/2010/main" val="1638534846"/>
              </p:ext>
            </p:extLst>
          </p:nvPr>
        </p:nvGraphicFramePr>
        <p:xfrm>
          <a:off x="1214603" y="1559705"/>
          <a:ext cx="6624538" cy="4751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2296701"/>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2"/>
          <p:cNvSpPr>
            <a:spLocks noGrp="1"/>
          </p:cNvSpPr>
          <p:nvPr>
            <p:ph type="body" sz="quarter" idx="10"/>
          </p:nvPr>
        </p:nvSpPr>
        <p:spPr>
          <a:xfrm>
            <a:off x="463104" y="1573089"/>
            <a:ext cx="7632700" cy="576262"/>
          </a:xfrm>
        </p:spPr>
        <p:txBody>
          <a:bodyPr/>
          <a:lstStyle/>
          <a:p>
            <a:pPr algn="ctr">
              <a:buFont typeface="Times" charset="0"/>
              <a:buNone/>
            </a:pPr>
            <a:r>
              <a:rPr lang="de-DE" altLang="en-US" dirty="0"/>
              <a:t>9</a:t>
            </a:r>
            <a:r>
              <a:rPr lang="de-DE" altLang="en-US" dirty="0" smtClean="0"/>
              <a:t>. Shit Flow </a:t>
            </a:r>
            <a:r>
              <a:rPr lang="de-DE" altLang="en-US" dirty="0" err="1" smtClean="0"/>
              <a:t>Diagrams</a:t>
            </a:r>
            <a:r>
              <a:rPr lang="de-DE" altLang="en-US" dirty="0" smtClean="0"/>
              <a:t> (SFDs)</a:t>
            </a:r>
            <a:endParaRPr lang="en-GB" altLang="en-US" dirty="0" smtClean="0"/>
          </a:p>
        </p:txBody>
      </p:sp>
    </p:spTree>
    <p:extLst>
      <p:ext uri="{BB962C8B-B14F-4D97-AF65-F5344CB8AC3E}">
        <p14:creationId xmlns:p14="http://schemas.microsoft.com/office/powerpoint/2010/main" val="30350706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2"/>
          <p:cNvSpPr>
            <a:spLocks noGrp="1"/>
          </p:cNvSpPr>
          <p:nvPr>
            <p:ph type="body" sz="quarter" idx="10"/>
          </p:nvPr>
        </p:nvSpPr>
        <p:spPr/>
        <p:txBody>
          <a:bodyPr/>
          <a:lstStyle/>
          <a:p>
            <a:r>
              <a:rPr lang="de-DE" dirty="0" smtClean="0"/>
              <a:t>Shit Flow </a:t>
            </a:r>
            <a:r>
              <a:rPr lang="de-DE" dirty="0" err="1" smtClean="0"/>
              <a:t>Diagram</a:t>
            </a:r>
            <a:r>
              <a:rPr lang="de-DE" dirty="0" smtClean="0"/>
              <a:t> (SFD) – </a:t>
            </a:r>
            <a:r>
              <a:rPr lang="de-DE" dirty="0" err="1" smtClean="0"/>
              <a:t>What</a:t>
            </a:r>
            <a:r>
              <a:rPr lang="de-DE" dirty="0" smtClean="0"/>
              <a:t> </a:t>
            </a:r>
            <a:r>
              <a:rPr lang="de-DE" dirty="0" err="1" smtClean="0"/>
              <a:t>is</a:t>
            </a:r>
            <a:r>
              <a:rPr lang="de-DE" dirty="0" smtClean="0"/>
              <a:t> </a:t>
            </a:r>
            <a:r>
              <a:rPr lang="de-DE" dirty="0" err="1" smtClean="0"/>
              <a:t>it</a:t>
            </a:r>
            <a:r>
              <a:rPr lang="de-DE" dirty="0" smtClean="0"/>
              <a:t>?</a:t>
            </a:r>
            <a:endParaRPr lang="de-DE"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6761" y="1634222"/>
            <a:ext cx="3133711" cy="2216810"/>
          </a:xfrm>
          <a:prstGeom prst="rect">
            <a:avLst/>
          </a:prstGeom>
        </p:spPr>
      </p:pic>
      <p:sp>
        <p:nvSpPr>
          <p:cNvPr id="6" name="Content Placeholder 2"/>
          <p:cNvSpPr txBox="1">
            <a:spLocks/>
          </p:cNvSpPr>
          <p:nvPr/>
        </p:nvSpPr>
        <p:spPr>
          <a:xfrm>
            <a:off x="1010289" y="1814993"/>
            <a:ext cx="4420886" cy="4874096"/>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300"/>
              </a:spcBef>
              <a:spcAft>
                <a:spcPts val="300"/>
              </a:spcAft>
              <a:buSzPct val="100000"/>
              <a:buFont typeface="Wingdings" pitchFamily="2" charset="2"/>
              <a:buChar char="§"/>
              <a:defRPr sz="2000" b="0" kern="1200">
                <a:solidFill>
                  <a:schemeClr val="tx1"/>
                </a:solidFill>
                <a:latin typeface="+mn-lt"/>
                <a:ea typeface="+mn-ea"/>
                <a:cs typeface="+mn-cs"/>
              </a:defRPr>
            </a:lvl1pPr>
            <a:lvl2pPr marL="514350" indent="-171450" algn="l" defTabSz="685800" rtl="0" eaLnBrk="1" latinLnBrk="0" hangingPunct="1">
              <a:lnSpc>
                <a:spcPct val="90000"/>
              </a:lnSpc>
              <a:spcBef>
                <a:spcPts val="300"/>
              </a:spcBef>
              <a:spcAft>
                <a:spcPts val="300"/>
              </a:spcAft>
              <a:buSzPct val="80000"/>
              <a:buFont typeface="Wingdings" pitchFamily="2" charset="2"/>
              <a:buChar char="Ø"/>
              <a:defRPr sz="1800" b="0" kern="1200">
                <a:solidFill>
                  <a:schemeClr val="tx1"/>
                </a:solidFill>
                <a:latin typeface="+mn-lt"/>
                <a:ea typeface="+mn-ea"/>
                <a:cs typeface="+mn-cs"/>
              </a:defRPr>
            </a:lvl2pPr>
            <a:lvl3pPr marL="857250" indent="-171450" algn="l" defTabSz="685800" rtl="0" eaLnBrk="1" latinLnBrk="0" hangingPunct="1">
              <a:lnSpc>
                <a:spcPct val="90000"/>
              </a:lnSpc>
              <a:spcBef>
                <a:spcPts val="300"/>
              </a:spcBef>
              <a:spcAft>
                <a:spcPts val="300"/>
              </a:spcAft>
              <a:buFont typeface="Arial" panose="020B0604020202020204" pitchFamily="34" charset="0"/>
              <a:buChar char="•"/>
              <a:defRPr sz="1600" b="0" kern="1200">
                <a:solidFill>
                  <a:schemeClr val="tx1"/>
                </a:solidFill>
                <a:latin typeface="+mn-lt"/>
                <a:ea typeface="+mn-ea"/>
                <a:cs typeface="+mn-cs"/>
              </a:defRPr>
            </a:lvl3pPr>
            <a:lvl4pPr marL="1200150" indent="-171450" algn="l" defTabSz="685800" rtl="0" eaLnBrk="1" latinLnBrk="0" hangingPunct="1">
              <a:lnSpc>
                <a:spcPct val="90000"/>
              </a:lnSpc>
              <a:spcBef>
                <a:spcPts val="300"/>
              </a:spcBef>
              <a:spcAft>
                <a:spcPts val="300"/>
              </a:spcAft>
              <a:buFont typeface="Arial" panose="020B0604020202020204" pitchFamily="34" charset="0"/>
              <a:buChar char="•"/>
              <a:defRPr sz="1400" b="0" kern="1200">
                <a:solidFill>
                  <a:schemeClr val="tx1"/>
                </a:solidFill>
                <a:latin typeface="+mn-lt"/>
                <a:ea typeface="+mn-ea"/>
                <a:cs typeface="+mn-cs"/>
              </a:defRPr>
            </a:lvl4pPr>
            <a:lvl5pPr marL="1543050" indent="-171450" algn="l" defTabSz="685800" rtl="0" eaLnBrk="1" latinLnBrk="0" hangingPunct="1">
              <a:lnSpc>
                <a:spcPct val="90000"/>
              </a:lnSpc>
              <a:spcBef>
                <a:spcPts val="300"/>
              </a:spcBef>
              <a:spcAft>
                <a:spcPts val="300"/>
              </a:spcAft>
              <a:buFont typeface="Arial" panose="020B0604020202020204" pitchFamily="34" charset="0"/>
              <a:buChar char="•"/>
              <a:defRPr sz="12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buFont typeface="Wingdings" panose="05000000000000000000" pitchFamily="2" charset="2"/>
              <a:buChar char="§"/>
            </a:pPr>
            <a:r>
              <a:rPr lang="en-US" sz="2000" dirty="0" smtClean="0"/>
              <a:t>An effective communications and advocacy tool </a:t>
            </a:r>
          </a:p>
          <a:p>
            <a:pPr lvl="1">
              <a:buFont typeface="Wingdings" panose="05000000000000000000" pitchFamily="2" charset="2"/>
              <a:buChar char="§"/>
            </a:pPr>
            <a:r>
              <a:rPr lang="en-US" sz="2000" dirty="0" smtClean="0"/>
              <a:t>A tool for engineers, planners and decision-makers</a:t>
            </a:r>
          </a:p>
          <a:p>
            <a:pPr lvl="1">
              <a:buFont typeface="Wingdings" panose="05000000000000000000" pitchFamily="2" charset="2"/>
              <a:buChar char="§"/>
            </a:pPr>
            <a:r>
              <a:rPr lang="en-US" sz="2000" dirty="0" smtClean="0"/>
              <a:t>Based on contributing populations and an indication of where their excreta goes</a:t>
            </a:r>
          </a:p>
          <a:p>
            <a:pPr lvl="1">
              <a:buFont typeface="Wingdings" panose="05000000000000000000" pitchFamily="2" charset="2"/>
              <a:buChar char="§"/>
            </a:pPr>
            <a:r>
              <a:rPr lang="en-US" sz="2000" dirty="0" smtClean="0"/>
              <a:t>A representation of public health </a:t>
            </a:r>
            <a:r>
              <a:rPr lang="en-US" sz="2000" b="1" i="1" dirty="0" smtClean="0"/>
              <a:t>hazard</a:t>
            </a:r>
          </a:p>
          <a:p>
            <a:pPr lvl="1">
              <a:buFont typeface="Wingdings" panose="05000000000000000000" pitchFamily="2" charset="2"/>
              <a:buChar char="§"/>
            </a:pPr>
            <a:r>
              <a:rPr lang="en-US" sz="2000" dirty="0" smtClean="0"/>
              <a:t>An overview from which to develop sanitation priorities</a:t>
            </a:r>
            <a:endParaRPr lang="en-US" sz="2000" dirty="0"/>
          </a:p>
        </p:txBody>
      </p:sp>
    </p:spTree>
    <p:extLst>
      <p:ext uri="{BB962C8B-B14F-4D97-AF65-F5344CB8AC3E}">
        <p14:creationId xmlns:p14="http://schemas.microsoft.com/office/powerpoint/2010/main" val="23079167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523614" y="1626059"/>
            <a:ext cx="3712634" cy="2626345"/>
          </a:xfrm>
          <a:prstGeom prst="rect">
            <a:avLst/>
          </a:prstGeom>
          <a:blipFill dpi="0" rotWithShape="1">
            <a:blip r:embed="rId3">
              <a:alphaModFix amt="59000"/>
            </a:blip>
            <a:srcRect/>
            <a:tile tx="0" ty="0" sx="100000" sy="100000" flip="none" algn="tl"/>
          </a:blipFill>
          <a:ln w="9525">
            <a:noFill/>
            <a:miter lim="800000"/>
            <a:headEnd/>
            <a:tailEnd/>
          </a:ln>
          <a:extLst/>
        </p:spPr>
      </p:pic>
      <p:sp>
        <p:nvSpPr>
          <p:cNvPr id="3" name="Textplatzhalter 2"/>
          <p:cNvSpPr>
            <a:spLocks noGrp="1"/>
          </p:cNvSpPr>
          <p:nvPr>
            <p:ph type="body" sz="quarter" idx="10"/>
          </p:nvPr>
        </p:nvSpPr>
        <p:spPr/>
        <p:txBody>
          <a:bodyPr/>
          <a:lstStyle/>
          <a:p>
            <a:r>
              <a:rPr lang="de-DE" dirty="0" smtClean="0"/>
              <a:t>Shit Flow </a:t>
            </a:r>
            <a:r>
              <a:rPr lang="de-DE" dirty="0" err="1" smtClean="0"/>
              <a:t>Diagrams</a:t>
            </a:r>
            <a:r>
              <a:rPr lang="de-DE" dirty="0" smtClean="0"/>
              <a:t> (SFDs) – </a:t>
            </a:r>
            <a:r>
              <a:rPr lang="de-DE" dirty="0" err="1" smtClean="0"/>
              <a:t>What</a:t>
            </a:r>
            <a:r>
              <a:rPr lang="de-DE" dirty="0" smtClean="0"/>
              <a:t> </a:t>
            </a:r>
            <a:r>
              <a:rPr lang="de-DE" dirty="0" err="1" smtClean="0"/>
              <a:t>is</a:t>
            </a:r>
            <a:r>
              <a:rPr lang="de-DE" dirty="0" smtClean="0"/>
              <a:t> </a:t>
            </a:r>
            <a:r>
              <a:rPr lang="de-DE" dirty="0" err="1" smtClean="0"/>
              <a:t>it</a:t>
            </a:r>
            <a:r>
              <a:rPr lang="de-DE" dirty="0" smtClean="0"/>
              <a:t>?</a:t>
            </a:r>
            <a:endParaRPr lang="de-DE" dirty="0"/>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6540" y="4393679"/>
            <a:ext cx="1398533" cy="1978928"/>
          </a:xfrm>
          <a:prstGeom prst="rect">
            <a:avLst/>
          </a:prstGeom>
        </p:spPr>
      </p:pic>
      <p:graphicFrame>
        <p:nvGraphicFramePr>
          <p:cNvPr id="6" name="Diagramm 5"/>
          <p:cNvGraphicFramePr/>
          <p:nvPr>
            <p:extLst>
              <p:ext uri="{D42A27DB-BD31-4B8C-83A1-F6EECF244321}">
                <p14:modId xmlns:p14="http://schemas.microsoft.com/office/powerpoint/2010/main" val="633950253"/>
              </p:ext>
            </p:extLst>
          </p:nvPr>
        </p:nvGraphicFramePr>
        <p:xfrm>
          <a:off x="2802371" y="2201662"/>
          <a:ext cx="7247152" cy="39426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899946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0"/>
          </p:nvPr>
        </p:nvSpPr>
        <p:spPr/>
        <p:txBody>
          <a:bodyPr>
            <a:normAutofit fontScale="92500"/>
          </a:bodyPr>
          <a:lstStyle/>
          <a:p>
            <a:r>
              <a:rPr lang="de-DE" dirty="0" smtClean="0"/>
              <a:t>Shit Flow </a:t>
            </a:r>
            <a:r>
              <a:rPr lang="de-DE" dirty="0" err="1" smtClean="0"/>
              <a:t>Diagrams</a:t>
            </a:r>
            <a:r>
              <a:rPr lang="de-DE" dirty="0" smtClean="0"/>
              <a:t> (SFDs) – The </a:t>
            </a:r>
            <a:r>
              <a:rPr lang="de-DE" dirty="0" err="1" smtClean="0"/>
              <a:t>Graphic</a:t>
            </a:r>
            <a:r>
              <a:rPr lang="de-DE" dirty="0" smtClean="0"/>
              <a:t> Generator </a:t>
            </a:r>
            <a:endParaRPr lang="de-DE" dirty="0"/>
          </a:p>
        </p:txBody>
      </p:sp>
      <p:sp>
        <p:nvSpPr>
          <p:cNvPr id="5" name="Textfeld 4"/>
          <p:cNvSpPr txBox="1"/>
          <p:nvPr/>
        </p:nvSpPr>
        <p:spPr>
          <a:xfrm>
            <a:off x="633046" y="1700753"/>
            <a:ext cx="7869116" cy="1477328"/>
          </a:xfrm>
          <a:prstGeom prst="rect">
            <a:avLst/>
          </a:prstGeom>
          <a:noFill/>
        </p:spPr>
        <p:txBody>
          <a:bodyPr wrap="square" rtlCol="0">
            <a:spAutoFit/>
          </a:bodyPr>
          <a:lstStyle/>
          <a:p>
            <a:pPr marL="285750" indent="-285750">
              <a:buFont typeface="Arial" panose="020B0604020202020204" pitchFamily="34" charset="0"/>
              <a:buChar char="•"/>
            </a:pPr>
            <a:r>
              <a:rPr lang="de-DE" dirty="0" err="1" smtClean="0"/>
              <a:t>Use</a:t>
            </a:r>
            <a:r>
              <a:rPr lang="de-DE" dirty="0" smtClean="0"/>
              <a:t> </a:t>
            </a:r>
            <a:r>
              <a:rPr lang="de-DE" dirty="0" err="1" smtClean="0"/>
              <a:t>this</a:t>
            </a:r>
            <a:r>
              <a:rPr lang="de-DE" dirty="0" smtClean="0"/>
              <a:t> </a:t>
            </a:r>
            <a:r>
              <a:rPr lang="de-DE" dirty="0" err="1" smtClean="0"/>
              <a:t>tool</a:t>
            </a:r>
            <a:r>
              <a:rPr lang="de-DE" dirty="0" smtClean="0"/>
              <a:t> </a:t>
            </a:r>
            <a:r>
              <a:rPr lang="de-DE" dirty="0" err="1" smtClean="0"/>
              <a:t>to</a:t>
            </a:r>
            <a:r>
              <a:rPr lang="de-DE" dirty="0" smtClean="0"/>
              <a:t> </a:t>
            </a:r>
            <a:r>
              <a:rPr lang="de-DE" dirty="0" err="1" smtClean="0"/>
              <a:t>produce</a:t>
            </a:r>
            <a:r>
              <a:rPr lang="de-DE" dirty="0" smtClean="0"/>
              <a:t> an SFD </a:t>
            </a:r>
            <a:r>
              <a:rPr lang="de-DE" dirty="0" err="1" smtClean="0"/>
              <a:t>Graphic</a:t>
            </a:r>
            <a:r>
              <a:rPr lang="de-DE" dirty="0" smtClean="0"/>
              <a:t> in just </a:t>
            </a:r>
            <a:r>
              <a:rPr lang="de-DE" dirty="0" err="1" smtClean="0"/>
              <a:t>three</a:t>
            </a:r>
            <a:r>
              <a:rPr lang="de-DE" dirty="0" smtClean="0"/>
              <a:t> </a:t>
            </a:r>
            <a:r>
              <a:rPr lang="de-DE" dirty="0" err="1" smtClean="0"/>
              <a:t>steps</a:t>
            </a:r>
            <a:endParaRPr lang="de-DE" dirty="0" smtClean="0"/>
          </a:p>
          <a:p>
            <a:pPr marL="285750" indent="-285750">
              <a:buFont typeface="Arial" panose="020B0604020202020204" pitchFamily="34" charset="0"/>
              <a:buChar char="•"/>
            </a:pPr>
            <a:r>
              <a:rPr lang="de-DE" dirty="0" smtClean="0"/>
              <a:t>Input </a:t>
            </a:r>
            <a:r>
              <a:rPr lang="de-DE" dirty="0" err="1" smtClean="0"/>
              <a:t>the</a:t>
            </a:r>
            <a:r>
              <a:rPr lang="de-DE" dirty="0" smtClean="0"/>
              <a:t> </a:t>
            </a:r>
            <a:r>
              <a:rPr lang="de-DE" dirty="0" err="1" smtClean="0"/>
              <a:t>data</a:t>
            </a:r>
            <a:r>
              <a:rPr lang="de-DE" dirty="0" smtClean="0"/>
              <a:t> relevant </a:t>
            </a:r>
            <a:r>
              <a:rPr lang="de-DE" dirty="0" err="1" smtClean="0"/>
              <a:t>to</a:t>
            </a:r>
            <a:r>
              <a:rPr lang="de-DE" dirty="0" smtClean="0"/>
              <a:t> </a:t>
            </a:r>
            <a:r>
              <a:rPr lang="de-DE" dirty="0" err="1" smtClean="0"/>
              <a:t>your</a:t>
            </a:r>
            <a:r>
              <a:rPr lang="de-DE" dirty="0" smtClean="0"/>
              <a:t> </a:t>
            </a:r>
            <a:r>
              <a:rPr lang="de-DE" dirty="0" err="1" smtClean="0"/>
              <a:t>city</a:t>
            </a:r>
            <a:r>
              <a:rPr lang="de-DE" dirty="0" smtClean="0"/>
              <a:t> </a:t>
            </a:r>
            <a:r>
              <a:rPr lang="de-DE" dirty="0" err="1" smtClean="0"/>
              <a:t>to</a:t>
            </a:r>
            <a:r>
              <a:rPr lang="de-DE" dirty="0" smtClean="0"/>
              <a:t> </a:t>
            </a:r>
            <a:r>
              <a:rPr lang="de-DE" dirty="0" err="1" smtClean="0"/>
              <a:t>create</a:t>
            </a:r>
            <a:r>
              <a:rPr lang="de-DE" dirty="0" smtClean="0"/>
              <a:t> an SFD </a:t>
            </a:r>
            <a:r>
              <a:rPr lang="de-DE" dirty="0" err="1" smtClean="0"/>
              <a:t>Graphic</a:t>
            </a:r>
            <a:r>
              <a:rPr lang="de-DE" dirty="0" smtClean="0"/>
              <a:t> </a:t>
            </a:r>
            <a:r>
              <a:rPr lang="de-DE" dirty="0" err="1" smtClean="0"/>
              <a:t>for</a:t>
            </a:r>
            <a:r>
              <a:rPr lang="de-DE" dirty="0" smtClean="0"/>
              <a:t> </a:t>
            </a:r>
            <a:r>
              <a:rPr lang="de-DE" dirty="0" err="1" smtClean="0"/>
              <a:t>use</a:t>
            </a:r>
            <a:r>
              <a:rPr lang="de-DE" dirty="0" smtClean="0"/>
              <a:t> in </a:t>
            </a:r>
            <a:r>
              <a:rPr lang="de-DE" dirty="0" err="1" smtClean="0"/>
              <a:t>reports</a:t>
            </a:r>
            <a:r>
              <a:rPr lang="de-DE" dirty="0" smtClean="0"/>
              <a:t> </a:t>
            </a:r>
            <a:r>
              <a:rPr lang="de-DE" dirty="0" err="1" smtClean="0"/>
              <a:t>and</a:t>
            </a:r>
            <a:r>
              <a:rPr lang="de-DE" dirty="0" smtClean="0"/>
              <a:t> </a:t>
            </a:r>
            <a:r>
              <a:rPr lang="de-DE" dirty="0" err="1" smtClean="0"/>
              <a:t>publications</a:t>
            </a:r>
            <a:endParaRPr lang="de-DE" dirty="0" smtClean="0"/>
          </a:p>
          <a:p>
            <a:pPr marL="285750" indent="-285750">
              <a:buFont typeface="Arial" panose="020B0604020202020204" pitchFamily="34" charset="0"/>
              <a:buChar char="•"/>
            </a:pPr>
            <a:r>
              <a:rPr lang="de-DE" dirty="0" smtClean="0"/>
              <a:t>Can </a:t>
            </a:r>
            <a:r>
              <a:rPr lang="de-DE" dirty="0" err="1" smtClean="0"/>
              <a:t>be</a:t>
            </a:r>
            <a:r>
              <a:rPr lang="de-DE" dirty="0" smtClean="0"/>
              <a:t> </a:t>
            </a:r>
            <a:r>
              <a:rPr lang="de-DE" dirty="0" err="1" smtClean="0"/>
              <a:t>used</a:t>
            </a:r>
            <a:r>
              <a:rPr lang="de-DE" dirty="0" smtClean="0"/>
              <a:t> online </a:t>
            </a:r>
            <a:r>
              <a:rPr lang="de-DE" dirty="0" err="1" smtClean="0"/>
              <a:t>and</a:t>
            </a:r>
            <a:r>
              <a:rPr lang="de-DE" dirty="0" smtClean="0"/>
              <a:t> offline </a:t>
            </a:r>
          </a:p>
          <a:p>
            <a:pPr marL="285750" indent="-285750">
              <a:buFont typeface="Arial" panose="020B0604020202020204" pitchFamily="34" charset="0"/>
              <a:buChar char="•"/>
            </a:pPr>
            <a:r>
              <a:rPr lang="de-DE" dirty="0">
                <a:hlinkClick r:id="rId2"/>
              </a:rPr>
              <a:t>https://</a:t>
            </a:r>
            <a:r>
              <a:rPr lang="de-DE" dirty="0" smtClean="0">
                <a:hlinkClick r:id="rId2"/>
              </a:rPr>
              <a:t>sfd.susana.org/data-to-graphic</a:t>
            </a:r>
            <a:r>
              <a:rPr lang="de-DE" dirty="0" smtClean="0"/>
              <a:t> </a:t>
            </a:r>
            <a:endParaRPr lang="de-DE" dirty="0"/>
          </a:p>
        </p:txBody>
      </p:sp>
      <p:pic>
        <p:nvPicPr>
          <p:cNvPr id="7" name="Grafik 6"/>
          <p:cNvPicPr>
            <a:picLocks noChangeAspect="1"/>
          </p:cNvPicPr>
          <p:nvPr/>
        </p:nvPicPr>
        <p:blipFill>
          <a:blip r:embed="rId3"/>
          <a:stretch>
            <a:fillRect/>
          </a:stretch>
        </p:blipFill>
        <p:spPr>
          <a:xfrm>
            <a:off x="2081974" y="3394050"/>
            <a:ext cx="4971259" cy="3011163"/>
          </a:xfrm>
          <a:prstGeom prst="rect">
            <a:avLst/>
          </a:prstGeom>
        </p:spPr>
      </p:pic>
    </p:spTree>
    <p:extLst>
      <p:ext uri="{BB962C8B-B14F-4D97-AF65-F5344CB8AC3E}">
        <p14:creationId xmlns:p14="http://schemas.microsoft.com/office/powerpoint/2010/main" val="42504116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0"/>
          </p:nvPr>
        </p:nvSpPr>
        <p:spPr/>
        <p:txBody>
          <a:bodyPr>
            <a:normAutofit/>
          </a:bodyPr>
          <a:lstStyle/>
          <a:p>
            <a:r>
              <a:rPr lang="de-DE" dirty="0" smtClean="0"/>
              <a:t>Shit Flow </a:t>
            </a:r>
            <a:r>
              <a:rPr lang="de-DE" dirty="0" err="1" smtClean="0"/>
              <a:t>Diagrams</a:t>
            </a:r>
            <a:r>
              <a:rPr lang="de-DE" dirty="0" smtClean="0"/>
              <a:t> (SFDs) – SFD Data</a:t>
            </a:r>
            <a:endParaRPr lang="de-DE" dirty="0"/>
          </a:p>
        </p:txBody>
      </p:sp>
      <p:sp>
        <p:nvSpPr>
          <p:cNvPr id="5" name="Textfeld 4"/>
          <p:cNvSpPr txBox="1"/>
          <p:nvPr/>
        </p:nvSpPr>
        <p:spPr>
          <a:xfrm>
            <a:off x="585582" y="1488622"/>
            <a:ext cx="7869116" cy="1754326"/>
          </a:xfrm>
          <a:prstGeom prst="rect">
            <a:avLst/>
          </a:prstGeom>
          <a:noFill/>
        </p:spPr>
        <p:txBody>
          <a:bodyPr wrap="square" rtlCol="0">
            <a:spAutoFit/>
          </a:bodyPr>
          <a:lstStyle/>
          <a:p>
            <a:pPr marL="285750" indent="-285750">
              <a:buFont typeface="Arial" panose="020B0604020202020204" pitchFamily="34" charset="0"/>
              <a:buChar char="•"/>
            </a:pPr>
            <a:r>
              <a:rPr lang="de-DE" dirty="0" smtClean="0"/>
              <a:t>View </a:t>
            </a:r>
            <a:r>
              <a:rPr lang="de-DE" dirty="0" err="1" smtClean="0"/>
              <a:t>graphs</a:t>
            </a:r>
            <a:r>
              <a:rPr lang="de-DE" dirty="0" smtClean="0"/>
              <a:t> </a:t>
            </a:r>
            <a:r>
              <a:rPr lang="de-DE" dirty="0" err="1" smtClean="0"/>
              <a:t>showing</a:t>
            </a:r>
            <a:r>
              <a:rPr lang="de-DE" dirty="0" smtClean="0"/>
              <a:t> </a:t>
            </a:r>
            <a:r>
              <a:rPr lang="de-DE" dirty="0" err="1" smtClean="0"/>
              <a:t>compiled</a:t>
            </a:r>
            <a:r>
              <a:rPr lang="de-DE" dirty="0" smtClean="0"/>
              <a:t> </a:t>
            </a:r>
            <a:r>
              <a:rPr lang="de-DE" dirty="0" err="1" smtClean="0"/>
              <a:t>data</a:t>
            </a:r>
            <a:r>
              <a:rPr lang="de-DE" dirty="0" smtClean="0"/>
              <a:t> </a:t>
            </a:r>
            <a:r>
              <a:rPr lang="de-DE" dirty="0" err="1" smtClean="0"/>
              <a:t>from</a:t>
            </a:r>
            <a:r>
              <a:rPr lang="de-DE" dirty="0" smtClean="0"/>
              <a:t> all </a:t>
            </a:r>
            <a:r>
              <a:rPr lang="de-DE" dirty="0" err="1" smtClean="0"/>
              <a:t>the</a:t>
            </a:r>
            <a:r>
              <a:rPr lang="de-DE" dirty="0" smtClean="0"/>
              <a:t> </a:t>
            </a:r>
            <a:r>
              <a:rPr lang="de-DE" dirty="0" err="1" smtClean="0"/>
              <a:t>cities</a:t>
            </a:r>
            <a:r>
              <a:rPr lang="de-DE" dirty="0" smtClean="0"/>
              <a:t> </a:t>
            </a:r>
            <a:r>
              <a:rPr lang="de-DE" dirty="0" err="1" smtClean="0"/>
              <a:t>where</a:t>
            </a:r>
            <a:r>
              <a:rPr lang="de-DE" dirty="0" smtClean="0"/>
              <a:t> an SFD </a:t>
            </a:r>
            <a:r>
              <a:rPr lang="de-DE" dirty="0" err="1" smtClean="0"/>
              <a:t>has</a:t>
            </a:r>
            <a:r>
              <a:rPr lang="de-DE" dirty="0" smtClean="0"/>
              <a:t> </a:t>
            </a:r>
            <a:r>
              <a:rPr lang="de-DE" dirty="0" err="1" smtClean="0"/>
              <a:t>been</a:t>
            </a:r>
            <a:r>
              <a:rPr lang="de-DE" dirty="0" smtClean="0"/>
              <a:t> </a:t>
            </a:r>
            <a:r>
              <a:rPr lang="de-DE" dirty="0" err="1" smtClean="0"/>
              <a:t>produced</a:t>
            </a:r>
            <a:r>
              <a:rPr lang="de-DE" dirty="0" smtClean="0"/>
              <a:t> </a:t>
            </a:r>
            <a:r>
              <a:rPr lang="de-DE" dirty="0" err="1" smtClean="0"/>
              <a:t>and</a:t>
            </a:r>
            <a:r>
              <a:rPr lang="de-DE" dirty="0" smtClean="0"/>
              <a:t> </a:t>
            </a:r>
            <a:r>
              <a:rPr lang="de-DE" dirty="0" err="1" smtClean="0"/>
              <a:t>reviewed</a:t>
            </a:r>
            <a:endParaRPr lang="de-DE" dirty="0" smtClean="0"/>
          </a:p>
          <a:p>
            <a:pPr marL="285750" indent="-285750">
              <a:buFont typeface="Arial" panose="020B0604020202020204" pitchFamily="34" charset="0"/>
              <a:buChar char="•"/>
            </a:pPr>
            <a:r>
              <a:rPr lang="de-DE" dirty="0" smtClean="0"/>
              <a:t>See </a:t>
            </a:r>
            <a:r>
              <a:rPr lang="de-DE" dirty="0" err="1" smtClean="0"/>
              <a:t>the</a:t>
            </a:r>
            <a:r>
              <a:rPr lang="de-DE" dirty="0" smtClean="0"/>
              <a:t> </a:t>
            </a:r>
            <a:r>
              <a:rPr lang="de-DE" dirty="0" err="1" smtClean="0"/>
              <a:t>status</a:t>
            </a:r>
            <a:r>
              <a:rPr lang="de-DE" dirty="0" smtClean="0"/>
              <a:t> </a:t>
            </a:r>
            <a:r>
              <a:rPr lang="de-DE" dirty="0" err="1" smtClean="0"/>
              <a:t>of</a:t>
            </a:r>
            <a:r>
              <a:rPr lang="de-DE" dirty="0" smtClean="0"/>
              <a:t> SFD </a:t>
            </a:r>
            <a:r>
              <a:rPr lang="de-DE" dirty="0" err="1" smtClean="0"/>
              <a:t>production</a:t>
            </a:r>
            <a:r>
              <a:rPr lang="de-DE" dirty="0" smtClean="0"/>
              <a:t> </a:t>
            </a:r>
            <a:r>
              <a:rPr lang="de-DE" dirty="0" err="1" smtClean="0"/>
              <a:t>by</a:t>
            </a:r>
            <a:r>
              <a:rPr lang="de-DE" dirty="0" smtClean="0"/>
              <a:t> </a:t>
            </a:r>
            <a:r>
              <a:rPr lang="de-DE" dirty="0" err="1" smtClean="0"/>
              <a:t>region</a:t>
            </a:r>
            <a:endParaRPr lang="de-DE" dirty="0" smtClean="0"/>
          </a:p>
          <a:p>
            <a:pPr marL="285750" indent="-285750">
              <a:buFont typeface="Arial" panose="020B0604020202020204" pitchFamily="34" charset="0"/>
              <a:buChar char="•"/>
            </a:pPr>
            <a:r>
              <a:rPr lang="de-DE" dirty="0" smtClean="0"/>
              <a:t>Find SFD Reports </a:t>
            </a:r>
            <a:r>
              <a:rPr lang="de-DE" dirty="0" err="1" smtClean="0"/>
              <a:t>and</a:t>
            </a:r>
            <a:r>
              <a:rPr lang="de-DE" dirty="0" smtClean="0"/>
              <a:t> SFD Graphics </a:t>
            </a:r>
            <a:r>
              <a:rPr lang="de-DE" dirty="0" err="1" smtClean="0"/>
              <a:t>for</a:t>
            </a:r>
            <a:r>
              <a:rPr lang="de-DE" dirty="0" smtClean="0"/>
              <a:t> </a:t>
            </a:r>
            <a:r>
              <a:rPr lang="de-DE" dirty="0" err="1" smtClean="0"/>
              <a:t>any</a:t>
            </a:r>
            <a:r>
              <a:rPr lang="de-DE" dirty="0" smtClean="0"/>
              <a:t> </a:t>
            </a:r>
            <a:r>
              <a:rPr lang="de-DE" dirty="0" err="1" smtClean="0"/>
              <a:t>city</a:t>
            </a:r>
            <a:r>
              <a:rPr lang="de-DE" dirty="0" smtClean="0"/>
              <a:t> </a:t>
            </a:r>
            <a:r>
              <a:rPr lang="de-DE" dirty="0" err="1" smtClean="0"/>
              <a:t>where</a:t>
            </a:r>
            <a:r>
              <a:rPr lang="de-DE" dirty="0" smtClean="0"/>
              <a:t> an SFD </a:t>
            </a:r>
            <a:r>
              <a:rPr lang="de-DE" dirty="0" err="1" smtClean="0"/>
              <a:t>has</a:t>
            </a:r>
            <a:r>
              <a:rPr lang="de-DE" dirty="0" smtClean="0"/>
              <a:t> </a:t>
            </a:r>
            <a:r>
              <a:rPr lang="de-DE" dirty="0" err="1" smtClean="0"/>
              <a:t>been</a:t>
            </a:r>
            <a:r>
              <a:rPr lang="de-DE" dirty="0" smtClean="0"/>
              <a:t> </a:t>
            </a:r>
            <a:r>
              <a:rPr lang="de-DE" dirty="0" err="1" smtClean="0"/>
              <a:t>produced</a:t>
            </a:r>
            <a:r>
              <a:rPr lang="de-DE" dirty="0" smtClean="0"/>
              <a:t> </a:t>
            </a:r>
            <a:r>
              <a:rPr lang="de-DE" dirty="0" err="1" smtClean="0"/>
              <a:t>and</a:t>
            </a:r>
            <a:r>
              <a:rPr lang="de-DE" dirty="0" smtClean="0"/>
              <a:t> </a:t>
            </a:r>
            <a:r>
              <a:rPr lang="de-DE" dirty="0" err="1" smtClean="0"/>
              <a:t>reviewed</a:t>
            </a:r>
            <a:r>
              <a:rPr lang="de-DE" dirty="0" smtClean="0"/>
              <a:t> </a:t>
            </a:r>
          </a:p>
          <a:p>
            <a:pPr marL="285750" indent="-285750">
              <a:buFont typeface="Arial" panose="020B0604020202020204" pitchFamily="34" charset="0"/>
              <a:buChar char="•"/>
            </a:pPr>
            <a:r>
              <a:rPr lang="de-DE" dirty="0">
                <a:hlinkClick r:id="rId2"/>
              </a:rPr>
              <a:t>https://</a:t>
            </a:r>
            <a:r>
              <a:rPr lang="de-DE" dirty="0" smtClean="0">
                <a:hlinkClick r:id="rId2"/>
              </a:rPr>
              <a:t>sfd.susana.org/about/sfd-data</a:t>
            </a:r>
            <a:r>
              <a:rPr lang="de-DE" dirty="0" smtClean="0"/>
              <a:t> </a:t>
            </a:r>
            <a:endParaRPr lang="de-DE" dirty="0"/>
          </a:p>
        </p:txBody>
      </p:sp>
      <p:pic>
        <p:nvPicPr>
          <p:cNvPr id="2" name="Grafik 1"/>
          <p:cNvPicPr>
            <a:picLocks noChangeAspect="1"/>
          </p:cNvPicPr>
          <p:nvPr/>
        </p:nvPicPr>
        <p:blipFill>
          <a:blip r:embed="rId3"/>
          <a:stretch>
            <a:fillRect/>
          </a:stretch>
        </p:blipFill>
        <p:spPr>
          <a:xfrm>
            <a:off x="1230923" y="3327868"/>
            <a:ext cx="6578434" cy="3159633"/>
          </a:xfrm>
          <a:prstGeom prst="rect">
            <a:avLst/>
          </a:prstGeom>
        </p:spPr>
      </p:pic>
    </p:spTree>
    <p:extLst>
      <p:ext uri="{BB962C8B-B14F-4D97-AF65-F5344CB8AC3E}">
        <p14:creationId xmlns:p14="http://schemas.microsoft.com/office/powerpoint/2010/main" val="3388662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Zástupný symbol pro obsah 9"/>
          <p:cNvSpPr>
            <a:spLocks noGrp="1"/>
          </p:cNvSpPr>
          <p:nvPr>
            <p:ph idx="1"/>
          </p:nvPr>
        </p:nvSpPr>
        <p:spPr/>
        <p:txBody>
          <a:bodyPr/>
          <a:lstStyle/>
          <a:p>
            <a:pPr>
              <a:buFont typeface="Wingdings" pitchFamily="2" charset="2"/>
              <a:buNone/>
            </a:pPr>
            <a:r>
              <a:rPr lang="en-US" altLang="en-US" dirty="0" smtClean="0"/>
              <a:t>A sustainable sanitation system is one which: </a:t>
            </a:r>
          </a:p>
          <a:p>
            <a:r>
              <a:rPr lang="en-US" altLang="en-US" dirty="0" smtClean="0"/>
              <a:t>is economically viable,</a:t>
            </a:r>
          </a:p>
          <a:p>
            <a:r>
              <a:rPr lang="en-US" altLang="en-US" dirty="0" smtClean="0"/>
              <a:t>is socially acceptable,</a:t>
            </a:r>
          </a:p>
          <a:p>
            <a:r>
              <a:rPr lang="en-US" altLang="en-US" dirty="0" smtClean="0"/>
              <a:t>is technically and institutionally appropriate,</a:t>
            </a:r>
          </a:p>
          <a:p>
            <a:r>
              <a:rPr lang="en-US" altLang="en-US" dirty="0" smtClean="0"/>
              <a:t>protects the environment and natural resources</a:t>
            </a:r>
          </a:p>
          <a:p>
            <a:endParaRPr lang="de-DE" altLang="en-US" dirty="0" smtClean="0"/>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p:txBody>
      </p:sp>
      <p:sp>
        <p:nvSpPr>
          <p:cNvPr id="15363" name="Rectangle 3"/>
          <p:cNvSpPr>
            <a:spLocks noGrp="1" noChangeArrowheads="1"/>
          </p:cNvSpPr>
          <p:nvPr>
            <p:ph type="body" sz="quarter" idx="10"/>
          </p:nvPr>
        </p:nvSpPr>
        <p:spPr/>
        <p:txBody>
          <a:bodyPr/>
          <a:lstStyle/>
          <a:p>
            <a:pPr>
              <a:buFont typeface="Times" charset="0"/>
              <a:buNone/>
            </a:pPr>
            <a:r>
              <a:rPr lang="de-DE" altLang="en-US" dirty="0" smtClean="0"/>
              <a:t>Definition </a:t>
            </a:r>
            <a:r>
              <a:rPr lang="de-DE" altLang="en-US" dirty="0" err="1" smtClean="0"/>
              <a:t>of</a:t>
            </a:r>
            <a:r>
              <a:rPr lang="de-DE" altLang="en-US" dirty="0" smtClean="0"/>
              <a:t> „</a:t>
            </a:r>
            <a:r>
              <a:rPr lang="de-DE" altLang="en-US" dirty="0" err="1" smtClean="0"/>
              <a:t>sustainable</a:t>
            </a:r>
            <a:r>
              <a:rPr lang="de-DE" altLang="en-US" dirty="0" smtClean="0"/>
              <a:t> </a:t>
            </a:r>
            <a:r>
              <a:rPr lang="de-DE" altLang="en-US" dirty="0" err="1" smtClean="0"/>
              <a:t>sanitation</a:t>
            </a:r>
            <a:r>
              <a:rPr lang="de-DE" altLang="en-US" dirty="0" smtClean="0"/>
              <a:t>“ </a:t>
            </a:r>
            <a:endParaRPr lang="en-US" altLang="en-US" dirty="0" smtClean="0"/>
          </a:p>
        </p:txBody>
      </p:sp>
      <p:sp>
        <p:nvSpPr>
          <p:cNvPr id="15364" name="Rectangle 2"/>
          <p:cNvSpPr>
            <a:spLocks noGrp="1" noChangeArrowheads="1"/>
          </p:cNvSpPr>
          <p:nvPr>
            <p:ph type="title" idx="4294967295"/>
          </p:nvPr>
        </p:nvSpPr>
        <p:spPr>
          <a:xfrm>
            <a:off x="2120900" y="115888"/>
            <a:ext cx="7023100" cy="936625"/>
          </a:xfrm>
        </p:spPr>
        <p:txBody>
          <a:bodyPr>
            <a:normAutofit fontScale="90000"/>
          </a:bodyPr>
          <a:lstStyle/>
          <a:p>
            <a:pPr eaLnBrk="1" hangingPunct="1"/>
            <a:r>
              <a:rPr lang="de-DE" altLang="en-US" sz="2400" smtClean="0"/>
              <a:t/>
            </a:r>
            <a:br>
              <a:rPr lang="de-DE" altLang="en-US" sz="2400" smtClean="0"/>
            </a:br>
            <a:r>
              <a:rPr lang="de-DE" altLang="en-US" sz="2400" smtClean="0"/>
              <a:t/>
            </a:r>
            <a:br>
              <a:rPr lang="de-DE" altLang="en-US" sz="2400" smtClean="0"/>
            </a:br>
            <a:endParaRPr lang="de-DE" altLang="en-US" sz="2400" smtClean="0"/>
          </a:p>
        </p:txBody>
      </p:sp>
      <p:sp>
        <p:nvSpPr>
          <p:cNvPr id="15365" name="Text Box 5"/>
          <p:cNvSpPr txBox="1">
            <a:spLocks noChangeArrowheads="1"/>
          </p:cNvSpPr>
          <p:nvPr/>
        </p:nvSpPr>
        <p:spPr bwMode="auto">
          <a:xfrm>
            <a:off x="1187625" y="5788863"/>
            <a:ext cx="688403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algn="just" eaLnBrk="1" fontAlgn="base" hangingPunct="1">
              <a:spcBef>
                <a:spcPct val="20000"/>
              </a:spcBef>
              <a:spcAft>
                <a:spcPct val="0"/>
              </a:spcAft>
              <a:buClr>
                <a:srgbClr val="C80F0F"/>
              </a:buClr>
              <a:buSzTx/>
              <a:buFont typeface="Wingdings" pitchFamily="2" charset="2"/>
              <a:buNone/>
            </a:pPr>
            <a:r>
              <a:rPr lang="en-US" altLang="en-US" sz="1000" dirty="0" smtClean="0">
                <a:solidFill>
                  <a:prstClr val="black"/>
                </a:solidFill>
              </a:rPr>
              <a:t>Source: Vision document 1 of Sustainable Sanitation Alliance “Towards more sustainable sanitation solutions” (2008), Vision document 2 of Sustainable Sanitation Alliance “Contribution of sustainable sanitation to the Agenda 2030 for sustainable development” (2017).</a:t>
            </a:r>
          </a:p>
          <a:p>
            <a:pPr eaLnBrk="1" fontAlgn="base" hangingPunct="1">
              <a:spcBef>
                <a:spcPct val="20000"/>
              </a:spcBef>
              <a:spcAft>
                <a:spcPct val="0"/>
              </a:spcAft>
              <a:buClr>
                <a:srgbClr val="C80F0F"/>
              </a:buClr>
              <a:buSzTx/>
              <a:buFont typeface="Wingdings" pitchFamily="2" charset="2"/>
              <a:buNone/>
            </a:pPr>
            <a:r>
              <a:rPr lang="en-US" altLang="en-US" sz="1000" dirty="0">
                <a:solidFill>
                  <a:prstClr val="black"/>
                </a:solidFill>
              </a:rPr>
              <a:t>	</a:t>
            </a:r>
            <a:endParaRPr lang="en-US" altLang="en-US" sz="1000" dirty="0" smtClean="0">
              <a:solidFill>
                <a:prstClr val="black"/>
              </a:solidFill>
            </a:endParaRPr>
          </a:p>
          <a:p>
            <a:pPr eaLnBrk="1" fontAlgn="base" hangingPunct="1">
              <a:spcBef>
                <a:spcPct val="0"/>
              </a:spcBef>
              <a:spcAft>
                <a:spcPct val="0"/>
              </a:spcAft>
              <a:buClrTx/>
              <a:buSzTx/>
              <a:buFontTx/>
              <a:buNone/>
            </a:pPr>
            <a:endParaRPr lang="de-DE" altLang="en-US" sz="1000" dirty="0" smtClean="0">
              <a:solidFill>
                <a:srgbClr val="999999"/>
              </a:solidFill>
            </a:endParaRPr>
          </a:p>
        </p:txBody>
      </p:sp>
    </p:spTree>
    <p:extLst>
      <p:ext uri="{BB962C8B-B14F-4D97-AF65-F5344CB8AC3E}">
        <p14:creationId xmlns:p14="http://schemas.microsoft.com/office/powerpoint/2010/main" val="693993412"/>
      </p:ext>
    </p:extLst>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platzhalter 2"/>
          <p:cNvSpPr>
            <a:spLocks noGrp="1"/>
          </p:cNvSpPr>
          <p:nvPr>
            <p:ph type="body" sz="quarter" idx="10"/>
          </p:nvPr>
        </p:nvSpPr>
        <p:spPr>
          <a:xfrm>
            <a:off x="827088" y="1484313"/>
            <a:ext cx="7632700" cy="576262"/>
          </a:xfrm>
        </p:spPr>
        <p:txBody>
          <a:bodyPr/>
          <a:lstStyle/>
          <a:p>
            <a:pPr algn="ctr">
              <a:buFont typeface="Times" charset="0"/>
              <a:buNone/>
            </a:pPr>
            <a:r>
              <a:rPr lang="de-DE" altLang="en-US" dirty="0" smtClean="0"/>
              <a:t>10. </a:t>
            </a:r>
            <a:r>
              <a:rPr lang="de-DE" altLang="en-US" dirty="0" err="1" smtClean="0"/>
              <a:t>Get</a:t>
            </a:r>
            <a:r>
              <a:rPr lang="de-DE" altLang="en-US" dirty="0" smtClean="0"/>
              <a:t> </a:t>
            </a:r>
            <a:r>
              <a:rPr lang="de-DE" altLang="en-US" dirty="0" err="1" smtClean="0"/>
              <a:t>involved</a:t>
            </a:r>
            <a:endParaRPr lang="en-GB" altLang="en-US" dirty="0" smtClean="0"/>
          </a:p>
        </p:txBody>
      </p:sp>
    </p:spTree>
    <p:extLst>
      <p:ext uri="{BB962C8B-B14F-4D97-AF65-F5344CB8AC3E}">
        <p14:creationId xmlns:p14="http://schemas.microsoft.com/office/powerpoint/2010/main" val="169845782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5"/>
          <p:cNvSpPr>
            <a:spLocks noGrp="1" noChangeArrowheads="1"/>
          </p:cNvSpPr>
          <p:nvPr>
            <p:ph idx="1"/>
          </p:nvPr>
        </p:nvSpPr>
        <p:spPr/>
        <p:txBody>
          <a:bodyPr/>
          <a:lstStyle/>
          <a:p>
            <a:r>
              <a:rPr lang="en-GB" altLang="en-US" smtClean="0"/>
              <a:t>Opportunity to expand your network in the sustainable sanitation community.</a:t>
            </a:r>
          </a:p>
          <a:p>
            <a:r>
              <a:rPr lang="en-GB" altLang="en-US" smtClean="0"/>
              <a:t>Opportunity to leverage the reach of the SuSanA platform to your organisation’s benefit.</a:t>
            </a:r>
          </a:p>
          <a:p>
            <a:r>
              <a:rPr lang="en-GB" altLang="en-US" smtClean="0"/>
              <a:t>Promotion and dissemination of the knowledge generated by your organisation.</a:t>
            </a:r>
          </a:p>
          <a:p>
            <a:r>
              <a:rPr lang="en-GB" altLang="en-US" smtClean="0"/>
              <a:t>Active support of SuSanA and the associated good public image of your organisation.</a:t>
            </a:r>
          </a:p>
          <a:p>
            <a:endParaRPr lang="en-GB" altLang="en-US" smtClean="0"/>
          </a:p>
        </p:txBody>
      </p:sp>
      <p:sp>
        <p:nvSpPr>
          <p:cNvPr id="111619" name="Textplatzhalter 7"/>
          <p:cNvSpPr>
            <a:spLocks noGrp="1"/>
          </p:cNvSpPr>
          <p:nvPr>
            <p:ph type="body" sz="quarter" idx="10"/>
          </p:nvPr>
        </p:nvSpPr>
        <p:spPr>
          <a:xfrm>
            <a:off x="1116013" y="908050"/>
            <a:ext cx="7632700" cy="576263"/>
          </a:xfrm>
        </p:spPr>
        <p:txBody>
          <a:bodyPr/>
          <a:lstStyle/>
          <a:p>
            <a:pPr>
              <a:buFont typeface="Times" charset="0"/>
              <a:buNone/>
            </a:pPr>
            <a:r>
              <a:rPr lang="en-GB" altLang="en-US" dirty="0" smtClean="0"/>
              <a:t>Why get involved?</a:t>
            </a:r>
          </a:p>
        </p:txBody>
      </p:sp>
    </p:spTree>
    <p:extLst>
      <p:ext uri="{BB962C8B-B14F-4D97-AF65-F5344CB8AC3E}">
        <p14:creationId xmlns:p14="http://schemas.microsoft.com/office/powerpoint/2010/main" val="126101643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25934" y="1505230"/>
            <a:ext cx="3190508" cy="4608512"/>
          </a:xfrm>
        </p:spPr>
      </p:pic>
      <p:sp>
        <p:nvSpPr>
          <p:cNvPr id="4" name="Textplatzhalter 7"/>
          <p:cNvSpPr>
            <a:spLocks noGrp="1"/>
          </p:cNvSpPr>
          <p:nvPr>
            <p:ph type="body" sz="quarter" idx="10"/>
          </p:nvPr>
        </p:nvSpPr>
        <p:spPr>
          <a:xfrm>
            <a:off x="621190" y="929460"/>
            <a:ext cx="4194273" cy="576064"/>
          </a:xfrm>
        </p:spPr>
        <p:txBody>
          <a:bodyPr>
            <a:normAutofit/>
          </a:bodyPr>
          <a:lstStyle/>
          <a:p>
            <a:pPr>
              <a:buFont typeface="Times" charset="0"/>
              <a:buNone/>
            </a:pPr>
            <a:r>
              <a:rPr lang="en-GB" altLang="en-US" sz="1800" dirty="0" smtClean="0"/>
              <a:t>Why join SuSanA as individual Member?</a:t>
            </a:r>
          </a:p>
        </p:txBody>
      </p:sp>
      <p:sp>
        <p:nvSpPr>
          <p:cNvPr id="6" name="Textplatzhalter 7"/>
          <p:cNvSpPr txBox="1">
            <a:spLocks/>
          </p:cNvSpPr>
          <p:nvPr/>
        </p:nvSpPr>
        <p:spPr>
          <a:xfrm>
            <a:off x="5103976" y="929166"/>
            <a:ext cx="4194273" cy="576064"/>
          </a:xfrm>
          <a:prstGeom prst="rect">
            <a:avLst/>
          </a:prstGeom>
        </p:spPr>
        <p:txBody>
          <a:bodyPr vert="horz" lIns="91440" tIns="45720" rIns="91440" bIns="45720" rtlCol="0" anchor="ctr">
            <a:normAutofit/>
          </a:bodyPr>
          <a:lstStyle>
            <a:lvl1pPr marL="0" marR="0" indent="0" algn="l" defTabSz="914400" rtl="0" eaLnBrk="0" fontAlgn="base" latinLnBrk="0" hangingPunct="0">
              <a:lnSpc>
                <a:spcPct val="100000"/>
              </a:lnSpc>
              <a:spcBef>
                <a:spcPct val="20000"/>
              </a:spcBef>
              <a:spcAft>
                <a:spcPct val="0"/>
              </a:spcAft>
              <a:buClr>
                <a:schemeClr val="folHlink"/>
              </a:buClr>
              <a:buSzPct val="120000"/>
              <a:buFont typeface="Times" pitchFamily="18" charset="0"/>
              <a:buNone/>
              <a:tabLst/>
              <a:defRPr sz="2800" b="1"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Times" charset="0"/>
              <a:buNone/>
            </a:pPr>
            <a:r>
              <a:rPr lang="en-GB" altLang="en-US" sz="1800" dirty="0" smtClean="0"/>
              <a:t>Why join SuSanA  as partner?</a:t>
            </a: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236" y="1505230"/>
            <a:ext cx="3212291" cy="4677095"/>
          </a:xfrm>
          <a:prstGeom prst="rect">
            <a:avLst/>
          </a:prstGeom>
        </p:spPr>
      </p:pic>
    </p:spTree>
    <p:extLst>
      <p:ext uri="{BB962C8B-B14F-4D97-AF65-F5344CB8AC3E}">
        <p14:creationId xmlns:p14="http://schemas.microsoft.com/office/powerpoint/2010/main" val="308508148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platzhalter 2"/>
          <p:cNvSpPr>
            <a:spLocks noGrp="1"/>
          </p:cNvSpPr>
          <p:nvPr>
            <p:ph type="body" sz="quarter" idx="10"/>
          </p:nvPr>
        </p:nvSpPr>
        <p:spPr>
          <a:xfrm>
            <a:off x="3419475" y="1916113"/>
            <a:ext cx="1800225" cy="504825"/>
          </a:xfrm>
        </p:spPr>
        <p:txBody>
          <a:bodyPr>
            <a:normAutofit lnSpcReduction="10000"/>
          </a:bodyPr>
          <a:lstStyle/>
          <a:p>
            <a:pPr>
              <a:buFont typeface="Times" charset="0"/>
              <a:buNone/>
            </a:pPr>
            <a:r>
              <a:rPr lang="de-DE" altLang="en-US" dirty="0" smtClean="0"/>
              <a:t>11. Annex</a:t>
            </a:r>
          </a:p>
        </p:txBody>
      </p:sp>
    </p:spTree>
    <p:extLst>
      <p:ext uri="{BB962C8B-B14F-4D97-AF65-F5344CB8AC3E}">
        <p14:creationId xmlns:p14="http://schemas.microsoft.com/office/powerpoint/2010/main" val="223548265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Inhaltsplatzhalter 1"/>
          <p:cNvSpPr>
            <a:spLocks noGrp="1"/>
          </p:cNvSpPr>
          <p:nvPr>
            <p:ph idx="1"/>
          </p:nvPr>
        </p:nvSpPr>
        <p:spPr/>
        <p:txBody>
          <a:bodyPr/>
          <a:lstStyle/>
          <a:p>
            <a:r>
              <a:rPr lang="de-DE" u="sng" dirty="0">
                <a:hlinkClick r:id="rId2"/>
              </a:rPr>
              <a:t>http://www.unwater.org/water-facts/water-sanitation-and-hygiene</a:t>
            </a:r>
            <a:r>
              <a:rPr lang="de-DE" u="sng" dirty="0" smtClean="0">
                <a:hlinkClick r:id="rId2"/>
              </a:rPr>
              <a:t>/</a:t>
            </a:r>
            <a:endParaRPr lang="de-DE" u="sng" dirty="0" smtClean="0"/>
          </a:p>
          <a:p>
            <a:r>
              <a:rPr lang="de-DE" u="sng" dirty="0">
                <a:hlinkClick r:id="rId3"/>
              </a:rPr>
              <a:t>https://sanitationupdates.blog/</a:t>
            </a:r>
            <a:endParaRPr lang="de-DE" dirty="0"/>
          </a:p>
          <a:p>
            <a:r>
              <a:rPr lang="de-DE" u="sng" dirty="0">
                <a:hlinkClick r:id="rId4"/>
              </a:rPr>
              <a:t>https://</a:t>
            </a:r>
            <a:r>
              <a:rPr lang="de-DE" u="sng" dirty="0" smtClean="0">
                <a:hlinkClick r:id="rId4"/>
              </a:rPr>
              <a:t>www.ircwash.org/news</a:t>
            </a:r>
            <a:endParaRPr lang="de-DE" u="sng" dirty="0" smtClean="0"/>
          </a:p>
          <a:p>
            <a:r>
              <a:rPr lang="de-DE" dirty="0">
                <a:hlinkClick r:id="rId5"/>
              </a:rPr>
              <a:t>https://washdata.org</a:t>
            </a:r>
            <a:r>
              <a:rPr lang="de-DE" dirty="0" smtClean="0">
                <a:hlinkClick r:id="rId5"/>
              </a:rPr>
              <a:t>/</a:t>
            </a:r>
            <a:endParaRPr lang="de-DE" dirty="0" smtClean="0"/>
          </a:p>
          <a:p>
            <a:r>
              <a:rPr lang="en-US" u="sng" dirty="0">
                <a:hlinkClick r:id="rId6"/>
              </a:rPr>
              <a:t>http://www.sdg6data.org/</a:t>
            </a:r>
            <a:endParaRPr lang="de-DE" dirty="0"/>
          </a:p>
          <a:p>
            <a:r>
              <a:rPr lang="de-DE" u="sng" dirty="0">
                <a:hlinkClick r:id="rId7"/>
              </a:rPr>
              <a:t>https://news.watsan.eu/p/i/?a=normal&amp;get=c_3</a:t>
            </a:r>
            <a:endParaRPr lang="de-DE" dirty="0"/>
          </a:p>
          <a:p>
            <a:r>
              <a:rPr lang="de-DE" u="sng" dirty="0">
                <a:hlinkClick r:id="rId8"/>
              </a:rPr>
              <a:t>https://washmatters.wateraid.org/blog/sanitation</a:t>
            </a:r>
            <a:endParaRPr lang="de-DE" dirty="0"/>
          </a:p>
          <a:p>
            <a:r>
              <a:rPr lang="de-DE" u="sng" dirty="0">
                <a:hlinkClick r:id="rId9"/>
              </a:rPr>
              <a:t>https://washeconomics.com/blog/</a:t>
            </a:r>
            <a:endParaRPr lang="de-DE" dirty="0"/>
          </a:p>
          <a:p>
            <a:r>
              <a:rPr lang="de-DE" u="sng" dirty="0">
                <a:hlinkClick r:id="rId10"/>
              </a:rPr>
              <a:t>https://commons.wikimedia.org/wiki/Category:Sanitation</a:t>
            </a:r>
            <a:endParaRPr lang="de-DE" dirty="0"/>
          </a:p>
          <a:p>
            <a:endParaRPr lang="de-DE" dirty="0" smtClean="0"/>
          </a:p>
          <a:p>
            <a:endParaRPr lang="de-DE" dirty="0"/>
          </a:p>
          <a:p>
            <a:pPr>
              <a:buFont typeface="Wingdings" pitchFamily="2" charset="2"/>
              <a:buNone/>
            </a:pPr>
            <a:endParaRPr lang="en-GB" altLang="en-US" dirty="0" smtClean="0"/>
          </a:p>
          <a:p>
            <a:endParaRPr lang="en-US" altLang="en-US" dirty="0" smtClean="0"/>
          </a:p>
          <a:p>
            <a:endParaRPr lang="en-GB" altLang="en-US" dirty="0" smtClean="0"/>
          </a:p>
        </p:txBody>
      </p:sp>
      <p:sp>
        <p:nvSpPr>
          <p:cNvPr id="116739" name="Textplatzhalter 6"/>
          <p:cNvSpPr>
            <a:spLocks noGrp="1"/>
          </p:cNvSpPr>
          <p:nvPr>
            <p:ph type="body" sz="quarter" idx="10"/>
          </p:nvPr>
        </p:nvSpPr>
        <p:spPr/>
        <p:txBody>
          <a:bodyPr/>
          <a:lstStyle/>
          <a:p>
            <a:pPr>
              <a:buFont typeface="Times" charset="0"/>
              <a:buNone/>
            </a:pPr>
            <a:r>
              <a:rPr lang="en-GB" altLang="en-US" dirty="0" smtClean="0"/>
              <a:t>WASH Facts can be found here:</a:t>
            </a:r>
          </a:p>
        </p:txBody>
      </p:sp>
    </p:spTree>
    <p:extLst>
      <p:ext uri="{BB962C8B-B14F-4D97-AF65-F5344CB8AC3E}">
        <p14:creationId xmlns:p14="http://schemas.microsoft.com/office/powerpoint/2010/main" val="258749102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Inhaltsplatzhalter 1"/>
          <p:cNvSpPr>
            <a:spLocks noGrp="1"/>
          </p:cNvSpPr>
          <p:nvPr>
            <p:ph idx="1"/>
          </p:nvPr>
        </p:nvSpPr>
        <p:spPr>
          <a:xfrm>
            <a:off x="1349856" y="2615208"/>
            <a:ext cx="6525782" cy="526198"/>
          </a:xfrm>
        </p:spPr>
        <p:txBody>
          <a:bodyPr>
            <a:noAutofit/>
          </a:bodyPr>
          <a:lstStyle/>
          <a:p>
            <a:pPr marL="0" indent="0" algn="ctr">
              <a:buNone/>
            </a:pPr>
            <a:r>
              <a:rPr lang="de-DE" altLang="en-US" sz="4400" b="1" dirty="0" err="1" smtClean="0"/>
              <a:t>Compilation</a:t>
            </a:r>
            <a:r>
              <a:rPr lang="de-DE" altLang="en-US" sz="4400" b="1" dirty="0" smtClean="0"/>
              <a:t> </a:t>
            </a:r>
            <a:r>
              <a:rPr lang="de-DE" altLang="en-US" sz="4400" b="1" dirty="0" err="1" smtClean="0"/>
              <a:t>of</a:t>
            </a:r>
            <a:r>
              <a:rPr lang="de-DE" altLang="en-US" sz="4400" b="1" dirty="0" smtClean="0"/>
              <a:t> </a:t>
            </a:r>
            <a:r>
              <a:rPr lang="de-DE" altLang="en-US" sz="4400" b="1" dirty="0" err="1" smtClean="0"/>
              <a:t>factsheets</a:t>
            </a:r>
            <a:r>
              <a:rPr lang="de-DE" altLang="en-US" sz="4400" b="1" dirty="0" smtClean="0"/>
              <a:t> </a:t>
            </a:r>
            <a:r>
              <a:rPr lang="en-GB" altLang="en-US" sz="4400" b="1" dirty="0" smtClean="0"/>
              <a:t>1 slide per WG</a:t>
            </a:r>
            <a:endParaRPr lang="de-DE" altLang="en-US" sz="4400" b="1" dirty="0" smtClean="0"/>
          </a:p>
        </p:txBody>
      </p:sp>
    </p:spTree>
    <p:extLst>
      <p:ext uri="{BB962C8B-B14F-4D97-AF65-F5344CB8AC3E}">
        <p14:creationId xmlns:p14="http://schemas.microsoft.com/office/powerpoint/2010/main" val="310692492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Inhaltsplatzhalter 1"/>
          <p:cNvSpPr>
            <a:spLocks noGrp="1"/>
          </p:cNvSpPr>
          <p:nvPr>
            <p:ph idx="1"/>
          </p:nvPr>
        </p:nvSpPr>
        <p:spPr>
          <a:xfrm>
            <a:off x="250825" y="836613"/>
            <a:ext cx="4608513" cy="5472112"/>
          </a:xfrm>
        </p:spPr>
        <p:txBody>
          <a:bodyPr/>
          <a:lstStyle/>
          <a:p>
            <a:r>
              <a:rPr lang="fr-CH" altLang="en-US" dirty="0" err="1" smtClean="0"/>
              <a:t>Capacity</a:t>
            </a:r>
            <a:r>
              <a:rPr lang="fr-CH" altLang="en-US" dirty="0" smtClean="0"/>
              <a:t> </a:t>
            </a:r>
            <a:r>
              <a:rPr lang="fr-CH" altLang="en-US" dirty="0" err="1" smtClean="0"/>
              <a:t>development</a:t>
            </a:r>
            <a:r>
              <a:rPr lang="fr-CH" altLang="en-US" dirty="0" smtClean="0"/>
              <a:t> </a:t>
            </a:r>
            <a:r>
              <a:rPr lang="fr-CH" altLang="en-US" dirty="0" err="1" smtClean="0"/>
              <a:t>is</a:t>
            </a:r>
            <a:r>
              <a:rPr lang="fr-CH" altLang="en-US" dirty="0" smtClean="0"/>
              <a:t> multi-</a:t>
            </a:r>
            <a:r>
              <a:rPr lang="fr-CH" altLang="en-US" dirty="0" err="1" smtClean="0"/>
              <a:t>dimensional</a:t>
            </a:r>
            <a:r>
              <a:rPr lang="fr-CH" altLang="en-US" dirty="0" smtClean="0"/>
              <a:t>:</a:t>
            </a:r>
          </a:p>
          <a:p>
            <a:pPr lvl="1"/>
            <a:r>
              <a:rPr lang="fr-CH" altLang="en-US" dirty="0" smtClean="0"/>
              <a:t>It </a:t>
            </a:r>
            <a:r>
              <a:rPr lang="fr-CH" altLang="en-US" dirty="0" err="1" smtClean="0"/>
              <a:t>takes</a:t>
            </a:r>
            <a:r>
              <a:rPr lang="fr-CH" altLang="en-US" dirty="0" smtClean="0"/>
              <a:t> place at </a:t>
            </a:r>
            <a:r>
              <a:rPr lang="fr-CH" altLang="en-US" dirty="0" err="1" smtClean="0"/>
              <a:t>different</a:t>
            </a:r>
            <a:r>
              <a:rPr lang="fr-CH" altLang="en-US" dirty="0" smtClean="0"/>
              <a:t> </a:t>
            </a:r>
            <a:r>
              <a:rPr lang="fr-CH" altLang="en-US" dirty="0" err="1" smtClean="0">
                <a:solidFill>
                  <a:srgbClr val="92D050"/>
                </a:solidFill>
              </a:rPr>
              <a:t>levels</a:t>
            </a:r>
            <a:r>
              <a:rPr lang="fr-CH" altLang="en-US" dirty="0" smtClean="0"/>
              <a:t>, </a:t>
            </a:r>
            <a:r>
              <a:rPr lang="fr-CH" altLang="en-US" dirty="0" err="1" smtClean="0"/>
              <a:t>individuals</a:t>
            </a:r>
            <a:r>
              <a:rPr lang="fr-CH" altLang="en-US" dirty="0" smtClean="0"/>
              <a:t>, organisations and institutions</a:t>
            </a:r>
          </a:p>
          <a:p>
            <a:pPr lvl="1"/>
            <a:r>
              <a:rPr lang="fr-CH" altLang="en-US" dirty="0" smtClean="0"/>
              <a:t>It </a:t>
            </a:r>
            <a:r>
              <a:rPr lang="fr-CH" altLang="en-US" dirty="0" err="1" smtClean="0"/>
              <a:t>requires</a:t>
            </a:r>
            <a:r>
              <a:rPr lang="fr-CH" altLang="en-US" dirty="0" smtClean="0"/>
              <a:t> cross-</a:t>
            </a:r>
            <a:r>
              <a:rPr lang="fr-CH" altLang="en-US" dirty="0" err="1" smtClean="0"/>
              <a:t>sectoral</a:t>
            </a:r>
            <a:r>
              <a:rPr lang="fr-CH" altLang="en-US" dirty="0" smtClean="0"/>
              <a:t> </a:t>
            </a:r>
            <a:r>
              <a:rPr lang="fr-CH" altLang="en-US" dirty="0" err="1" smtClean="0"/>
              <a:t>cooperation</a:t>
            </a:r>
            <a:r>
              <a:rPr lang="fr-CH" altLang="en-US" dirty="0" smtClean="0"/>
              <a:t> </a:t>
            </a:r>
            <a:r>
              <a:rPr lang="fr-CH" altLang="en-US" dirty="0" err="1" smtClean="0"/>
              <a:t>within</a:t>
            </a:r>
            <a:r>
              <a:rPr lang="fr-CH" altLang="en-US" dirty="0" smtClean="0"/>
              <a:t> </a:t>
            </a:r>
            <a:r>
              <a:rPr lang="fr-CH" altLang="en-US" dirty="0" err="1" smtClean="0"/>
              <a:t>different</a:t>
            </a:r>
            <a:r>
              <a:rPr lang="fr-CH" altLang="en-US" dirty="0" smtClean="0"/>
              <a:t> </a:t>
            </a:r>
            <a:r>
              <a:rPr lang="fr-CH" altLang="en-US" dirty="0" smtClean="0">
                <a:solidFill>
                  <a:srgbClr val="92D050"/>
                </a:solidFill>
              </a:rPr>
              <a:t>disciplines</a:t>
            </a:r>
            <a:r>
              <a:rPr lang="fr-CH" altLang="en-US" dirty="0" smtClean="0"/>
              <a:t>: </a:t>
            </a:r>
            <a:r>
              <a:rPr lang="fr-CH" altLang="en-US" dirty="0" err="1" smtClean="0"/>
              <a:t>health</a:t>
            </a:r>
            <a:r>
              <a:rPr lang="fr-CH" altLang="en-US" dirty="0" smtClean="0"/>
              <a:t>, infrastructure, water, </a:t>
            </a:r>
            <a:r>
              <a:rPr lang="fr-CH" altLang="en-US" dirty="0" err="1" smtClean="0"/>
              <a:t>environment</a:t>
            </a:r>
            <a:r>
              <a:rPr lang="fr-CH" altLang="en-US" dirty="0" smtClean="0"/>
              <a:t>, </a:t>
            </a:r>
            <a:r>
              <a:rPr lang="fr-CH" altLang="en-US" dirty="0" err="1" smtClean="0"/>
              <a:t>education</a:t>
            </a:r>
            <a:r>
              <a:rPr lang="fr-CH" altLang="en-US" dirty="0" smtClean="0"/>
              <a:t>, </a:t>
            </a:r>
            <a:r>
              <a:rPr lang="fr-CH" altLang="en-US" dirty="0" err="1" smtClean="0"/>
              <a:t>economic</a:t>
            </a:r>
            <a:r>
              <a:rPr lang="fr-CH" altLang="en-US" dirty="0" smtClean="0"/>
              <a:t> </a:t>
            </a:r>
            <a:r>
              <a:rPr lang="fr-CH" altLang="en-US" dirty="0" err="1" smtClean="0"/>
              <a:t>development</a:t>
            </a:r>
            <a:r>
              <a:rPr lang="fr-CH" altLang="en-US" dirty="0" smtClean="0"/>
              <a:t>, agriculture, etc.</a:t>
            </a:r>
          </a:p>
          <a:p>
            <a:pPr lvl="1"/>
            <a:r>
              <a:rPr lang="fr-CH" altLang="en-US" dirty="0" err="1" smtClean="0"/>
              <a:t>Different</a:t>
            </a:r>
            <a:r>
              <a:rPr lang="fr-CH" altLang="en-US" dirty="0" smtClean="0"/>
              <a:t> </a:t>
            </a:r>
            <a:r>
              <a:rPr lang="fr-CH" altLang="en-US" dirty="0" err="1" smtClean="0">
                <a:solidFill>
                  <a:srgbClr val="92D050"/>
                </a:solidFill>
              </a:rPr>
              <a:t>sectors</a:t>
            </a:r>
            <a:r>
              <a:rPr lang="fr-CH" altLang="en-US" dirty="0" smtClean="0"/>
              <a:t>: </a:t>
            </a:r>
            <a:r>
              <a:rPr lang="fr-CH" altLang="en-US" dirty="0" err="1" smtClean="0"/>
              <a:t>private</a:t>
            </a:r>
            <a:r>
              <a:rPr lang="fr-CH" altLang="en-US" dirty="0" smtClean="0"/>
              <a:t>, public and </a:t>
            </a:r>
            <a:r>
              <a:rPr lang="fr-CH" altLang="en-US" dirty="0" err="1" smtClean="0"/>
              <a:t>academia</a:t>
            </a:r>
            <a:endParaRPr lang="en-GB" altLang="en-US" dirty="0" smtClean="0"/>
          </a:p>
          <a:p>
            <a:r>
              <a:rPr lang="fr-CH" altLang="en-US" dirty="0" smtClean="0"/>
              <a:t>It </a:t>
            </a:r>
            <a:r>
              <a:rPr lang="fr-CH" altLang="en-US" dirty="0" err="1" smtClean="0"/>
              <a:t>includes</a:t>
            </a:r>
            <a:r>
              <a:rPr lang="fr-CH" altLang="en-US" dirty="0" smtClean="0"/>
              <a:t> a </a:t>
            </a:r>
            <a:r>
              <a:rPr lang="fr-CH" altLang="en-US" dirty="0" err="1" smtClean="0"/>
              <a:t>variety</a:t>
            </a:r>
            <a:r>
              <a:rPr lang="fr-CH" altLang="en-US" dirty="0" smtClean="0"/>
              <a:t> of </a:t>
            </a:r>
            <a:r>
              <a:rPr lang="fr-CH" altLang="en-US" dirty="0" err="1" smtClean="0"/>
              <a:t>methods</a:t>
            </a:r>
            <a:r>
              <a:rPr lang="fr-CH" altLang="en-US" dirty="0" smtClean="0"/>
              <a:t>, </a:t>
            </a:r>
            <a:r>
              <a:rPr lang="fr-CH" altLang="en-US" dirty="0" err="1" smtClean="0"/>
              <a:t>e.g</a:t>
            </a:r>
            <a:r>
              <a:rPr lang="fr-CH" altLang="en-US" dirty="0" smtClean="0"/>
              <a:t>. </a:t>
            </a:r>
            <a:r>
              <a:rPr lang="fr-CH" altLang="en-US" dirty="0" err="1" smtClean="0"/>
              <a:t>education</a:t>
            </a:r>
            <a:r>
              <a:rPr lang="fr-CH" altLang="en-US" dirty="0" smtClean="0"/>
              <a:t>, </a:t>
            </a:r>
            <a:r>
              <a:rPr lang="fr-CH" altLang="en-US" dirty="0" err="1" smtClean="0"/>
              <a:t>professional</a:t>
            </a:r>
            <a:r>
              <a:rPr lang="fr-CH" altLang="en-US" dirty="0" smtClean="0"/>
              <a:t> training; documentation, sharing and management of explicite and </a:t>
            </a:r>
            <a:r>
              <a:rPr lang="fr-CH" altLang="en-US" dirty="0" err="1" smtClean="0"/>
              <a:t>tacit</a:t>
            </a:r>
            <a:r>
              <a:rPr lang="fr-CH" altLang="en-US" dirty="0" smtClean="0"/>
              <a:t> </a:t>
            </a:r>
            <a:r>
              <a:rPr lang="fr-CH" altLang="en-US" dirty="0" err="1" smtClean="0"/>
              <a:t>knowledge</a:t>
            </a:r>
            <a:endParaRPr lang="de-DE" altLang="en-US" dirty="0" smtClean="0"/>
          </a:p>
          <a:p>
            <a:endParaRPr lang="en-GB" altLang="en-US" dirty="0" smtClean="0">
              <a:solidFill>
                <a:srgbClr val="FF0000"/>
              </a:solidFill>
            </a:endParaRPr>
          </a:p>
          <a:p>
            <a:endParaRPr lang="en-GB" altLang="en-US" dirty="0" smtClean="0"/>
          </a:p>
        </p:txBody>
      </p:sp>
      <p:sp>
        <p:nvSpPr>
          <p:cNvPr id="123907" name="Textplatzhalter 2"/>
          <p:cNvSpPr>
            <a:spLocks noGrp="1"/>
          </p:cNvSpPr>
          <p:nvPr>
            <p:ph type="body" sz="quarter" idx="10"/>
          </p:nvPr>
        </p:nvSpPr>
        <p:spPr>
          <a:xfrm>
            <a:off x="1187450" y="44450"/>
            <a:ext cx="6624638" cy="692150"/>
          </a:xfrm>
        </p:spPr>
        <p:txBody>
          <a:bodyPr/>
          <a:lstStyle/>
          <a:p>
            <a:pPr algn="ctr">
              <a:buFont typeface="Times" charset="0"/>
              <a:buNone/>
            </a:pPr>
            <a:r>
              <a:rPr lang="en-GB" altLang="en-US" sz="2000" dirty="0" smtClean="0"/>
              <a:t>WG 1: Capacity development</a:t>
            </a:r>
          </a:p>
        </p:txBody>
      </p:sp>
      <p:pic>
        <p:nvPicPr>
          <p:cNvPr id="123908" name="Picture 2" descr="Figure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692150"/>
            <a:ext cx="4284662" cy="397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5938" y="4298950"/>
            <a:ext cx="3548062"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32636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Inhaltsplatzhalter 1"/>
          <p:cNvSpPr>
            <a:spLocks noGrp="1"/>
          </p:cNvSpPr>
          <p:nvPr>
            <p:ph idx="1"/>
          </p:nvPr>
        </p:nvSpPr>
        <p:spPr>
          <a:xfrm>
            <a:off x="323850" y="1196975"/>
            <a:ext cx="4679950" cy="5472113"/>
          </a:xfrm>
        </p:spPr>
        <p:txBody>
          <a:bodyPr/>
          <a:lstStyle/>
          <a:p>
            <a:r>
              <a:rPr lang="en-GB" altLang="en-US" dirty="0" smtClean="0"/>
              <a:t>Financial and economic analyses have major implications for the programming and design of sanitation projects. </a:t>
            </a:r>
          </a:p>
          <a:p>
            <a:r>
              <a:rPr lang="en-GB" altLang="en-US" dirty="0" smtClean="0"/>
              <a:t>Costs and benefit analyses are key for investment decisions</a:t>
            </a:r>
          </a:p>
          <a:p>
            <a:r>
              <a:rPr lang="en-GB" altLang="en-US" dirty="0" smtClean="0"/>
              <a:t>Financial analyses only take into account costs and benefits which have direct  financial implications</a:t>
            </a:r>
          </a:p>
          <a:p>
            <a:r>
              <a:rPr lang="en-GB" altLang="en-US" dirty="0" smtClean="0"/>
              <a:t>Economic analyses include all broader costs and benefits, such as: costs for premature death and deficient productivity due to illnesses.</a:t>
            </a:r>
          </a:p>
        </p:txBody>
      </p:sp>
      <p:sp>
        <p:nvSpPr>
          <p:cNvPr id="124931" name="Textplatzhalter 2"/>
          <p:cNvSpPr>
            <a:spLocks noGrp="1"/>
          </p:cNvSpPr>
          <p:nvPr>
            <p:ph type="body" sz="quarter" idx="10"/>
          </p:nvPr>
        </p:nvSpPr>
        <p:spPr>
          <a:xfrm>
            <a:off x="1187450" y="115888"/>
            <a:ext cx="6624638" cy="576262"/>
          </a:xfrm>
        </p:spPr>
        <p:txBody>
          <a:bodyPr/>
          <a:lstStyle/>
          <a:p>
            <a:pPr algn="ctr">
              <a:buFont typeface="Times" charset="0"/>
              <a:buNone/>
            </a:pPr>
            <a:r>
              <a:rPr lang="en-GB" altLang="en-US" sz="2000" dirty="0" smtClean="0"/>
              <a:t>WG 2: Market development</a:t>
            </a:r>
          </a:p>
        </p:txBody>
      </p:sp>
      <p:pic>
        <p:nvPicPr>
          <p:cNvPr id="124932" name="Grafik 4" descr="fs2.jpg"/>
          <p:cNvPicPr>
            <a:picLocks noChangeAspect="1"/>
          </p:cNvPicPr>
          <p:nvPr/>
        </p:nvPicPr>
        <p:blipFill>
          <a:blip r:embed="rId2">
            <a:extLst>
              <a:ext uri="{28A0092B-C50C-407E-A947-70E740481C1C}">
                <a14:useLocalDpi xmlns:a14="http://schemas.microsoft.com/office/drawing/2010/main" val="0"/>
              </a:ext>
            </a:extLst>
          </a:blip>
          <a:srcRect r="-179"/>
          <a:stretch>
            <a:fillRect/>
          </a:stretch>
        </p:blipFill>
        <p:spPr bwMode="auto">
          <a:xfrm>
            <a:off x="5267325" y="1125538"/>
            <a:ext cx="3895725"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067280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Inhaltsplatzhalter 1"/>
          <p:cNvSpPr>
            <a:spLocks noGrp="1"/>
          </p:cNvSpPr>
          <p:nvPr>
            <p:ph idx="1"/>
          </p:nvPr>
        </p:nvSpPr>
        <p:spPr>
          <a:xfrm>
            <a:off x="250825" y="836613"/>
            <a:ext cx="5041900" cy="2520950"/>
          </a:xfrm>
        </p:spPr>
        <p:txBody>
          <a:bodyPr/>
          <a:lstStyle/>
          <a:p>
            <a:r>
              <a:rPr lang="en-GB" altLang="en-US" sz="2200" dirty="0" smtClean="0"/>
              <a:t>Sustainable sanitation can achieve:</a:t>
            </a:r>
          </a:p>
          <a:p>
            <a:pPr lvl="1"/>
            <a:r>
              <a:rPr lang="en-GB" altLang="en-US" sz="2000" dirty="0" smtClean="0"/>
              <a:t>Climate change mitigation through energy and/or nutrient recovery</a:t>
            </a:r>
          </a:p>
          <a:p>
            <a:pPr lvl="1"/>
            <a:r>
              <a:rPr lang="en-GB" altLang="en-US" sz="2000" dirty="0" smtClean="0"/>
              <a:t>Climate change adaptation through innovative sanitation systems and wastewater management.</a:t>
            </a:r>
          </a:p>
        </p:txBody>
      </p:sp>
      <p:sp>
        <p:nvSpPr>
          <p:cNvPr id="135171" name="Textplatzhalter 2"/>
          <p:cNvSpPr>
            <a:spLocks noGrp="1"/>
          </p:cNvSpPr>
          <p:nvPr>
            <p:ph type="body" sz="quarter" idx="10"/>
          </p:nvPr>
        </p:nvSpPr>
        <p:spPr>
          <a:xfrm>
            <a:off x="1187450" y="57150"/>
            <a:ext cx="6624638" cy="765175"/>
          </a:xfrm>
        </p:spPr>
        <p:txBody>
          <a:bodyPr/>
          <a:lstStyle/>
          <a:p>
            <a:pPr algn="ctr">
              <a:buFont typeface="Times" charset="0"/>
              <a:buNone/>
            </a:pPr>
            <a:r>
              <a:rPr lang="en-GB" altLang="en-US" sz="2000" dirty="0" smtClean="0"/>
              <a:t>WG 3: Renewable energies and climate change</a:t>
            </a:r>
          </a:p>
        </p:txBody>
      </p:sp>
      <p:pic>
        <p:nvPicPr>
          <p:cNvPr id="135172" name="Grafik 3" descr="fs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908050"/>
            <a:ext cx="3703638"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3860800"/>
            <a:ext cx="3703638"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4" name="Rectangle 6"/>
          <p:cNvSpPr>
            <a:spLocks noChangeArrowheads="1"/>
          </p:cNvSpPr>
          <p:nvPr/>
        </p:nvSpPr>
        <p:spPr bwMode="auto">
          <a:xfrm>
            <a:off x="250825" y="2890838"/>
            <a:ext cx="5041900"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fontAlgn="base">
              <a:buClr>
                <a:srgbClr val="99CC00"/>
              </a:buClr>
              <a:buSzPct val="100000"/>
              <a:buFont typeface="Wingdings" pitchFamily="2" charset="2"/>
              <a:buChar char="§"/>
            </a:pPr>
            <a:r>
              <a:rPr lang="en-GB" altLang="en-US" dirty="0" smtClean="0">
                <a:solidFill>
                  <a:srgbClr val="000000"/>
                </a:solidFill>
              </a:rPr>
              <a:t>Renewable energy production:</a:t>
            </a:r>
          </a:p>
          <a:p>
            <a:pPr lvl="1" fontAlgn="base">
              <a:buClr>
                <a:srgbClr val="99CC00"/>
              </a:buClr>
              <a:buSzPct val="80000"/>
              <a:buFont typeface="Wingdings" pitchFamily="2" charset="2"/>
              <a:buChar char="Ø"/>
            </a:pPr>
            <a:r>
              <a:rPr lang="en-GB" altLang="en-US" sz="2000" dirty="0" smtClean="0">
                <a:solidFill>
                  <a:srgbClr val="000000"/>
                </a:solidFill>
              </a:rPr>
              <a:t>Biogas production from wastewater</a:t>
            </a:r>
          </a:p>
          <a:p>
            <a:pPr lvl="1" fontAlgn="base">
              <a:buClr>
                <a:srgbClr val="99CC00"/>
              </a:buClr>
              <a:buSzPct val="80000"/>
              <a:buFont typeface="Wingdings" pitchFamily="2" charset="2"/>
              <a:buChar char="Ø"/>
            </a:pPr>
            <a:r>
              <a:rPr lang="en-GB" altLang="en-US" sz="2000" dirty="0" smtClean="0">
                <a:solidFill>
                  <a:srgbClr val="000000"/>
                </a:solidFill>
              </a:rPr>
              <a:t>Biomass production through wastewater use for Short Rotation Plantations.</a:t>
            </a:r>
            <a:endParaRPr lang="en-GB" altLang="en-US" sz="1500" dirty="0" smtClean="0">
              <a:solidFill>
                <a:srgbClr val="000000"/>
              </a:solidFill>
            </a:endParaRPr>
          </a:p>
          <a:p>
            <a:pPr fontAlgn="base">
              <a:buClr>
                <a:srgbClr val="99CC00"/>
              </a:buClr>
              <a:buSzPct val="100000"/>
              <a:buFont typeface="Wingdings" pitchFamily="2" charset="2"/>
              <a:buChar char="§"/>
            </a:pPr>
            <a:r>
              <a:rPr lang="en-GB" altLang="en-US" dirty="0" smtClean="0">
                <a:solidFill>
                  <a:srgbClr val="000000"/>
                </a:solidFill>
              </a:rPr>
              <a:t>Nutrient recovery:</a:t>
            </a:r>
          </a:p>
          <a:p>
            <a:pPr lvl="1" fontAlgn="base">
              <a:buClr>
                <a:srgbClr val="99CC00"/>
              </a:buClr>
              <a:buSzPct val="80000"/>
              <a:buFont typeface="Wingdings" pitchFamily="2" charset="2"/>
              <a:buChar char="Ø"/>
            </a:pPr>
            <a:r>
              <a:rPr lang="en-GB" altLang="en-US" sz="2000" dirty="0" smtClean="0">
                <a:solidFill>
                  <a:srgbClr val="000000"/>
                </a:solidFill>
              </a:rPr>
              <a:t>Primarily nitrogen reuse. </a:t>
            </a:r>
          </a:p>
          <a:p>
            <a:pPr lvl="1" fontAlgn="base">
              <a:buClr>
                <a:srgbClr val="99CC00"/>
              </a:buClr>
              <a:buSzPct val="80000"/>
              <a:buFont typeface="Wingdings" pitchFamily="2" charset="2"/>
              <a:buChar char="Ø"/>
            </a:pPr>
            <a:endParaRPr lang="en-GB" altLang="en-US" sz="2000" dirty="0" smtClean="0">
              <a:solidFill>
                <a:srgbClr val="000000"/>
              </a:solidFill>
            </a:endParaRPr>
          </a:p>
        </p:txBody>
      </p:sp>
    </p:spTree>
    <p:extLst>
      <p:ext uri="{BB962C8B-B14F-4D97-AF65-F5344CB8AC3E}">
        <p14:creationId xmlns:p14="http://schemas.microsoft.com/office/powerpoint/2010/main" val="144268793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Inhaltsplatzhalter 1"/>
          <p:cNvSpPr>
            <a:spLocks noGrp="1"/>
          </p:cNvSpPr>
          <p:nvPr>
            <p:ph idx="1"/>
          </p:nvPr>
        </p:nvSpPr>
        <p:spPr>
          <a:xfrm>
            <a:off x="250825" y="908050"/>
            <a:ext cx="4681538" cy="5400675"/>
          </a:xfrm>
        </p:spPr>
        <p:txBody>
          <a:bodyPr/>
          <a:lstStyle/>
          <a:p>
            <a:pPr marL="342900" lvl="1" indent="-342900">
              <a:buSzPct val="100000"/>
              <a:buFont typeface="Wingdings" pitchFamily="2" charset="2"/>
              <a:buChar char="§"/>
            </a:pPr>
            <a:r>
              <a:rPr lang="en-GB" altLang="en-US" sz="2000" dirty="0" smtClean="0"/>
              <a:t>Many innovations and technologies exist for different settings </a:t>
            </a:r>
            <a:r>
              <a:rPr lang="en-GB" altLang="en-US" sz="2000" dirty="0" smtClean="0">
                <a:sym typeface="Wingdings" pitchFamily="2" charset="2"/>
              </a:rPr>
              <a:t> need to improve knowledge dissemination.</a:t>
            </a:r>
            <a:endParaRPr lang="en-GB" altLang="en-US" sz="2000" dirty="0" smtClean="0"/>
          </a:p>
          <a:p>
            <a:pPr marL="342900" lvl="1" indent="-342900">
              <a:buSzPct val="100000"/>
              <a:buFont typeface="Wingdings" pitchFamily="2" charset="2"/>
              <a:buChar char="§"/>
            </a:pPr>
            <a:endParaRPr lang="en-GB" altLang="en-US" sz="2000" dirty="0" smtClean="0"/>
          </a:p>
          <a:p>
            <a:pPr marL="342900" lvl="1" indent="-342900">
              <a:buSzPct val="100000"/>
              <a:buFont typeface="Wingdings" pitchFamily="2" charset="2"/>
              <a:buChar char="§"/>
            </a:pPr>
            <a:r>
              <a:rPr lang="en-GB" altLang="en-US" sz="2000" dirty="0" smtClean="0"/>
              <a:t>Sanitation technologies are categorised based on “product-process” characteristics.</a:t>
            </a:r>
          </a:p>
          <a:p>
            <a:pPr marL="342900" lvl="1" indent="-342900">
              <a:buSzPct val="100000"/>
              <a:buFont typeface="Wingdings" pitchFamily="2" charset="2"/>
              <a:buChar char="§"/>
            </a:pPr>
            <a:endParaRPr lang="en-GB" altLang="en-US" sz="2000" dirty="0" smtClean="0"/>
          </a:p>
          <a:p>
            <a:pPr marL="342900" lvl="1" indent="-342900">
              <a:buSzPct val="100000"/>
              <a:buFont typeface="Wingdings" pitchFamily="2" charset="2"/>
              <a:buChar char="§"/>
            </a:pPr>
            <a:r>
              <a:rPr lang="en-GB" altLang="en-US" sz="2000" dirty="0" smtClean="0"/>
              <a:t>They are then linked into logical systems using a flow stream concept</a:t>
            </a:r>
          </a:p>
          <a:p>
            <a:pPr marL="342900" lvl="1" indent="-342900">
              <a:buSzPct val="100000"/>
              <a:buFont typeface="Wingdings" pitchFamily="2" charset="2"/>
              <a:buChar char="§"/>
            </a:pPr>
            <a:endParaRPr lang="en-GB" altLang="en-US" sz="2000" dirty="0" smtClean="0"/>
          </a:p>
          <a:p>
            <a:pPr marL="342900" lvl="1" indent="-342900">
              <a:buSzPct val="100000"/>
              <a:buFont typeface="Wingdings" pitchFamily="2" charset="2"/>
              <a:buChar char="§"/>
            </a:pPr>
            <a:r>
              <a:rPr lang="en-GB" altLang="en-US" sz="2000" dirty="0" smtClean="0"/>
              <a:t>This method for organising and defining sanitation systems helps facilitate informed decision making and consideration of an integrated approach.  </a:t>
            </a:r>
          </a:p>
        </p:txBody>
      </p:sp>
      <p:sp>
        <p:nvSpPr>
          <p:cNvPr id="125955" name="Textplatzhalter 2"/>
          <p:cNvSpPr>
            <a:spLocks noGrp="1"/>
          </p:cNvSpPr>
          <p:nvPr>
            <p:ph type="body" sz="quarter" idx="10"/>
          </p:nvPr>
        </p:nvSpPr>
        <p:spPr>
          <a:xfrm>
            <a:off x="1187450" y="115888"/>
            <a:ext cx="6624638" cy="576262"/>
          </a:xfrm>
        </p:spPr>
        <p:txBody>
          <a:bodyPr>
            <a:normAutofit/>
          </a:bodyPr>
          <a:lstStyle/>
          <a:p>
            <a:pPr algn="ctr">
              <a:buFont typeface="Times" charset="0"/>
              <a:buNone/>
            </a:pPr>
            <a:r>
              <a:rPr lang="en-GB" altLang="en-US" sz="2000" dirty="0" smtClean="0"/>
              <a:t>WG 4: Sanitation systems and technology options</a:t>
            </a:r>
          </a:p>
        </p:txBody>
      </p:sp>
      <p:pic>
        <p:nvPicPr>
          <p:cNvPr id="125956" name="Picture 2" descr="http://farm8.staticflickr.com/7172/6730198271_aa5fddae41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908050"/>
            <a:ext cx="396081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Grafik 4" descr="fs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3317875"/>
            <a:ext cx="3960812"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3167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bwMode="auto">
          <a:xfrm>
            <a:off x="1218476" y="1582401"/>
            <a:ext cx="6683241" cy="430887"/>
          </a:xfrm>
          <a:prstGeom prst="rect">
            <a:avLst/>
          </a:prstGeom>
          <a:noFill/>
          <a:ln w="9525">
            <a:noFill/>
            <a:miter lim="800000"/>
            <a:headEnd/>
            <a:tailEnd/>
          </a:ln>
        </p:spPr>
        <p:txBody>
          <a:bodyPr wrap="none" tIns="0" bIns="0" anchor="ctr">
            <a:spAutoFit/>
          </a:bodyPr>
          <a:lstStyle/>
          <a:p>
            <a:pPr algn="ctr" eaLnBrk="0" fontAlgn="base" hangingPunct="0">
              <a:spcBef>
                <a:spcPct val="0"/>
              </a:spcBef>
              <a:spcAft>
                <a:spcPct val="0"/>
              </a:spcAft>
              <a:defRPr/>
            </a:pPr>
            <a:r>
              <a:rPr lang="en-GB" sz="2800" b="1" kern="0" dirty="0">
                <a:solidFill>
                  <a:prstClr val="black"/>
                </a:solidFill>
              </a:rPr>
              <a:t>3. The </a:t>
            </a:r>
            <a:r>
              <a:rPr lang="en-GB" sz="2800" b="1" kern="0" dirty="0" smtClean="0">
                <a:solidFill>
                  <a:prstClr val="black"/>
                </a:solidFill>
              </a:rPr>
              <a:t>Structure and Governance </a:t>
            </a:r>
            <a:r>
              <a:rPr lang="en-GB" sz="2800" b="1" kern="0" dirty="0">
                <a:solidFill>
                  <a:prstClr val="black"/>
                </a:solidFill>
              </a:rPr>
              <a:t>of SuSanA</a:t>
            </a:r>
          </a:p>
        </p:txBody>
      </p:sp>
      <p:sp>
        <p:nvSpPr>
          <p:cNvPr id="3" name="Textfeld 2"/>
          <p:cNvSpPr txBox="1"/>
          <p:nvPr/>
        </p:nvSpPr>
        <p:spPr bwMode="auto">
          <a:xfrm>
            <a:off x="3277585" y="2093318"/>
            <a:ext cx="2553905" cy="615553"/>
          </a:xfrm>
          <a:prstGeom prst="rect">
            <a:avLst/>
          </a:prstGeom>
          <a:noFill/>
          <a:ln w="9525">
            <a:noFill/>
            <a:miter lim="800000"/>
            <a:headEnd/>
            <a:tailEnd/>
          </a:ln>
        </p:spPr>
        <p:txBody>
          <a:bodyPr wrap="none" tIns="0" bIns="0" anchor="ctr">
            <a:spAutoFit/>
          </a:bodyPr>
          <a:lstStyle/>
          <a:p>
            <a:pPr algn="ctr" eaLnBrk="0" fontAlgn="base" hangingPunct="0">
              <a:spcBef>
                <a:spcPct val="0"/>
              </a:spcBef>
              <a:spcAft>
                <a:spcPct val="0"/>
              </a:spcAft>
              <a:defRPr/>
            </a:pPr>
            <a:r>
              <a:rPr lang="en-GB" sz="2000" b="1" kern="0" dirty="0">
                <a:solidFill>
                  <a:prstClr val="black"/>
                </a:solidFill>
              </a:rPr>
              <a:t>The </a:t>
            </a:r>
            <a:r>
              <a:rPr lang="en-GB" sz="2000" b="1" kern="0" dirty="0" smtClean="0">
                <a:solidFill>
                  <a:prstClr val="black"/>
                </a:solidFill>
              </a:rPr>
              <a:t>4 </a:t>
            </a:r>
            <a:r>
              <a:rPr lang="en-GB" sz="2000" b="1" kern="0" dirty="0">
                <a:solidFill>
                  <a:prstClr val="black"/>
                </a:solidFill>
              </a:rPr>
              <a:t>roles of </a:t>
            </a:r>
            <a:r>
              <a:rPr lang="en-GB" sz="2000" b="1" kern="0" dirty="0" err="1">
                <a:solidFill>
                  <a:prstClr val="black"/>
                </a:solidFill>
              </a:rPr>
              <a:t>SuSanA</a:t>
            </a:r>
            <a:r>
              <a:rPr lang="en-GB" sz="2000" b="1" kern="0" dirty="0">
                <a:solidFill>
                  <a:prstClr val="black"/>
                </a:solidFill>
              </a:rPr>
              <a:t>.</a:t>
            </a:r>
          </a:p>
          <a:p>
            <a:pPr algn="ctr" eaLnBrk="0" fontAlgn="base" hangingPunct="0">
              <a:spcBef>
                <a:spcPct val="0"/>
              </a:spcBef>
              <a:spcAft>
                <a:spcPct val="0"/>
              </a:spcAft>
              <a:defRPr/>
            </a:pPr>
            <a:r>
              <a:rPr lang="en-GB" sz="2000" b="1" kern="0" dirty="0">
                <a:solidFill>
                  <a:prstClr val="black"/>
                </a:solidFill>
              </a:rPr>
              <a:t>What is </a:t>
            </a:r>
            <a:r>
              <a:rPr lang="en-GB" sz="2000" b="1" kern="0" dirty="0" err="1">
                <a:solidFill>
                  <a:prstClr val="black"/>
                </a:solidFill>
              </a:rPr>
              <a:t>SuSanA</a:t>
            </a:r>
            <a:r>
              <a:rPr lang="en-GB" sz="2000" b="1" kern="0" dirty="0">
                <a:solidFill>
                  <a:prstClr val="black"/>
                </a:solidFill>
              </a:rPr>
              <a:t>?</a:t>
            </a:r>
          </a:p>
        </p:txBody>
      </p:sp>
    </p:spTree>
    <p:extLst>
      <p:ext uri="{BB962C8B-B14F-4D97-AF65-F5344CB8AC3E}">
        <p14:creationId xmlns:p14="http://schemas.microsoft.com/office/powerpoint/2010/main" val="313811126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Inhaltsplatzhalter 1"/>
          <p:cNvSpPr>
            <a:spLocks noGrp="1"/>
          </p:cNvSpPr>
          <p:nvPr>
            <p:ph idx="1"/>
          </p:nvPr>
        </p:nvSpPr>
        <p:spPr>
          <a:xfrm>
            <a:off x="250825" y="836613"/>
            <a:ext cx="5113338" cy="2663825"/>
          </a:xfrm>
        </p:spPr>
        <p:txBody>
          <a:bodyPr/>
          <a:lstStyle/>
          <a:p>
            <a:pPr algn="just"/>
            <a:r>
              <a:rPr lang="en-GB" altLang="en-US" dirty="0" smtClean="0"/>
              <a:t>Productive sanitation systems contribute to food security by:</a:t>
            </a:r>
          </a:p>
          <a:p>
            <a:pPr lvl="1" algn="just"/>
            <a:r>
              <a:rPr lang="en-GB" altLang="en-US" dirty="0" smtClean="0"/>
              <a:t>Recovery of nutrients, organic matter, energy and water from household wastewater</a:t>
            </a:r>
          </a:p>
          <a:p>
            <a:pPr lvl="1" algn="just"/>
            <a:r>
              <a:rPr lang="en-GB" altLang="en-US" dirty="0" smtClean="0"/>
              <a:t>Thereby these systems support the conservation of soil fertility and agricultural productivity</a:t>
            </a:r>
          </a:p>
        </p:txBody>
      </p:sp>
      <p:sp>
        <p:nvSpPr>
          <p:cNvPr id="136195" name="Textplatzhalter 2"/>
          <p:cNvSpPr>
            <a:spLocks noGrp="1"/>
          </p:cNvSpPr>
          <p:nvPr>
            <p:ph type="body" sz="quarter" idx="10"/>
          </p:nvPr>
        </p:nvSpPr>
        <p:spPr>
          <a:xfrm>
            <a:off x="1258888" y="115888"/>
            <a:ext cx="6553200" cy="576262"/>
          </a:xfrm>
        </p:spPr>
        <p:txBody>
          <a:bodyPr/>
          <a:lstStyle/>
          <a:p>
            <a:pPr algn="ctr">
              <a:buFont typeface="Times" charset="0"/>
              <a:buNone/>
            </a:pPr>
            <a:r>
              <a:rPr lang="en-GB" altLang="en-US" sz="2000" dirty="0" smtClean="0"/>
              <a:t>WG 5: Food security and productive sanitation systems</a:t>
            </a:r>
          </a:p>
        </p:txBody>
      </p:sp>
      <p:pic>
        <p:nvPicPr>
          <p:cNvPr id="136196" name="Grafik 3" descr="fs5_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908050"/>
            <a:ext cx="3311525"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Grafik 4" descr="fs5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452813"/>
            <a:ext cx="2303463"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8" name="Rechteck 5"/>
          <p:cNvSpPr>
            <a:spLocks noChangeArrowheads="1"/>
          </p:cNvSpPr>
          <p:nvPr/>
        </p:nvSpPr>
        <p:spPr bwMode="auto">
          <a:xfrm>
            <a:off x="3203575" y="3716338"/>
            <a:ext cx="5761038"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buClr>
                <a:srgbClr val="99CC00"/>
              </a:buClr>
              <a:buSzTx/>
              <a:buFont typeface="Wingdings" pitchFamily="2" charset="2"/>
              <a:buChar char="§"/>
            </a:pPr>
            <a:r>
              <a:rPr lang="en-GB" altLang="en-US" sz="1800" smtClean="0">
                <a:solidFill>
                  <a:srgbClr val="000000"/>
                </a:solidFill>
              </a:rPr>
              <a:t>Weak, non-existing and prohibitive legislation often inhibits successful implementation and scaling-up.</a:t>
            </a:r>
          </a:p>
          <a:p>
            <a:pPr algn="just" eaLnBrk="1" fontAlgn="base" hangingPunct="1">
              <a:spcBef>
                <a:spcPct val="0"/>
              </a:spcBef>
              <a:spcAft>
                <a:spcPct val="0"/>
              </a:spcAft>
              <a:buClr>
                <a:srgbClr val="99CC00"/>
              </a:buClr>
              <a:buSzTx/>
              <a:buFont typeface="Wingdings" pitchFamily="2" charset="2"/>
              <a:buChar char="§"/>
            </a:pPr>
            <a:endParaRPr lang="en-GB" altLang="en-US" sz="1800" smtClean="0">
              <a:solidFill>
                <a:srgbClr val="000000"/>
              </a:solidFill>
            </a:endParaRPr>
          </a:p>
          <a:p>
            <a:pPr algn="just" eaLnBrk="1" fontAlgn="base" hangingPunct="1">
              <a:spcBef>
                <a:spcPct val="0"/>
              </a:spcBef>
              <a:spcAft>
                <a:spcPct val="0"/>
              </a:spcAft>
              <a:buClr>
                <a:srgbClr val="99CC00"/>
              </a:buClr>
              <a:buSzTx/>
              <a:buFont typeface="Wingdings" pitchFamily="2" charset="2"/>
              <a:buChar char="§"/>
            </a:pPr>
            <a:r>
              <a:rPr lang="en-GB" altLang="en-US" sz="1800" smtClean="0">
                <a:solidFill>
                  <a:srgbClr val="000000"/>
                </a:solidFill>
                <a:sym typeface="Wingdings" pitchFamily="2" charset="2"/>
              </a:rPr>
              <a:t>Requires awareness raising, advocacy and behavioural change measures</a:t>
            </a:r>
            <a:endParaRPr lang="en-GB" altLang="en-US" sz="1800" smtClean="0">
              <a:solidFill>
                <a:srgbClr val="000000"/>
              </a:solidFill>
            </a:endParaRPr>
          </a:p>
          <a:p>
            <a:pPr algn="just" eaLnBrk="1" fontAlgn="base" hangingPunct="1">
              <a:spcBef>
                <a:spcPct val="0"/>
              </a:spcBef>
              <a:spcAft>
                <a:spcPct val="0"/>
              </a:spcAft>
              <a:buClr>
                <a:srgbClr val="99CC00"/>
              </a:buClr>
              <a:buSzTx/>
              <a:buFont typeface="Wingdings" pitchFamily="2" charset="2"/>
              <a:buChar char="§"/>
            </a:pPr>
            <a:endParaRPr lang="en-GB" altLang="en-US" sz="1800" smtClean="0">
              <a:solidFill>
                <a:srgbClr val="000000"/>
              </a:solidFill>
            </a:endParaRPr>
          </a:p>
          <a:p>
            <a:pPr algn="just" eaLnBrk="1" fontAlgn="base" hangingPunct="1">
              <a:spcBef>
                <a:spcPct val="0"/>
              </a:spcBef>
              <a:spcAft>
                <a:spcPct val="0"/>
              </a:spcAft>
              <a:buClr>
                <a:srgbClr val="99CC00"/>
              </a:buClr>
              <a:buSzTx/>
              <a:buFont typeface="Wingdings" pitchFamily="2" charset="2"/>
              <a:buChar char="§"/>
            </a:pPr>
            <a:r>
              <a:rPr lang="en-GB" altLang="en-US" sz="1800" smtClean="0">
                <a:solidFill>
                  <a:srgbClr val="000000"/>
                </a:solidFill>
              </a:rPr>
              <a:t>Further research is required on risk management options between agriculture and sanitation to support policy dialogue at the local and national level.</a:t>
            </a:r>
          </a:p>
        </p:txBody>
      </p:sp>
    </p:spTree>
    <p:extLst>
      <p:ext uri="{BB962C8B-B14F-4D97-AF65-F5344CB8AC3E}">
        <p14:creationId xmlns:p14="http://schemas.microsoft.com/office/powerpoint/2010/main" val="102879876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Inhaltsplatzhalter 1"/>
          <p:cNvSpPr>
            <a:spLocks noGrp="1"/>
          </p:cNvSpPr>
          <p:nvPr>
            <p:ph idx="1"/>
          </p:nvPr>
        </p:nvSpPr>
        <p:spPr>
          <a:xfrm>
            <a:off x="250825" y="981075"/>
            <a:ext cx="4681538" cy="3887788"/>
          </a:xfrm>
        </p:spPr>
        <p:txBody>
          <a:bodyPr/>
          <a:lstStyle/>
          <a:p>
            <a:r>
              <a:rPr lang="en-GB" altLang="en-US" dirty="0" smtClean="0"/>
              <a:t>Both sanitation systems and planning approaches must be context-specific</a:t>
            </a:r>
          </a:p>
          <a:p>
            <a:endParaRPr lang="en-GB" altLang="en-US" dirty="0" smtClean="0"/>
          </a:p>
          <a:p>
            <a:r>
              <a:rPr lang="en-GB" altLang="en-US" dirty="0" smtClean="0"/>
              <a:t>Innovations in sanitation planning are:</a:t>
            </a:r>
          </a:p>
          <a:p>
            <a:pPr lvl="1"/>
            <a:r>
              <a:rPr lang="en-GB" altLang="en-US" dirty="0" smtClean="0"/>
              <a:t>More integrated planning approaches</a:t>
            </a:r>
          </a:p>
          <a:p>
            <a:pPr lvl="1"/>
            <a:r>
              <a:rPr lang="en-GB" altLang="en-US" dirty="0" smtClean="0"/>
              <a:t>Greater emphasis on the actual needs and financial capacity of the users</a:t>
            </a:r>
          </a:p>
          <a:p>
            <a:pPr lvl="1"/>
            <a:r>
              <a:rPr lang="en-GB" altLang="en-US" dirty="0" smtClean="0"/>
              <a:t>Broad stakeholder involvement</a:t>
            </a:r>
          </a:p>
          <a:p>
            <a:pPr lvl="1"/>
            <a:r>
              <a:rPr lang="en-GB" altLang="en-US" dirty="0" smtClean="0"/>
              <a:t>And a systematic and holistic perspective on sanitation including all domains of a city (e.g. link to solid waste)</a:t>
            </a:r>
          </a:p>
        </p:txBody>
      </p:sp>
      <p:sp>
        <p:nvSpPr>
          <p:cNvPr id="134147" name="Textplatzhalter 2"/>
          <p:cNvSpPr>
            <a:spLocks noGrp="1"/>
          </p:cNvSpPr>
          <p:nvPr>
            <p:ph type="body" sz="quarter" idx="10"/>
          </p:nvPr>
        </p:nvSpPr>
        <p:spPr>
          <a:xfrm>
            <a:off x="1187450" y="115888"/>
            <a:ext cx="6624638" cy="576262"/>
          </a:xfrm>
        </p:spPr>
        <p:txBody>
          <a:bodyPr/>
          <a:lstStyle/>
          <a:p>
            <a:pPr algn="ctr">
              <a:buFont typeface="Times" charset="0"/>
              <a:buNone/>
            </a:pPr>
            <a:r>
              <a:rPr lang="en-GB" altLang="en-US" sz="2000" dirty="0" smtClean="0"/>
              <a:t>WG 6: Cities</a:t>
            </a:r>
          </a:p>
        </p:txBody>
      </p:sp>
      <p:pic>
        <p:nvPicPr>
          <p:cNvPr id="134148" name="Grafik 3" descr="fa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1268413"/>
            <a:ext cx="3995737"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50825" y="5005388"/>
            <a:ext cx="8066088" cy="1016000"/>
          </a:xfrm>
          <a:prstGeom prst="rect">
            <a:avLst/>
          </a:prstGeom>
        </p:spPr>
        <p:txBody>
          <a:bodyPr>
            <a:spAutoFit/>
          </a:bodyPr>
          <a:lstStyle/>
          <a:p>
            <a:pPr marL="342900" indent="-342900" eaLnBrk="0" fontAlgn="base" hangingPunct="0">
              <a:spcBef>
                <a:spcPts val="300"/>
              </a:spcBef>
              <a:spcAft>
                <a:spcPts val="300"/>
              </a:spcAft>
              <a:buClr>
                <a:srgbClr val="99CC00"/>
              </a:buClr>
              <a:buSzPct val="100000"/>
              <a:buFont typeface="Wingdings" pitchFamily="2" charset="2"/>
              <a:buChar char="§"/>
              <a:defRPr/>
            </a:pPr>
            <a:r>
              <a:rPr lang="en-GB" sz="2000" kern="0" dirty="0">
                <a:solidFill>
                  <a:srgbClr val="000000"/>
                </a:solidFill>
              </a:rPr>
              <a:t>Improving sanitation for the urban poor means tackling vested interests and corrupt practices of regulatory authorities, the private sector and politicians.</a:t>
            </a:r>
          </a:p>
        </p:txBody>
      </p:sp>
    </p:spTree>
    <p:extLst>
      <p:ext uri="{BB962C8B-B14F-4D97-AF65-F5344CB8AC3E}">
        <p14:creationId xmlns:p14="http://schemas.microsoft.com/office/powerpoint/2010/main" val="48699645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Inhaltsplatzhalter 1"/>
          <p:cNvSpPr>
            <a:spLocks noGrp="1"/>
          </p:cNvSpPr>
          <p:nvPr>
            <p:ph idx="1"/>
          </p:nvPr>
        </p:nvSpPr>
        <p:spPr>
          <a:xfrm>
            <a:off x="250825" y="1052513"/>
            <a:ext cx="4752975" cy="5689600"/>
          </a:xfrm>
        </p:spPr>
        <p:txBody>
          <a:bodyPr>
            <a:normAutofit/>
          </a:bodyPr>
          <a:lstStyle/>
          <a:p>
            <a:r>
              <a:rPr lang="en-GB" altLang="en-US" sz="1800" dirty="0" smtClean="0"/>
              <a:t>Two goals: </a:t>
            </a:r>
          </a:p>
          <a:p>
            <a:r>
              <a:rPr lang="en-GB" altLang="en-US" sz="1800" dirty="0" smtClean="0"/>
              <a:t>Strengthening water, sanitation and hygiene in schools and other institutions within community structures </a:t>
            </a:r>
            <a:endParaRPr lang="en-GB" altLang="en-US" sz="1600" dirty="0">
              <a:solidFill>
                <a:srgbClr val="FF0000"/>
              </a:solidFill>
            </a:endParaRPr>
          </a:p>
          <a:p>
            <a:r>
              <a:rPr lang="en-US" dirty="0" smtClean="0"/>
              <a:t>Mainstreaming of gender into sanitation programs and the involvement of men and women into sanitation projects.</a:t>
            </a:r>
          </a:p>
          <a:p>
            <a:r>
              <a:rPr lang="en-US" dirty="0" smtClean="0"/>
              <a:t>WASH in schools is an example of a multi-sector approach and can serve as role model for cooperation with other sectors.</a:t>
            </a:r>
          </a:p>
          <a:p>
            <a:r>
              <a:rPr lang="en-US" dirty="0"/>
              <a:t>B</a:t>
            </a:r>
            <a:r>
              <a:rPr lang="en-US" dirty="0" smtClean="0"/>
              <a:t>uild </a:t>
            </a:r>
            <a:r>
              <a:rPr lang="en-US" dirty="0"/>
              <a:t>on its past activities in the area of WASH in schools, which as of now will remain the focus of its work</a:t>
            </a:r>
            <a:r>
              <a:rPr lang="en-US" dirty="0" smtClean="0"/>
              <a:t> </a:t>
            </a:r>
            <a:endParaRPr lang="de-DE" dirty="0"/>
          </a:p>
          <a:p>
            <a:endParaRPr lang="en-GB" altLang="en-US" sz="1600" dirty="0" smtClean="0">
              <a:solidFill>
                <a:srgbClr val="FF0000"/>
              </a:solidFill>
            </a:endParaRPr>
          </a:p>
        </p:txBody>
      </p:sp>
      <p:sp>
        <p:nvSpPr>
          <p:cNvPr id="126979" name="Textplatzhalter 2"/>
          <p:cNvSpPr>
            <a:spLocks noGrp="1"/>
          </p:cNvSpPr>
          <p:nvPr>
            <p:ph type="body" sz="quarter" idx="10"/>
          </p:nvPr>
        </p:nvSpPr>
        <p:spPr>
          <a:xfrm>
            <a:off x="1187450" y="115888"/>
            <a:ext cx="6624638" cy="576262"/>
          </a:xfrm>
        </p:spPr>
        <p:txBody>
          <a:bodyPr>
            <a:normAutofit/>
          </a:bodyPr>
          <a:lstStyle/>
          <a:p>
            <a:pPr algn="ctr">
              <a:buFont typeface="Times" charset="0"/>
              <a:buNone/>
            </a:pPr>
            <a:r>
              <a:rPr lang="de-DE" altLang="en-US" sz="2000" dirty="0" smtClean="0"/>
              <a:t>WG 7: </a:t>
            </a:r>
            <a:r>
              <a:rPr lang="de-DE" altLang="en-US" sz="2000" dirty="0" err="1" smtClean="0"/>
              <a:t>Sustainable</a:t>
            </a:r>
            <a:r>
              <a:rPr lang="de-DE" altLang="en-US" sz="2000" dirty="0" smtClean="0"/>
              <a:t> WASH in </a:t>
            </a:r>
            <a:r>
              <a:rPr lang="de-DE" altLang="en-US" sz="2000" dirty="0" err="1"/>
              <a:t>I</a:t>
            </a:r>
            <a:r>
              <a:rPr lang="de-DE" altLang="en-US" sz="2000" dirty="0" err="1" smtClean="0"/>
              <a:t>nstitutions</a:t>
            </a:r>
            <a:r>
              <a:rPr lang="de-DE" altLang="en-US" sz="2000" dirty="0" smtClean="0"/>
              <a:t> </a:t>
            </a:r>
            <a:r>
              <a:rPr lang="de-DE" altLang="en-US" sz="2000" dirty="0" err="1" smtClean="0"/>
              <a:t>and</a:t>
            </a:r>
            <a:r>
              <a:rPr lang="de-DE" altLang="en-US" sz="2000" dirty="0" smtClean="0"/>
              <a:t> </a:t>
            </a:r>
            <a:r>
              <a:rPr lang="de-DE" altLang="en-US" sz="2000" dirty="0"/>
              <a:t>G</a:t>
            </a:r>
            <a:r>
              <a:rPr lang="de-DE" altLang="en-US" sz="2000" dirty="0" smtClean="0"/>
              <a:t>ender </a:t>
            </a:r>
            <a:r>
              <a:rPr lang="de-DE" altLang="en-US" sz="2000" dirty="0" err="1"/>
              <a:t>E</a:t>
            </a:r>
            <a:r>
              <a:rPr lang="de-DE" altLang="en-US" sz="2000" dirty="0" err="1" smtClean="0"/>
              <a:t>quality</a:t>
            </a:r>
            <a:endParaRPr lang="en-GB" altLang="en-US" sz="2000" dirty="0" smtClean="0"/>
          </a:p>
        </p:txBody>
      </p:sp>
      <p:pic>
        <p:nvPicPr>
          <p:cNvPr id="126980" name="Grafik 3" descr="fs7a_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11750" y="765175"/>
            <a:ext cx="40322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0538" y="3716338"/>
            <a:ext cx="2339975"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689228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002" name="Inhaltsplatzhalter 1"/>
          <p:cNvSpPr>
            <a:spLocks noGrp="1"/>
          </p:cNvSpPr>
          <p:nvPr>
            <p:ph idx="1"/>
          </p:nvPr>
        </p:nvSpPr>
        <p:spPr>
          <a:xfrm>
            <a:off x="250825" y="908050"/>
            <a:ext cx="4897438" cy="3097213"/>
          </a:xfrm>
        </p:spPr>
        <p:txBody>
          <a:bodyPr/>
          <a:lstStyle/>
          <a:p>
            <a:r>
              <a:rPr lang="en-GB" altLang="en-US" dirty="0" smtClean="0">
                <a:solidFill>
                  <a:srgbClr val="FF0000"/>
                </a:solidFill>
              </a:rPr>
              <a:t>Gender equality is an integral part of sustainable sanitation</a:t>
            </a:r>
          </a:p>
          <a:p>
            <a:pPr lvl="1"/>
            <a:r>
              <a:rPr lang="en-GB" altLang="en-US" dirty="0" smtClean="0">
                <a:solidFill>
                  <a:srgbClr val="FF0000"/>
                </a:solidFill>
              </a:rPr>
              <a:t>Requires comprehensive information about the gender specific local context. </a:t>
            </a:r>
          </a:p>
          <a:p>
            <a:pPr>
              <a:spcBef>
                <a:spcPct val="0"/>
              </a:spcBef>
              <a:spcAft>
                <a:spcPct val="0"/>
              </a:spcAft>
            </a:pPr>
            <a:endParaRPr lang="en-GB" altLang="en-US" dirty="0" smtClean="0"/>
          </a:p>
          <a:p>
            <a:r>
              <a:rPr lang="en-GB" altLang="en-US" dirty="0" smtClean="0">
                <a:solidFill>
                  <a:srgbClr val="FF0000"/>
                </a:solidFill>
              </a:rPr>
              <a:t>Widespread lack of suitable sanitation facilities increases female vulnerability to violence and impacts health, wellbeing and dignity.</a:t>
            </a:r>
          </a:p>
        </p:txBody>
      </p:sp>
      <p:sp>
        <p:nvSpPr>
          <p:cNvPr id="128003" name="Textplatzhalter 2"/>
          <p:cNvSpPr>
            <a:spLocks noGrp="1"/>
          </p:cNvSpPr>
          <p:nvPr>
            <p:ph type="body" sz="quarter" idx="10"/>
          </p:nvPr>
        </p:nvSpPr>
        <p:spPr>
          <a:xfrm>
            <a:off x="1187450" y="115888"/>
            <a:ext cx="6624638" cy="576262"/>
          </a:xfrm>
        </p:spPr>
        <p:txBody>
          <a:bodyPr>
            <a:normAutofit fontScale="92500" lnSpcReduction="20000"/>
          </a:bodyPr>
          <a:lstStyle/>
          <a:p>
            <a:pPr algn="ctr">
              <a:buFont typeface="Times" charset="0"/>
              <a:buNone/>
            </a:pPr>
            <a:r>
              <a:rPr lang="en-GB" altLang="en-US" sz="2000" smtClean="0"/>
              <a:t>WG 7b: Integrating a gender perspective in sustainable sanitation </a:t>
            </a:r>
          </a:p>
        </p:txBody>
      </p:sp>
      <p:pic>
        <p:nvPicPr>
          <p:cNvPr id="128004" name="Grafik 5" descr="fs7b_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33963" y="3789363"/>
            <a:ext cx="411003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Rechteck 6"/>
          <p:cNvSpPr>
            <a:spLocks noChangeArrowheads="1"/>
          </p:cNvSpPr>
          <p:nvPr/>
        </p:nvSpPr>
        <p:spPr bwMode="auto">
          <a:xfrm>
            <a:off x="107950" y="4149725"/>
            <a:ext cx="532765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742950" indent="-285750"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eaLnBrk="1" fontAlgn="base" hangingPunct="1">
              <a:spcBef>
                <a:spcPct val="0"/>
              </a:spcBef>
              <a:spcAft>
                <a:spcPct val="0"/>
              </a:spcAft>
              <a:buClr>
                <a:srgbClr val="99CC00"/>
              </a:buClr>
              <a:buSzTx/>
              <a:buFont typeface="Wingdings" pitchFamily="2" charset="2"/>
              <a:buChar char="§"/>
            </a:pPr>
            <a:r>
              <a:rPr lang="en-GB" altLang="en-US" sz="2000" dirty="0" smtClean="0">
                <a:solidFill>
                  <a:srgbClr val="FF0000"/>
                </a:solidFill>
              </a:rPr>
              <a:t>Special needs of menstruating girls and women have to be considered</a:t>
            </a:r>
          </a:p>
          <a:p>
            <a:pPr eaLnBrk="1" fontAlgn="base" hangingPunct="1">
              <a:spcBef>
                <a:spcPct val="0"/>
              </a:spcBef>
              <a:spcAft>
                <a:spcPct val="0"/>
              </a:spcAft>
              <a:buClr>
                <a:srgbClr val="99CC00"/>
              </a:buClr>
              <a:buSzTx/>
              <a:buFontTx/>
              <a:buNone/>
            </a:pPr>
            <a:r>
              <a:rPr lang="en-GB" altLang="en-US" sz="2000" dirty="0" smtClean="0">
                <a:solidFill>
                  <a:srgbClr val="FF0000"/>
                </a:solidFill>
                <a:sym typeface="Wingdings" pitchFamily="2" charset="2"/>
              </a:rPr>
              <a:t>	</a:t>
            </a:r>
            <a:r>
              <a:rPr lang="en-GB" altLang="en-US" sz="2000" dirty="0" smtClean="0">
                <a:solidFill>
                  <a:srgbClr val="FF0000"/>
                </a:solidFill>
              </a:rPr>
              <a:t> provision  and safe disposal of female hygiene materials is necessary</a:t>
            </a:r>
            <a:endParaRPr lang="en-GB" altLang="en-US" sz="2000" dirty="0">
              <a:solidFill>
                <a:srgbClr val="FF0000"/>
              </a:solidFill>
            </a:endParaRPr>
          </a:p>
          <a:p>
            <a:pPr eaLnBrk="1" fontAlgn="base" hangingPunct="1">
              <a:spcBef>
                <a:spcPct val="0"/>
              </a:spcBef>
              <a:spcAft>
                <a:spcPct val="0"/>
              </a:spcAft>
              <a:buClr>
                <a:srgbClr val="99CC00"/>
              </a:buClr>
              <a:buSzTx/>
              <a:buFontTx/>
              <a:buNone/>
            </a:pPr>
            <a:endParaRPr lang="en-GB" altLang="en-US" sz="2000" dirty="0">
              <a:solidFill>
                <a:srgbClr val="FF0000"/>
              </a:solidFill>
            </a:endParaRPr>
          </a:p>
        </p:txBody>
      </p:sp>
      <p:pic>
        <p:nvPicPr>
          <p:cNvPr id="128006" name="Grafik 7" descr="5741029004_894f781437_z.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692150"/>
            <a:ext cx="29718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7747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Inhaltsplatzhalter 1"/>
          <p:cNvSpPr>
            <a:spLocks noGrp="1"/>
          </p:cNvSpPr>
          <p:nvPr>
            <p:ph idx="1"/>
          </p:nvPr>
        </p:nvSpPr>
        <p:spPr>
          <a:xfrm>
            <a:off x="250825" y="981075"/>
            <a:ext cx="4710113" cy="5472113"/>
          </a:xfrm>
        </p:spPr>
        <p:txBody>
          <a:bodyPr/>
          <a:lstStyle/>
          <a:p>
            <a:pPr>
              <a:lnSpc>
                <a:spcPct val="90000"/>
              </a:lnSpc>
            </a:pPr>
            <a:r>
              <a:rPr lang="en-GB" altLang="en-US" sz="1900" dirty="0" smtClean="0"/>
              <a:t>Sanitation solutions must be robust to buffer the risks of certain challenging environments</a:t>
            </a:r>
          </a:p>
          <a:p>
            <a:pPr>
              <a:lnSpc>
                <a:spcPct val="90000"/>
              </a:lnSpc>
            </a:pPr>
            <a:endParaRPr lang="en-GB" altLang="en-US" sz="1900" dirty="0" smtClean="0"/>
          </a:p>
          <a:p>
            <a:pPr>
              <a:lnSpc>
                <a:spcPct val="90000"/>
              </a:lnSpc>
            </a:pPr>
            <a:r>
              <a:rPr lang="en-GB" altLang="en-US" sz="1900" dirty="0" smtClean="0"/>
              <a:t>Systems need to be adapted to groups with special needs (children, women, elderly, injured, the disabled)</a:t>
            </a:r>
          </a:p>
          <a:p>
            <a:pPr>
              <a:lnSpc>
                <a:spcPct val="90000"/>
              </a:lnSpc>
            </a:pPr>
            <a:endParaRPr lang="en-GB" altLang="en-US" sz="1900" dirty="0" smtClean="0"/>
          </a:p>
          <a:p>
            <a:pPr>
              <a:lnSpc>
                <a:spcPct val="90000"/>
              </a:lnSpc>
            </a:pPr>
            <a:r>
              <a:rPr lang="en-GB" altLang="en-US" sz="1900" dirty="0" smtClean="0"/>
              <a:t>Recommendations:</a:t>
            </a:r>
          </a:p>
          <a:p>
            <a:pPr lvl="1">
              <a:lnSpc>
                <a:spcPct val="90000"/>
              </a:lnSpc>
            </a:pPr>
            <a:r>
              <a:rPr lang="en-GB" altLang="en-US" sz="1900" dirty="0" smtClean="0"/>
              <a:t>Apply immediate sanitation solutions that can become permanent and sustainable in later phases</a:t>
            </a:r>
          </a:p>
          <a:p>
            <a:pPr lvl="1">
              <a:lnSpc>
                <a:spcPct val="90000"/>
              </a:lnSpc>
            </a:pPr>
            <a:r>
              <a:rPr lang="en-GB" altLang="en-US" sz="1900" dirty="0" smtClean="0"/>
              <a:t>Incorporate risk reducing measures in local and urban planning </a:t>
            </a:r>
            <a:r>
              <a:rPr lang="en-GB" altLang="en-US" sz="1900" dirty="0" smtClean="0">
                <a:sym typeface="Wingdings" pitchFamily="2" charset="2"/>
              </a:rPr>
              <a:t> Be prepared for the next time!</a:t>
            </a:r>
            <a:endParaRPr lang="en-GB" altLang="en-US" sz="1900" dirty="0" smtClean="0"/>
          </a:p>
          <a:p>
            <a:pPr lvl="1">
              <a:lnSpc>
                <a:spcPct val="90000"/>
              </a:lnSpc>
            </a:pPr>
            <a:r>
              <a:rPr lang="en-GB" altLang="en-US" sz="1900" dirty="0" smtClean="0"/>
              <a:t>Engage in learning activities and experiments to increase innovation of options</a:t>
            </a:r>
          </a:p>
        </p:txBody>
      </p:sp>
      <p:sp>
        <p:nvSpPr>
          <p:cNvPr id="129027" name="Textplatzhalter 2"/>
          <p:cNvSpPr>
            <a:spLocks noGrp="1"/>
          </p:cNvSpPr>
          <p:nvPr>
            <p:ph type="body" sz="quarter" idx="10"/>
          </p:nvPr>
        </p:nvSpPr>
        <p:spPr>
          <a:xfrm>
            <a:off x="1187450" y="96838"/>
            <a:ext cx="6624638" cy="576262"/>
          </a:xfrm>
        </p:spPr>
        <p:txBody>
          <a:bodyPr>
            <a:normAutofit/>
          </a:bodyPr>
          <a:lstStyle/>
          <a:p>
            <a:pPr algn="ctr">
              <a:buFont typeface="Times" charset="0"/>
              <a:buNone/>
            </a:pPr>
            <a:r>
              <a:rPr lang="en-GB" altLang="en-US" sz="2000" dirty="0" smtClean="0"/>
              <a:t>WG 8: Emergency and reconstruction situations</a:t>
            </a:r>
          </a:p>
        </p:txBody>
      </p:sp>
      <p:pic>
        <p:nvPicPr>
          <p:cNvPr id="129028" name="Grafik 3" descr="fs8_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0325" y="3851275"/>
            <a:ext cx="4003675"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9" name="Grafik 4" descr="SAM_012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7000" y="765175"/>
            <a:ext cx="3937000"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498802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7" name="Inhaltsplatzhalter 1"/>
          <p:cNvSpPr>
            <a:spLocks noGrp="1"/>
          </p:cNvSpPr>
          <p:nvPr>
            <p:ph idx="1"/>
          </p:nvPr>
        </p:nvSpPr>
        <p:spPr>
          <a:xfrm>
            <a:off x="250825" y="836613"/>
            <a:ext cx="5113338" cy="5688012"/>
          </a:xfrm>
        </p:spPr>
        <p:txBody>
          <a:bodyPr/>
          <a:lstStyle/>
          <a:p>
            <a:pPr marL="342900" lvl="1" indent="-342900">
              <a:lnSpc>
                <a:spcPct val="90000"/>
              </a:lnSpc>
              <a:buSzPct val="100000"/>
              <a:buFont typeface="Wingdings" pitchFamily="2" charset="2"/>
              <a:buChar char="§"/>
            </a:pPr>
            <a:r>
              <a:rPr lang="en-GB" altLang="en-US" sz="2000" dirty="0" smtClean="0"/>
              <a:t>Sanitation can be a viable business opportunity and has the potential to provide multiple benefits to the poor.</a:t>
            </a:r>
          </a:p>
          <a:p>
            <a:pPr marL="342900" lvl="1" indent="-342900">
              <a:lnSpc>
                <a:spcPct val="90000"/>
              </a:lnSpc>
              <a:buSzPct val="100000"/>
              <a:buFont typeface="Wingdings" pitchFamily="2" charset="2"/>
              <a:buChar char="§"/>
            </a:pPr>
            <a:endParaRPr lang="en-GB" altLang="en-US" sz="2000" dirty="0" smtClean="0"/>
          </a:p>
          <a:p>
            <a:pPr marL="342900" lvl="1" indent="-342900">
              <a:lnSpc>
                <a:spcPct val="90000"/>
              </a:lnSpc>
              <a:buSzPct val="100000"/>
              <a:buFont typeface="Wingdings" pitchFamily="2" charset="2"/>
              <a:buChar char="§"/>
            </a:pPr>
            <a:r>
              <a:rPr lang="en-GB" altLang="en-US" sz="2000" dirty="0" smtClean="0"/>
              <a:t>Financial sustainability is improved by market-based approaches</a:t>
            </a:r>
          </a:p>
          <a:p>
            <a:pPr marL="342900" lvl="1" indent="-342900">
              <a:lnSpc>
                <a:spcPct val="90000"/>
              </a:lnSpc>
              <a:buSzPct val="100000"/>
              <a:buFont typeface="Wingdings" pitchFamily="2" charset="2"/>
              <a:buChar char="§"/>
            </a:pPr>
            <a:endParaRPr lang="en-GB" altLang="en-US" sz="2000" dirty="0" smtClean="0"/>
          </a:p>
          <a:p>
            <a:pPr marL="342900" lvl="1" indent="-342900">
              <a:lnSpc>
                <a:spcPct val="90000"/>
              </a:lnSpc>
              <a:buSzPct val="100000"/>
              <a:buFont typeface="Wingdings" pitchFamily="2" charset="2"/>
              <a:buChar char="§"/>
            </a:pPr>
            <a:r>
              <a:rPr lang="en-GB" altLang="en-US" sz="2000" dirty="0" smtClean="0"/>
              <a:t>The challenge:</a:t>
            </a:r>
          </a:p>
          <a:p>
            <a:pPr marL="742950" lvl="2" indent="-342900">
              <a:lnSpc>
                <a:spcPct val="90000"/>
              </a:lnSpc>
              <a:buSzPct val="100000"/>
              <a:buFont typeface="Wingdings" pitchFamily="2" charset="2"/>
              <a:buChar char="§"/>
            </a:pPr>
            <a:r>
              <a:rPr lang="en-GB" altLang="en-US" sz="1800" dirty="0" smtClean="0"/>
              <a:t>Identify effective, scalable, and sustainable sanitation solutions with economic potential </a:t>
            </a:r>
          </a:p>
          <a:p>
            <a:pPr marL="742950" lvl="2" indent="-342900">
              <a:lnSpc>
                <a:spcPct val="90000"/>
              </a:lnSpc>
              <a:buSzPct val="100000"/>
              <a:buFont typeface="Wingdings" pitchFamily="2" charset="2"/>
              <a:buChar char="§"/>
            </a:pPr>
            <a:r>
              <a:rPr lang="en-GB" altLang="en-US" sz="1800" dirty="0" smtClean="0"/>
              <a:t>Allocate investment capital and funding to implement on a large scale. </a:t>
            </a:r>
          </a:p>
          <a:p>
            <a:pPr marL="742950" lvl="2" indent="-342900">
              <a:lnSpc>
                <a:spcPct val="90000"/>
              </a:lnSpc>
              <a:buSzPct val="100000"/>
              <a:buFont typeface="Wingdings" pitchFamily="2" charset="2"/>
              <a:buChar char="§"/>
            </a:pPr>
            <a:endParaRPr lang="en-GB" altLang="en-US" dirty="0" smtClean="0"/>
          </a:p>
          <a:p>
            <a:pPr marL="342900" lvl="1" indent="-342900">
              <a:lnSpc>
                <a:spcPct val="90000"/>
              </a:lnSpc>
              <a:buSzPct val="100000"/>
              <a:buFont typeface="Wingdings" pitchFamily="2" charset="2"/>
              <a:buChar char="§"/>
            </a:pPr>
            <a:r>
              <a:rPr lang="en-GB" altLang="en-US" sz="2000" dirty="0" smtClean="0"/>
              <a:t>Process of identifying solutions needs to be a collaborative effort between experts in marketing, design and engineering, supported by national and local governmental agencies and NGOs.</a:t>
            </a:r>
          </a:p>
        </p:txBody>
      </p:sp>
      <p:sp>
        <p:nvSpPr>
          <p:cNvPr id="131074" name="Textplatzhalter 2"/>
          <p:cNvSpPr>
            <a:spLocks noGrp="1"/>
          </p:cNvSpPr>
          <p:nvPr>
            <p:ph type="body" sz="quarter" idx="10"/>
          </p:nvPr>
        </p:nvSpPr>
        <p:spPr>
          <a:xfrm>
            <a:off x="1187450" y="115888"/>
            <a:ext cx="4321175" cy="576262"/>
          </a:xfrm>
        </p:spPr>
        <p:txBody>
          <a:bodyPr>
            <a:normAutofit fontScale="92500" lnSpcReduction="20000"/>
          </a:bodyPr>
          <a:lstStyle/>
          <a:p>
            <a:pPr algn="ctr"/>
            <a:r>
              <a:rPr lang="en-GB" altLang="en-US" sz="2000" dirty="0" smtClean="0"/>
              <a:t>WG 9a: </a:t>
            </a:r>
            <a:r>
              <a:rPr lang="en-GB" altLang="en-US" sz="2000" dirty="0"/>
              <a:t>Public awareness, advocacy and civil society engagement </a:t>
            </a:r>
          </a:p>
        </p:txBody>
      </p:sp>
      <p:pic>
        <p:nvPicPr>
          <p:cNvPr id="131075" name="Grafik 3" descr="fs9a_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29288" y="2492375"/>
            <a:ext cx="3451225"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5925" y="-26988"/>
            <a:ext cx="3648075"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910875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Inhaltsplatzhalter 1"/>
          <p:cNvSpPr>
            <a:spLocks noGrp="1"/>
          </p:cNvSpPr>
          <p:nvPr>
            <p:ph idx="1"/>
          </p:nvPr>
        </p:nvSpPr>
        <p:spPr>
          <a:xfrm>
            <a:off x="250825" y="765175"/>
            <a:ext cx="5834063" cy="2159000"/>
          </a:xfrm>
        </p:spPr>
        <p:txBody>
          <a:bodyPr/>
          <a:lstStyle/>
          <a:p>
            <a:pPr algn="just"/>
            <a:r>
              <a:rPr lang="en-GB" altLang="en-US" dirty="0" smtClean="0"/>
              <a:t>Taboos surrounding the toilet and human excreta hinder global progress</a:t>
            </a:r>
          </a:p>
          <a:p>
            <a:pPr algn="just">
              <a:buClr>
                <a:srgbClr val="99CC00"/>
              </a:buClr>
            </a:pPr>
            <a:r>
              <a:rPr lang="en-GB" altLang="en-US" dirty="0" smtClean="0">
                <a:solidFill>
                  <a:srgbClr val="000000"/>
                </a:solidFill>
              </a:rPr>
              <a:t>Awareness raising and sanitation marketing lay the groundwork for successful advocacy and highlight business opportunities in sanitation</a:t>
            </a:r>
          </a:p>
        </p:txBody>
      </p:sp>
      <p:sp>
        <p:nvSpPr>
          <p:cNvPr id="132099" name="Textplatzhalter 2"/>
          <p:cNvSpPr>
            <a:spLocks noGrp="1"/>
          </p:cNvSpPr>
          <p:nvPr>
            <p:ph type="body" sz="quarter" idx="10"/>
          </p:nvPr>
        </p:nvSpPr>
        <p:spPr>
          <a:xfrm>
            <a:off x="1187450" y="201613"/>
            <a:ext cx="5113338" cy="504825"/>
          </a:xfrm>
        </p:spPr>
        <p:txBody>
          <a:bodyPr>
            <a:normAutofit fontScale="77500" lnSpcReduction="20000"/>
          </a:bodyPr>
          <a:lstStyle/>
          <a:p>
            <a:pPr algn="ctr">
              <a:buFont typeface="Times" charset="0"/>
              <a:buNone/>
            </a:pPr>
            <a:r>
              <a:rPr lang="en-GB" altLang="en-US" sz="2000" dirty="0" smtClean="0"/>
              <a:t>WG 9b: Public awareness, advocacy and civil society engagement </a:t>
            </a:r>
          </a:p>
        </p:txBody>
      </p:sp>
      <p:pic>
        <p:nvPicPr>
          <p:cNvPr id="132100" name="Grafik 3" descr="fs9b_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26988"/>
            <a:ext cx="2663825" cy="339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Rectangle 5"/>
          <p:cNvSpPr>
            <a:spLocks noChangeArrowheads="1"/>
          </p:cNvSpPr>
          <p:nvPr/>
        </p:nvSpPr>
        <p:spPr bwMode="auto">
          <a:xfrm>
            <a:off x="179388" y="2492375"/>
            <a:ext cx="5184775"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300"/>
              </a:spcBef>
              <a:spcAft>
                <a:spcPts val="300"/>
              </a:spcAft>
              <a:buClr>
                <a:schemeClr val="folHlink"/>
              </a:buClr>
              <a:buSzPct val="120000"/>
              <a:buFont typeface="Times" charset="0"/>
              <a:buChar char="•"/>
              <a:defRPr sz="2200">
                <a:solidFill>
                  <a:schemeClr val="tx1"/>
                </a:solidFill>
                <a:latin typeface="Arial" pitchFamily="34" charset="0"/>
                <a:ea typeface="ＭＳ Ｐゴシック" pitchFamily="34" charset="-128"/>
              </a:defRPr>
            </a:lvl1pPr>
            <a:lvl2pPr marL="803275" indent="-346075" eaLnBrk="0" hangingPunct="0">
              <a:spcBef>
                <a:spcPts val="300"/>
              </a:spcBef>
              <a:spcAft>
                <a:spcPts val="300"/>
              </a:spcAft>
              <a:buClr>
                <a:schemeClr val="folHlink"/>
              </a:buClr>
              <a:buSzPct val="120000"/>
              <a:buFont typeface="Times" charset="0"/>
              <a:buChar char="•"/>
              <a:defRPr>
                <a:solidFill>
                  <a:schemeClr val="tx1"/>
                </a:solidFill>
                <a:latin typeface="Arial" pitchFamily="34" charset="0"/>
                <a:ea typeface="ＭＳ Ｐゴシック" pitchFamily="34" charset="-128"/>
              </a:defRPr>
            </a:lvl2pPr>
            <a:lvl3pPr marL="1143000" indent="-228600" eaLnBrk="0" hangingPunct="0">
              <a:spcBef>
                <a:spcPts val="300"/>
              </a:spcBef>
              <a:spcAft>
                <a:spcPts val="300"/>
              </a:spcAft>
              <a:buClr>
                <a:srgbClr val="99CC00"/>
              </a:buClr>
              <a:buSzPct val="120000"/>
              <a:buFont typeface="Times" charset="0"/>
              <a:buChar char="•"/>
              <a:defRPr sz="1600">
                <a:solidFill>
                  <a:schemeClr val="tx1"/>
                </a:solidFill>
                <a:latin typeface="Arial" pitchFamily="34" charset="0"/>
                <a:ea typeface="ＭＳ Ｐゴシック" pitchFamily="34" charset="-128"/>
              </a:defRPr>
            </a:lvl3pPr>
            <a:lvl4pPr marL="1600200" indent="-228600" eaLnBrk="0" hangingPunct="0">
              <a:spcBef>
                <a:spcPts val="300"/>
              </a:spcBef>
              <a:spcAft>
                <a:spcPts val="300"/>
              </a:spcAft>
              <a:buClr>
                <a:srgbClr val="99CC00"/>
              </a:buClr>
              <a:buSzPct val="120000"/>
              <a:buFont typeface="Times" charset="0"/>
              <a:buChar char="•"/>
              <a:defRPr sz="1400">
                <a:solidFill>
                  <a:schemeClr val="tx1"/>
                </a:solidFill>
                <a:latin typeface="Arial" pitchFamily="34" charset="0"/>
                <a:ea typeface="ＭＳ Ｐゴシック" pitchFamily="34" charset="-128"/>
              </a:defRPr>
            </a:lvl4pPr>
            <a:lvl5pPr marL="2057400" indent="-228600" eaLnBrk="0"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5pPr>
            <a:lvl6pPr marL="25146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6pPr>
            <a:lvl7pPr marL="29718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7pPr>
            <a:lvl8pPr marL="34290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8pPr>
            <a:lvl9pPr marL="3886200" indent="-228600" eaLnBrk="0" fontAlgn="base" hangingPunct="0">
              <a:spcBef>
                <a:spcPts val="300"/>
              </a:spcBef>
              <a:spcAft>
                <a:spcPts val="300"/>
              </a:spcAft>
              <a:buClr>
                <a:srgbClr val="99CC00"/>
              </a:buClr>
              <a:buSzPct val="120000"/>
              <a:buFont typeface="Times" charset="0"/>
              <a:buChar char="•"/>
              <a:defRPr sz="1200">
                <a:solidFill>
                  <a:schemeClr val="tx1"/>
                </a:solidFill>
                <a:latin typeface="Arial" pitchFamily="34" charset="0"/>
                <a:ea typeface="ＭＳ Ｐゴシック" pitchFamily="34" charset="-128"/>
              </a:defRPr>
            </a:lvl9pPr>
          </a:lstStyle>
          <a:p>
            <a:pPr algn="just" eaLnBrk="1" fontAlgn="base" hangingPunct="1">
              <a:spcBef>
                <a:spcPct val="0"/>
              </a:spcBef>
              <a:spcAft>
                <a:spcPct val="0"/>
              </a:spcAft>
              <a:buClrTx/>
              <a:buSzTx/>
              <a:buFontTx/>
              <a:buNone/>
            </a:pPr>
            <a:r>
              <a:rPr lang="en-GB" altLang="en-US" sz="2000" dirty="0" smtClean="0"/>
              <a:t>Four key approaches to awareness raising</a:t>
            </a:r>
          </a:p>
          <a:p>
            <a:pPr lvl="1" algn="just" eaLnBrk="1" fontAlgn="base" hangingPunct="1">
              <a:buClr>
                <a:srgbClr val="99CC00"/>
              </a:buClr>
              <a:buSzTx/>
              <a:buFont typeface="Arial" pitchFamily="34" charset="0"/>
              <a:buAutoNum type="arabicPeriod"/>
            </a:pPr>
            <a:r>
              <a:rPr lang="en-GB" altLang="en-US" sz="1900" dirty="0" smtClean="0"/>
              <a:t>Raising overall public awareness </a:t>
            </a:r>
          </a:p>
          <a:p>
            <a:pPr lvl="1" algn="just" eaLnBrk="1" fontAlgn="base" hangingPunct="1">
              <a:buClr>
                <a:srgbClr val="99CC00"/>
              </a:buClr>
              <a:buSzTx/>
              <a:buFont typeface="Arial" pitchFamily="34" charset="0"/>
              <a:buAutoNum type="arabicPeriod"/>
            </a:pPr>
            <a:r>
              <a:rPr lang="en-GB" altLang="en-US" sz="1900" dirty="0" smtClean="0"/>
              <a:t>Professional marketing of sanitation</a:t>
            </a:r>
          </a:p>
          <a:p>
            <a:pPr lvl="1" algn="just" eaLnBrk="1" fontAlgn="base" hangingPunct="1">
              <a:buClr>
                <a:srgbClr val="99CC00"/>
              </a:buClr>
              <a:buSzTx/>
              <a:buFont typeface="Arial" pitchFamily="34" charset="0"/>
              <a:buAutoNum type="arabicPeriod"/>
            </a:pPr>
            <a:r>
              <a:rPr lang="en-GB" altLang="en-US" sz="1900" dirty="0" smtClean="0"/>
              <a:t>Stimulating private sector interest</a:t>
            </a:r>
          </a:p>
          <a:p>
            <a:pPr lvl="1" algn="just" eaLnBrk="1" fontAlgn="base" hangingPunct="1">
              <a:buClr>
                <a:srgbClr val="99CC00"/>
              </a:buClr>
              <a:buSzTx/>
              <a:buFont typeface="Arial" pitchFamily="34" charset="0"/>
              <a:buAutoNum type="arabicPeriod"/>
            </a:pPr>
            <a:r>
              <a:rPr lang="en-GB" altLang="en-US" sz="1900" dirty="0" smtClean="0"/>
              <a:t>Advocating to decision makers in the public, private and civil sectors</a:t>
            </a:r>
          </a:p>
        </p:txBody>
      </p:sp>
      <p:pic>
        <p:nvPicPr>
          <p:cNvPr id="13210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538" y="4797425"/>
            <a:ext cx="3827462"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3" name="Grafik 4" descr="fs9b_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4040188"/>
            <a:ext cx="3455988"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p:cNvSpPr txBox="1"/>
          <p:nvPr/>
        </p:nvSpPr>
        <p:spPr bwMode="auto">
          <a:xfrm>
            <a:off x="6761163" y="3357563"/>
            <a:ext cx="2132012" cy="184150"/>
          </a:xfrm>
          <a:prstGeom prst="rect">
            <a:avLst/>
          </a:prstGeom>
          <a:noFill/>
          <a:ln w="9525">
            <a:noFill/>
            <a:miter lim="800000"/>
            <a:headEnd/>
            <a:tailEnd/>
          </a:ln>
        </p:spPr>
        <p:txBody>
          <a:bodyPr wrap="none" tIns="0" bIns="0" anchor="ctr">
            <a:spAutoFit/>
          </a:bodyPr>
          <a:lstStyle/>
          <a:p>
            <a:pPr eaLnBrk="0" fontAlgn="base" hangingPunct="0">
              <a:spcBef>
                <a:spcPct val="0"/>
              </a:spcBef>
              <a:spcAft>
                <a:spcPct val="0"/>
              </a:spcAft>
              <a:defRPr/>
            </a:pPr>
            <a:r>
              <a:rPr lang="de-DE" sz="1200" kern="0" dirty="0">
                <a:solidFill>
                  <a:prstClr val="black"/>
                </a:solidFill>
              </a:rPr>
              <a:t>WASH United – using sports</a:t>
            </a:r>
          </a:p>
        </p:txBody>
      </p:sp>
      <p:sp>
        <p:nvSpPr>
          <p:cNvPr id="9" name="Textfeld 8"/>
          <p:cNvSpPr txBox="1"/>
          <p:nvPr/>
        </p:nvSpPr>
        <p:spPr bwMode="auto">
          <a:xfrm>
            <a:off x="5940425" y="3789363"/>
            <a:ext cx="3095625" cy="184150"/>
          </a:xfrm>
          <a:prstGeom prst="rect">
            <a:avLst/>
          </a:prstGeom>
          <a:noFill/>
          <a:ln w="9525">
            <a:noFill/>
            <a:miter lim="800000"/>
            <a:headEnd/>
            <a:tailEnd/>
          </a:ln>
        </p:spPr>
        <p:txBody>
          <a:bodyPr wrap="none" tIns="0" bIns="0" anchor="ctr">
            <a:spAutoFit/>
          </a:bodyPr>
          <a:lstStyle/>
          <a:p>
            <a:pPr eaLnBrk="0" fontAlgn="base" hangingPunct="0">
              <a:spcBef>
                <a:spcPct val="0"/>
              </a:spcBef>
              <a:spcAft>
                <a:spcPct val="0"/>
              </a:spcAft>
              <a:defRPr/>
            </a:pPr>
            <a:r>
              <a:rPr lang="de-DE" sz="1200" kern="0" dirty="0">
                <a:solidFill>
                  <a:prstClr val="black"/>
                </a:solidFill>
              </a:rPr>
              <a:t>Jack Sim, WTO Singapore – using </a:t>
            </a:r>
            <a:r>
              <a:rPr lang="de-DE" sz="1200" kern="0" dirty="0" err="1">
                <a:solidFill>
                  <a:prstClr val="black"/>
                </a:solidFill>
              </a:rPr>
              <a:t>humour</a:t>
            </a:r>
            <a:endParaRPr lang="de-DE" sz="1200" kern="0" dirty="0">
              <a:solidFill>
                <a:prstClr val="black"/>
              </a:solidFill>
            </a:endParaRPr>
          </a:p>
        </p:txBody>
      </p:sp>
    </p:spTree>
    <p:extLst>
      <p:ext uri="{BB962C8B-B14F-4D97-AF65-F5344CB8AC3E}">
        <p14:creationId xmlns:p14="http://schemas.microsoft.com/office/powerpoint/2010/main" val="257108391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Inhaltsplatzhalter 1"/>
          <p:cNvSpPr>
            <a:spLocks noGrp="1"/>
          </p:cNvSpPr>
          <p:nvPr>
            <p:ph idx="1"/>
          </p:nvPr>
        </p:nvSpPr>
        <p:spPr>
          <a:xfrm>
            <a:off x="179388" y="908050"/>
            <a:ext cx="4679950" cy="5400675"/>
          </a:xfrm>
        </p:spPr>
        <p:txBody>
          <a:bodyPr/>
          <a:lstStyle/>
          <a:p>
            <a:r>
              <a:rPr lang="en-GB" altLang="en-US" sz="2100" dirty="0" smtClean="0"/>
              <a:t>Effective and efficient O&amp;M is crucial for sustainable implementation of sanitation systems.</a:t>
            </a:r>
          </a:p>
          <a:p>
            <a:endParaRPr lang="en-GB" altLang="en-US" sz="2100" dirty="0" smtClean="0"/>
          </a:p>
          <a:p>
            <a:r>
              <a:rPr lang="en-GB" altLang="en-US" sz="2100" dirty="0" smtClean="0"/>
              <a:t>Guiding principles for design of sustainable O&amp;M services: </a:t>
            </a:r>
          </a:p>
          <a:p>
            <a:pPr lvl="1"/>
            <a:r>
              <a:rPr lang="en-GB" altLang="en-US" sz="1900" dirty="0" smtClean="0"/>
              <a:t>Level of O&amp;M is closely linked to ownership of facility, and  understanding of technology</a:t>
            </a:r>
          </a:p>
          <a:p>
            <a:pPr lvl="1"/>
            <a:r>
              <a:rPr lang="en-GB" altLang="en-US" sz="1900" dirty="0" smtClean="0"/>
              <a:t>Clearly defined roles and accountabilities and appropriate support and training are needed</a:t>
            </a:r>
          </a:p>
          <a:p>
            <a:pPr lvl="1"/>
            <a:r>
              <a:rPr lang="en-GB" altLang="en-US" sz="1900" dirty="0" smtClean="0"/>
              <a:t>Institutional responsibilities and effective mechanisms for cost recovery are needed</a:t>
            </a:r>
          </a:p>
        </p:txBody>
      </p:sp>
      <p:sp>
        <p:nvSpPr>
          <p:cNvPr id="133123" name="Textplatzhalter 2"/>
          <p:cNvSpPr>
            <a:spLocks noGrp="1"/>
          </p:cNvSpPr>
          <p:nvPr>
            <p:ph type="body" sz="quarter" idx="10"/>
          </p:nvPr>
        </p:nvSpPr>
        <p:spPr>
          <a:xfrm>
            <a:off x="1187450" y="188119"/>
            <a:ext cx="6624638" cy="504825"/>
          </a:xfrm>
        </p:spPr>
        <p:txBody>
          <a:bodyPr>
            <a:normAutofit/>
          </a:bodyPr>
          <a:lstStyle/>
          <a:p>
            <a:pPr algn="ctr">
              <a:buFont typeface="Times" charset="0"/>
              <a:buNone/>
            </a:pPr>
            <a:r>
              <a:rPr lang="en-GB" altLang="en-US" sz="2000" dirty="0" smtClean="0"/>
              <a:t>WG 10: Operation, maintenance and sustainable services</a:t>
            </a:r>
          </a:p>
        </p:txBody>
      </p:sp>
      <p:pic>
        <p:nvPicPr>
          <p:cNvPr id="133124" name="Grafik 3" descr="fs10_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11750" y="765175"/>
            <a:ext cx="40322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Grafik 4" descr="4427167810_e88db963de_z.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43513" y="3933825"/>
            <a:ext cx="3900487"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772148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Inhaltsplatzhalter 1"/>
          <p:cNvSpPr>
            <a:spLocks noGrp="1"/>
          </p:cNvSpPr>
          <p:nvPr>
            <p:ph idx="1"/>
          </p:nvPr>
        </p:nvSpPr>
        <p:spPr>
          <a:xfrm>
            <a:off x="250825" y="836613"/>
            <a:ext cx="5113338" cy="5616575"/>
          </a:xfrm>
        </p:spPr>
        <p:txBody>
          <a:bodyPr/>
          <a:lstStyle/>
          <a:p>
            <a:pPr>
              <a:lnSpc>
                <a:spcPct val="90000"/>
              </a:lnSpc>
            </a:pPr>
            <a:r>
              <a:rPr lang="en-GB" altLang="en-US" dirty="0" smtClean="0"/>
              <a:t>Accessible and safe sanitation and good groundwater are critical elements of sustained development of communities</a:t>
            </a:r>
          </a:p>
          <a:p>
            <a:pPr>
              <a:lnSpc>
                <a:spcPct val="90000"/>
              </a:lnSpc>
            </a:pPr>
            <a:endParaRPr lang="en-GB" altLang="en-US" dirty="0" smtClean="0"/>
          </a:p>
          <a:p>
            <a:pPr>
              <a:lnSpc>
                <a:spcPct val="90000"/>
              </a:lnSpc>
            </a:pPr>
            <a:r>
              <a:rPr lang="en-GB" altLang="en-US" dirty="0" smtClean="0"/>
              <a:t>Contaminating groundwater with inappropriate sanitation solutions endangers the economic growth potential of a region</a:t>
            </a:r>
          </a:p>
          <a:p>
            <a:pPr lvl="1">
              <a:lnSpc>
                <a:spcPct val="90000"/>
              </a:lnSpc>
            </a:pPr>
            <a:r>
              <a:rPr lang="en-GB" altLang="en-US" dirty="0" smtClean="0"/>
              <a:t>Reduced overall economic output due to increasing costs in health, labour and production sectors. </a:t>
            </a:r>
          </a:p>
          <a:p>
            <a:pPr>
              <a:lnSpc>
                <a:spcPct val="90000"/>
              </a:lnSpc>
            </a:pPr>
            <a:endParaRPr lang="en-GB" altLang="en-US" dirty="0" smtClean="0"/>
          </a:p>
          <a:p>
            <a:pPr>
              <a:lnSpc>
                <a:spcPct val="90000"/>
              </a:lnSpc>
            </a:pPr>
            <a:r>
              <a:rPr lang="en-GB" altLang="en-US" dirty="0" smtClean="0"/>
              <a:t>To assure good groundwater quality, policy and legal support systems have to be effective including the development of:</a:t>
            </a:r>
          </a:p>
          <a:p>
            <a:pPr lvl="1">
              <a:lnSpc>
                <a:spcPct val="90000"/>
              </a:lnSpc>
            </a:pPr>
            <a:r>
              <a:rPr lang="en-GB" altLang="en-US" dirty="0" smtClean="0"/>
              <a:t>Educational curricula focussing on groundwater and sanitation</a:t>
            </a:r>
          </a:p>
          <a:p>
            <a:pPr lvl="1">
              <a:lnSpc>
                <a:spcPct val="90000"/>
              </a:lnSpc>
            </a:pPr>
            <a:r>
              <a:rPr lang="en-GB" altLang="en-US" dirty="0" smtClean="0"/>
              <a:t>Institutional capacity building programmes </a:t>
            </a:r>
          </a:p>
        </p:txBody>
      </p:sp>
      <p:sp>
        <p:nvSpPr>
          <p:cNvPr id="130051" name="Textplatzhalter 2"/>
          <p:cNvSpPr>
            <a:spLocks noGrp="1"/>
          </p:cNvSpPr>
          <p:nvPr>
            <p:ph type="body" sz="quarter" idx="10"/>
          </p:nvPr>
        </p:nvSpPr>
        <p:spPr>
          <a:xfrm>
            <a:off x="1116013" y="92075"/>
            <a:ext cx="6769100" cy="692150"/>
          </a:xfrm>
        </p:spPr>
        <p:txBody>
          <a:bodyPr>
            <a:normAutofit/>
          </a:bodyPr>
          <a:lstStyle/>
          <a:p>
            <a:pPr algn="ctr">
              <a:buFont typeface="Times" charset="0"/>
              <a:buNone/>
            </a:pPr>
            <a:r>
              <a:rPr lang="en-GB" altLang="en-US" sz="2000" dirty="0" smtClean="0"/>
              <a:t>WG 11:  Groundwater protection</a:t>
            </a:r>
          </a:p>
        </p:txBody>
      </p:sp>
      <p:pic>
        <p:nvPicPr>
          <p:cNvPr id="130052" name="Grafik 3" descr="fs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836613"/>
            <a:ext cx="36353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Grafik 4" descr="fs11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3860800"/>
            <a:ext cx="3635375"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498562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Inhaltsplatzhalter 1"/>
          <p:cNvSpPr>
            <a:spLocks noGrp="1"/>
          </p:cNvSpPr>
          <p:nvPr>
            <p:ph idx="1"/>
          </p:nvPr>
        </p:nvSpPr>
        <p:spPr>
          <a:xfrm>
            <a:off x="250824" y="836613"/>
            <a:ext cx="8893176" cy="2592387"/>
          </a:xfrm>
        </p:spPr>
        <p:txBody>
          <a:bodyPr>
            <a:normAutofit/>
          </a:bodyPr>
          <a:lstStyle/>
          <a:p>
            <a:r>
              <a:rPr lang="en-US" dirty="0" smtClean="0"/>
              <a:t>The </a:t>
            </a:r>
            <a:r>
              <a:rPr lang="en-US" dirty="0"/>
              <a:t>SuSanA Working Group on WASH and Nutrition will therefore also consider the impact that </a:t>
            </a:r>
            <a:r>
              <a:rPr lang="en-US" dirty="0" err="1"/>
              <a:t>faecally</a:t>
            </a:r>
            <a:r>
              <a:rPr lang="en-US" dirty="0"/>
              <a:t>-related infections other than diarrhea can have on the nutritional status of children and other vulnerable groups</a:t>
            </a:r>
            <a:r>
              <a:rPr lang="en-US" dirty="0" smtClean="0"/>
              <a:t>.</a:t>
            </a:r>
          </a:p>
          <a:p>
            <a:endParaRPr lang="en-US" dirty="0"/>
          </a:p>
          <a:p>
            <a:r>
              <a:rPr lang="en-US" dirty="0"/>
              <a:t>Raise awareness for the links and integration means between WASH and Nutrition (including health and other relevant sectors) by providing space for discussion of practitioners from both fields</a:t>
            </a:r>
            <a:r>
              <a:rPr lang="en-US" dirty="0" smtClean="0"/>
              <a:t>.</a:t>
            </a:r>
          </a:p>
          <a:p>
            <a:endParaRPr lang="en-US" dirty="0"/>
          </a:p>
        </p:txBody>
      </p:sp>
      <p:sp>
        <p:nvSpPr>
          <p:cNvPr id="130051" name="Textplatzhalter 2"/>
          <p:cNvSpPr>
            <a:spLocks noGrp="1"/>
          </p:cNvSpPr>
          <p:nvPr>
            <p:ph type="body" sz="quarter" idx="10"/>
          </p:nvPr>
        </p:nvSpPr>
        <p:spPr>
          <a:xfrm>
            <a:off x="1116013" y="44450"/>
            <a:ext cx="6769100" cy="692150"/>
          </a:xfrm>
        </p:spPr>
        <p:txBody>
          <a:bodyPr>
            <a:normAutofit/>
          </a:bodyPr>
          <a:lstStyle/>
          <a:p>
            <a:pPr algn="ctr">
              <a:buFont typeface="Times" charset="0"/>
              <a:buNone/>
            </a:pPr>
            <a:r>
              <a:rPr lang="en-GB" altLang="en-US" sz="2000" dirty="0" smtClean="0"/>
              <a:t>WG 12:  WASH and nutrition</a:t>
            </a: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3172314"/>
            <a:ext cx="4067944" cy="1946105"/>
          </a:xfrm>
          <a:prstGeom prst="rect">
            <a:avLst/>
          </a:prstGeom>
        </p:spPr>
      </p:pic>
      <p:sp>
        <p:nvSpPr>
          <p:cNvPr id="3" name="Textfeld 2"/>
          <p:cNvSpPr txBox="1"/>
          <p:nvPr/>
        </p:nvSpPr>
        <p:spPr>
          <a:xfrm>
            <a:off x="247601" y="3140968"/>
            <a:ext cx="4248472" cy="2246769"/>
          </a:xfrm>
          <a:prstGeom prst="rect">
            <a:avLst/>
          </a:prstGeom>
          <a:noFill/>
        </p:spPr>
        <p:txBody>
          <a:bodyPr wrap="square" rtlCol="0">
            <a:spAutoFit/>
          </a:bodyPr>
          <a:lstStyle/>
          <a:p>
            <a:pPr marL="285750" indent="-285750">
              <a:buFont typeface="Wingdings" panose="05000000000000000000" pitchFamily="2" charset="2"/>
              <a:buChar char="§"/>
            </a:pPr>
            <a:r>
              <a:rPr lang="en-US" sz="2000" dirty="0"/>
              <a:t>Exchange on latest projects, research, guidance, policies, tools and events relevant to WASH and Nutrition and foster networking and collaboration among members to ensure capacity building on WASH &amp; Nutrition integration.</a:t>
            </a:r>
          </a:p>
        </p:txBody>
      </p:sp>
    </p:spTree>
    <p:extLst>
      <p:ext uri="{BB962C8B-B14F-4D97-AF65-F5344CB8AC3E}">
        <p14:creationId xmlns:p14="http://schemas.microsoft.com/office/powerpoint/2010/main" val="37515879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5765</Words>
  <Application>Microsoft Office PowerPoint</Application>
  <PresentationFormat>Bildschirmpräsentation (4:3)</PresentationFormat>
  <Paragraphs>777</Paragraphs>
  <Slides>107</Slides>
  <Notes>33</Notes>
  <HiddenSlides>1</HiddenSlides>
  <MMClips>0</MMClips>
  <ScaleCrop>false</ScaleCrop>
  <HeadingPairs>
    <vt:vector size="6" baseType="variant">
      <vt:variant>
        <vt:lpstr>Verwendete Schriftarten</vt:lpstr>
      </vt:variant>
      <vt:variant>
        <vt:i4>11</vt:i4>
      </vt:variant>
      <vt:variant>
        <vt:lpstr>Design</vt:lpstr>
      </vt:variant>
      <vt:variant>
        <vt:i4>2</vt:i4>
      </vt:variant>
      <vt:variant>
        <vt:lpstr>Folientitel</vt:lpstr>
      </vt:variant>
      <vt:variant>
        <vt:i4>107</vt:i4>
      </vt:variant>
    </vt:vector>
  </HeadingPairs>
  <TitlesOfParts>
    <vt:vector size="120" baseType="lpstr">
      <vt:lpstr>MS PGothic</vt:lpstr>
      <vt:lpstr>MS PGothic</vt:lpstr>
      <vt:lpstr>SimSun</vt:lpstr>
      <vt:lpstr>Arial</vt:lpstr>
      <vt:lpstr>Arial (body)</vt:lpstr>
      <vt:lpstr>Calibri</vt:lpstr>
      <vt:lpstr>Calibri Light</vt:lpstr>
      <vt:lpstr>ＭＳ 明朝</vt:lpstr>
      <vt:lpstr>Times</vt:lpstr>
      <vt:lpstr>Times New Roman</vt:lpstr>
      <vt:lpstr>Wingdings</vt:lpstr>
      <vt:lpstr>Office</vt:lpstr>
      <vt:lpstr>1_Office</vt:lpstr>
      <vt:lpstr>PowerPoint-Präsentation</vt:lpstr>
      <vt:lpstr>PowerPoint-Präsentation</vt:lpstr>
      <vt:lpstr>PowerPoint-Präsentation</vt:lpstr>
      <vt:lpstr>PowerPoint-Präsentation</vt:lpstr>
      <vt:lpstr>PowerPoint-Präsentation</vt:lpstr>
      <vt:lpstr>PowerPoint-Präsentation</vt:lpstr>
      <vt:lpstr>  </vt:lpstr>
      <vt:lpstr>  </vt:lpstr>
      <vt:lpstr>PowerPoint-Präsentation</vt:lpstr>
      <vt:lpstr>Structure of SuSanA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Huber, Magdalena GIZ</dc:creator>
  <cp:lastModifiedBy>Dworak, Hans Christian GIZ</cp:lastModifiedBy>
  <cp:revision>127</cp:revision>
  <dcterms:modified xsi:type="dcterms:W3CDTF">2019-12-16T09:24:46Z</dcterms:modified>
</cp:coreProperties>
</file>