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7" r:id="rId2"/>
  </p:sldMasterIdLst>
  <p:notesMasterIdLst>
    <p:notesMasterId r:id="rId6"/>
  </p:notesMasterIdLst>
  <p:sldIdLst>
    <p:sldId id="397" r:id="rId3"/>
    <p:sldId id="398" r:id="rId4"/>
    <p:sldId id="399" r:id="rId5"/>
  </p:sldIdLst>
  <p:sldSz cx="9144000" cy="6858000" type="screen4x3"/>
  <p:notesSz cx="67818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ettner, Friederike GIZ" initials="GFG" lastIdx="7" clrIdx="0"/>
  <p:cmAuthor id="1" name="Huber, Magdalena GIZ" initials="HMG" lastIdx="4" clrIdx="1">
    <p:extLst>
      <p:ext uri="{19B8F6BF-5375-455C-9EA6-DF929625EA0E}">
        <p15:presenceInfo xmlns:p15="http://schemas.microsoft.com/office/powerpoint/2012/main" userId="S-1-5-21-3211005450-2565063988-1429816208-1608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6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2B716-D55C-4C1A-8ABB-84FA7DD271DA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7863" y="4711700"/>
            <a:ext cx="5426075" cy="4462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857A7-6DD6-46A8-8E3C-BD4094740B6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40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080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7E65361-0398-444D-B7E0-E2FB60394B09}" type="slidenum">
              <a:rPr lang="de-DE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de-DE" altLang="en-US">
              <a:solidFill>
                <a:prstClr val="black"/>
              </a:solidFill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56175" cy="3717925"/>
          </a:xfrm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9005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itle Placeholder 2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864096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5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en-US"/>
          </a:p>
        </p:txBody>
      </p:sp>
      <p:sp>
        <p:nvSpPr>
          <p:cNvPr id="5" name="Title Placeholder 2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864096"/>
          </a:xfrm>
          <a:prstGeom prst="rect">
            <a:avLst/>
          </a:prstGeom>
        </p:spPr>
        <p:txBody>
          <a:bodyPr lIns="91440" tIns="45720" rIns="91440" bIns="45720" rtlCol="0">
            <a:normAutofit/>
          </a:bodyPr>
          <a:lstStyle/>
          <a:p>
            <a:r>
              <a:rPr lang="fr-CH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760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815247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3394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6965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ransition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28600" y="2875002"/>
            <a:ext cx="6400800" cy="553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28600" marR="0" lvl="0" indent="-22860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rgbClr val="33669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28600" marR="0" lvl="1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28600" marR="0" lvl="2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8600" marR="0" lvl="3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" marR="0" lvl="4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6858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430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266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6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62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7215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019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999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7"/>
          <p:cNvGrpSpPr>
            <a:grpSpLocks/>
          </p:cNvGrpSpPr>
          <p:nvPr userDrawn="1"/>
        </p:nvGrpSpPr>
        <p:grpSpPr bwMode="auto">
          <a:xfrm>
            <a:off x="0" y="2844800"/>
            <a:ext cx="9144000" cy="1657350"/>
            <a:chOff x="0" y="3497626"/>
            <a:chExt cx="9144000" cy="1656184"/>
          </a:xfrm>
        </p:grpSpPr>
        <p:pic>
          <p:nvPicPr>
            <p:cNvPr id="7" name="Picture 75" descr="ppt_title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497626"/>
              <a:ext cx="70202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5" descr="ppt_title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5528" y="3497626"/>
              <a:ext cx="4248472" cy="1656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3000364" y="3214686"/>
            <a:ext cx="5357850" cy="914400"/>
          </a:xfrm>
        </p:spPr>
        <p:txBody>
          <a:bodyPr anchor="ctr"/>
          <a:lstStyle>
            <a:lvl1pPr>
              <a:buNone/>
              <a:defRPr/>
            </a:lvl1pPr>
            <a:lvl5pPr marL="228600" indent="-228600" algn="l">
              <a:buNone/>
              <a:defRPr sz="2400" b="1" baseline="0">
                <a:latin typeface="+mj-lt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3000364" y="4572008"/>
            <a:ext cx="5736700" cy="2143140"/>
          </a:xfrm>
        </p:spPr>
        <p:txBody>
          <a:bodyPr/>
          <a:lstStyle>
            <a:lvl1pPr algn="r"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Zástupný symbol pro obsah 18"/>
          <p:cNvSpPr>
            <a:spLocks noGrp="1"/>
          </p:cNvSpPr>
          <p:nvPr>
            <p:ph sz="quarter" idx="12"/>
          </p:nvPr>
        </p:nvSpPr>
        <p:spPr>
          <a:xfrm>
            <a:off x="377176" y="5214950"/>
            <a:ext cx="2194560" cy="571514"/>
          </a:xfrm>
        </p:spPr>
        <p:txBody>
          <a:bodyPr/>
          <a:lstStyle>
            <a:lvl1pPr marL="0" indent="0" algn="ctr">
              <a:buNone/>
              <a:defRPr sz="2000" b="1" u="sng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574733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15274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0987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ransition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228600" y="2875002"/>
            <a:ext cx="6400800" cy="553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228600" marR="0" lvl="0" indent="-228600" algn="l" rtl="0">
              <a:spcBef>
                <a:spcPts val="0"/>
              </a:spcBef>
              <a:spcAft>
                <a:spcPts val="0"/>
              </a:spcAft>
              <a:buNone/>
              <a:defRPr sz="3800" b="0" i="0" u="none" strike="noStrike" cap="none">
                <a:solidFill>
                  <a:srgbClr val="33669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228600" marR="0" lvl="1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28600" marR="0" lvl="2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28600" marR="0" lvl="3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" marR="0" lvl="4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6858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1430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6002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0574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683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99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7926" y="655161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13921480-5A65-4983-84A9-E295889DD319}" type="datetimeFigureOut">
              <a:rPr lang="en-GB" smtClean="0">
                <a:solidFill>
                  <a:prstClr val="black"/>
                </a:solidFill>
              </a:rPr>
              <a:pPr/>
              <a:t>16/12/2019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048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302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223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624" y="1700808"/>
            <a:ext cx="7632848" cy="4608512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SzPct val="100000"/>
              <a:buFont typeface="Wingdings" pitchFamily="2" charset="2"/>
              <a:buChar char="§"/>
              <a:defRPr sz="2000" b="0"/>
            </a:lvl1pPr>
            <a:lvl2pPr>
              <a:spcBef>
                <a:spcPts val="300"/>
              </a:spcBef>
              <a:spcAft>
                <a:spcPts val="300"/>
              </a:spcAft>
              <a:buSzPct val="80000"/>
              <a:buFont typeface="Wingdings" pitchFamily="2" charset="2"/>
              <a:buChar char="Ø"/>
              <a:defRPr sz="1800" b="0"/>
            </a:lvl2pPr>
            <a:lvl3pPr>
              <a:spcBef>
                <a:spcPts val="300"/>
              </a:spcBef>
              <a:spcAft>
                <a:spcPts val="300"/>
              </a:spcAft>
              <a:defRPr sz="1600" b="0"/>
            </a:lvl3pPr>
            <a:lvl4pPr>
              <a:spcBef>
                <a:spcPts val="300"/>
              </a:spcBef>
              <a:spcAft>
                <a:spcPts val="300"/>
              </a:spcAft>
              <a:defRPr sz="1400" b="0"/>
            </a:lvl4pPr>
            <a:lvl5pPr>
              <a:spcBef>
                <a:spcPts val="300"/>
              </a:spcBef>
              <a:spcAft>
                <a:spcPts val="300"/>
              </a:spcAft>
              <a:defRPr sz="1200" b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 smtClean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187624" y="908720"/>
            <a:ext cx="7632848" cy="576064"/>
          </a:xfrm>
        </p:spPr>
        <p:txBody>
          <a:bodyPr anchor="ctr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Font typeface="Times" pitchFamily="18" charset="0"/>
              <a:buNone/>
              <a:tabLst/>
              <a:defRPr sz="2800" b="1">
                <a:solidFill>
                  <a:schemeClr val="tx1"/>
                </a:solidFill>
              </a:defRPr>
            </a:lvl1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22438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22610"/>
            <a:ext cx="8295258" cy="850206"/>
          </a:xfrm>
        </p:spPr>
        <p:txBody>
          <a:bodyPr/>
          <a:lstStyle>
            <a:lvl1pPr>
              <a:defRPr b="1"/>
            </a:lvl1pPr>
          </a:lstStyle>
          <a:p>
            <a:r>
              <a:rPr lang="fr-CH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5"/>
            <a:ext cx="8284914" cy="4351759"/>
          </a:xfrm>
        </p:spPr>
        <p:txBody>
          <a:bodyPr/>
          <a:lstStyle>
            <a:lvl1pPr>
              <a:buFont typeface="Arial"/>
              <a:buChar char="•"/>
              <a:defRPr sz="2000"/>
            </a:lvl1pPr>
            <a:lvl2pPr>
              <a:buFont typeface="Arial"/>
              <a:buChar char="•"/>
              <a:defRPr sz="1800"/>
            </a:lvl2pPr>
            <a:lvl3pPr marL="1257300" indent="-342900">
              <a:buFont typeface="Arial"/>
              <a:buChar char="•"/>
              <a:defRPr/>
            </a:lvl3pPr>
          </a:lstStyle>
          <a:p>
            <a:pPr lvl="0"/>
            <a:r>
              <a:rPr lang="fr-CH" dirty="0" smtClean="0"/>
              <a:t>Click to edit Master text styles</a:t>
            </a:r>
          </a:p>
          <a:p>
            <a:pPr lvl="1"/>
            <a:r>
              <a:rPr lang="fr-CH" dirty="0" smtClean="0"/>
              <a:t>Second level</a:t>
            </a:r>
          </a:p>
          <a:p>
            <a:pPr lvl="2"/>
            <a:r>
              <a:rPr lang="fr-CH" dirty="0" smtClean="0"/>
              <a:t>Third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187450" y="116632"/>
            <a:ext cx="6624638" cy="575518"/>
          </a:xfrm>
        </p:spPr>
        <p:txBody>
          <a:bodyPr anchor="ctr"/>
          <a:lstStyle>
            <a:lvl1pPr algn="ctr">
              <a:spcAft>
                <a:spcPts val="0"/>
              </a:spcAft>
              <a:defRPr sz="2400" b="1"/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fr-CH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7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 userDrawn="1"/>
        </p:nvSpPr>
        <p:spPr bwMode="auto">
          <a:xfrm>
            <a:off x="220675" y="6528093"/>
            <a:ext cx="912676" cy="30051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uf der gleichen Seite des Rechtecks liegende Ecken abrunden 7"/>
          <p:cNvSpPr/>
          <p:nvPr userDrawn="1"/>
        </p:nvSpPr>
        <p:spPr bwMode="auto">
          <a:xfrm rot="5400000" flipV="1">
            <a:off x="5003707" y="2697465"/>
            <a:ext cx="324037" cy="795655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uf der gleichen Seite des Rechtecks liegende Ecken abrunden 8"/>
          <p:cNvSpPr/>
          <p:nvPr userDrawn="1"/>
        </p:nvSpPr>
        <p:spPr bwMode="auto">
          <a:xfrm rot="16200000" flipV="1">
            <a:off x="-227931" y="357264"/>
            <a:ext cx="648074" cy="166810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uf der gleichen Seite des Rechtecks liegende Ecken abrunden 9"/>
          <p:cNvSpPr/>
          <p:nvPr userDrawn="1"/>
        </p:nvSpPr>
        <p:spPr bwMode="auto">
          <a:xfrm rot="5400000" flipV="1">
            <a:off x="4841688" y="-3537606"/>
            <a:ext cx="648074" cy="7956550"/>
          </a:xfrm>
          <a:prstGeom prst="round2SameRect">
            <a:avLst>
              <a:gd name="adj1" fmla="val 7349"/>
              <a:gd name="adj2" fmla="val 0"/>
            </a:avLst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 descr="C:\Users\seoane_ant\NaSa\FSM4 Flyer\susana_logotype_cmyk_print_1200dpi-1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01" y="116632"/>
            <a:ext cx="854050" cy="64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f der gleichen Seite des Rechtecks liegende Ecken abrunden 11"/>
          <p:cNvSpPr/>
          <p:nvPr userDrawn="1"/>
        </p:nvSpPr>
        <p:spPr bwMode="auto">
          <a:xfrm rot="16200000" flipV="1">
            <a:off x="-67499" y="6597181"/>
            <a:ext cx="324037" cy="16681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3399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57" r:id="rId8"/>
    <p:sldLayoutId id="2147483661" r:id="rId9"/>
    <p:sldLayoutId id="2147483674" r:id="rId10"/>
    <p:sldLayoutId id="2147483675" r:id="rId11"/>
    <p:sldLayoutId id="2147483676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921480-5A65-4983-84A9-E295889DD319}" type="datetimeFigureOut">
              <a:rPr kumimoji="0" lang="en-GB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16/12/2019</a:t>
            </a:fld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E5926-35E2-49ED-A9E2-234739C03F3A}" type="slidenum">
              <a:rPr kumimoji="0" lang="de-DE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9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Abgerundetes Rechteck 6"/>
          <p:cNvSpPr/>
          <p:nvPr userDrawn="1"/>
        </p:nvSpPr>
        <p:spPr bwMode="auto">
          <a:xfrm>
            <a:off x="220675" y="6528093"/>
            <a:ext cx="912676" cy="30051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uf der gleichen Seite des Rechtecks liegende Ecken abrunden 7"/>
          <p:cNvSpPr/>
          <p:nvPr userDrawn="1"/>
        </p:nvSpPr>
        <p:spPr bwMode="auto">
          <a:xfrm rot="5400000" flipV="1">
            <a:off x="5003707" y="2697465"/>
            <a:ext cx="324037" cy="795655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Auf der gleichen Seite des Rechtecks liegende Ecken abrunden 8"/>
          <p:cNvSpPr/>
          <p:nvPr userDrawn="1"/>
        </p:nvSpPr>
        <p:spPr bwMode="auto">
          <a:xfrm rot="16200000" flipV="1">
            <a:off x="-227931" y="357264"/>
            <a:ext cx="648074" cy="166810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uf der gleichen Seite des Rechtecks liegende Ecken abrunden 9"/>
          <p:cNvSpPr/>
          <p:nvPr userDrawn="1"/>
        </p:nvSpPr>
        <p:spPr bwMode="auto">
          <a:xfrm rot="5400000" flipV="1">
            <a:off x="4841688" y="-3537606"/>
            <a:ext cx="648074" cy="7956550"/>
          </a:xfrm>
          <a:prstGeom prst="round2SameRect">
            <a:avLst>
              <a:gd name="adj1" fmla="val 7349"/>
              <a:gd name="adj2" fmla="val 0"/>
            </a:avLst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2" descr="C:\Users\seoane_ant\NaSa\FSM4 Flyer\susana_logotype_cmyk_print_1200dpi-1.jp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01" y="116632"/>
            <a:ext cx="854050" cy="64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f der gleichen Seite des Rechtecks liegende Ecken abrunden 11"/>
          <p:cNvSpPr/>
          <p:nvPr userDrawn="1"/>
        </p:nvSpPr>
        <p:spPr bwMode="auto">
          <a:xfrm rot="16200000" flipV="1">
            <a:off x="-67499" y="6597181"/>
            <a:ext cx="324037" cy="166812"/>
          </a:xfrm>
          <a:prstGeom prst="round2SameRect">
            <a:avLst/>
          </a:prstGeom>
          <a:solidFill>
            <a:srgbClr val="BAD9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420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 bwMode="auto">
          <a:xfrm>
            <a:off x="1243013" y="1582738"/>
            <a:ext cx="663416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800" b="1" kern="0" dirty="0">
                <a:solidFill>
                  <a:prstClr val="black"/>
                </a:solidFill>
              </a:rPr>
              <a:t>2. Definition of Sustainable Sanitation</a:t>
            </a:r>
          </a:p>
        </p:txBody>
      </p:sp>
    </p:spTree>
    <p:extLst>
      <p:ext uri="{BB962C8B-B14F-4D97-AF65-F5344CB8AC3E}">
        <p14:creationId xmlns:p14="http://schemas.microsoft.com/office/powerpoint/2010/main" val="158905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The five sustainability criteria (according to SuSanA, 2008) are:</a:t>
            </a:r>
          </a:p>
          <a:p>
            <a:pPr marL="800100" lvl="1" indent="-342900">
              <a:buSzPct val="100000"/>
              <a:buFont typeface="Arial" pitchFamily="34" charset="0"/>
              <a:buAutoNum type="arabicPeriod"/>
            </a:pPr>
            <a:r>
              <a:rPr lang="en-GB" altLang="en-US" sz="2000" dirty="0" smtClean="0"/>
              <a:t>Health and hygiene</a:t>
            </a:r>
            <a:endParaRPr lang="de-DE" altLang="en-US" sz="2000" dirty="0" smtClean="0"/>
          </a:p>
          <a:p>
            <a:pPr marL="800100" lvl="1" indent="-342900">
              <a:buSzPct val="100000"/>
              <a:buFont typeface="Arial" pitchFamily="34" charset="0"/>
              <a:buAutoNum type="arabicPeriod"/>
            </a:pPr>
            <a:r>
              <a:rPr lang="en-GB" altLang="en-US" sz="2000" dirty="0" smtClean="0"/>
              <a:t>Environmental and natural resources</a:t>
            </a:r>
            <a:endParaRPr lang="de-DE" altLang="en-US" sz="2000" dirty="0" smtClean="0"/>
          </a:p>
          <a:p>
            <a:pPr marL="800100" lvl="1" indent="-342900">
              <a:buSzPct val="100000"/>
              <a:buFont typeface="Arial" pitchFamily="34" charset="0"/>
              <a:buAutoNum type="arabicPeriod"/>
            </a:pPr>
            <a:r>
              <a:rPr lang="en-GB" altLang="en-US" sz="2000" dirty="0" smtClean="0"/>
              <a:t>Technology and operation</a:t>
            </a:r>
            <a:endParaRPr lang="de-DE" altLang="en-US" sz="2000" dirty="0" smtClean="0"/>
          </a:p>
          <a:p>
            <a:pPr marL="800100" lvl="1" indent="-342900">
              <a:buSzPct val="100000"/>
              <a:buFont typeface="Arial" pitchFamily="34" charset="0"/>
              <a:buAutoNum type="arabicPeriod"/>
            </a:pPr>
            <a:r>
              <a:rPr lang="en-GB" altLang="en-US" sz="2000" dirty="0" smtClean="0"/>
              <a:t>Finance and economics</a:t>
            </a:r>
            <a:endParaRPr lang="de-DE" altLang="en-US" sz="2000" dirty="0" smtClean="0"/>
          </a:p>
          <a:p>
            <a:pPr marL="800100" lvl="1" indent="-342900">
              <a:buSzPct val="100000"/>
              <a:buFont typeface="Arial" pitchFamily="34" charset="0"/>
              <a:buAutoNum type="arabicPeriod"/>
            </a:pPr>
            <a:r>
              <a:rPr lang="en-GB" altLang="en-US" sz="2000" dirty="0" smtClean="0"/>
              <a:t>Socio-cultural and institutional</a:t>
            </a:r>
          </a:p>
          <a:p>
            <a:r>
              <a:rPr lang="en-US" altLang="en-US" dirty="0" smtClean="0"/>
              <a:t>Sustainable sanitation is key to make an investment in sanitation viable. </a:t>
            </a:r>
            <a:r>
              <a:rPr lang="nl-NL" altLang="en-US" dirty="0" err="1" smtClean="0"/>
              <a:t>However</a:t>
            </a:r>
            <a:r>
              <a:rPr lang="nl-NL" altLang="en-US" dirty="0" smtClean="0"/>
              <a:t>, </a:t>
            </a:r>
            <a:r>
              <a:rPr lang="nl-NL" altLang="en-US" dirty="0" err="1" smtClean="0"/>
              <a:t>there</a:t>
            </a:r>
            <a:r>
              <a:rPr lang="nl-NL" altLang="en-US" dirty="0" smtClean="0"/>
              <a:t> </a:t>
            </a:r>
            <a:r>
              <a:rPr lang="nl-NL" altLang="en-US" dirty="0"/>
              <a:t>is </a:t>
            </a:r>
            <a:r>
              <a:rPr lang="nl-NL" altLang="en-US" dirty="0" err="1"/>
              <a:t>probably</a:t>
            </a:r>
            <a:r>
              <a:rPr lang="nl-NL" altLang="en-US" dirty="0"/>
              <a:t> no system </a:t>
            </a:r>
            <a:r>
              <a:rPr lang="nl-NL" altLang="en-US" dirty="0" err="1"/>
              <a:t>which</a:t>
            </a:r>
            <a:r>
              <a:rPr lang="nl-NL" altLang="en-US" dirty="0"/>
              <a:t> is </a:t>
            </a:r>
            <a:r>
              <a:rPr lang="nl-NL" altLang="en-US" dirty="0" err="1"/>
              <a:t>absolutely</a:t>
            </a:r>
            <a:r>
              <a:rPr lang="nl-NL" altLang="en-US" dirty="0"/>
              <a:t> </a:t>
            </a:r>
            <a:r>
              <a:rPr lang="nl-NL" altLang="en-US" dirty="0" err="1"/>
              <a:t>sustainable</a:t>
            </a:r>
            <a:r>
              <a:rPr lang="nl-NL" altLang="en-US" dirty="0"/>
              <a:t>. The concept of </a:t>
            </a:r>
            <a:r>
              <a:rPr lang="nl-NL" altLang="en-US" dirty="0" err="1"/>
              <a:t>sustainability</a:t>
            </a:r>
            <a:r>
              <a:rPr lang="nl-NL" altLang="en-US" dirty="0"/>
              <a:t> is a vector (</a:t>
            </a:r>
            <a:r>
              <a:rPr lang="nl-NL" altLang="en-US" dirty="0" err="1"/>
              <a:t>direction</a:t>
            </a:r>
            <a:r>
              <a:rPr lang="nl-NL" altLang="en-US" dirty="0" smtClean="0"/>
              <a:t>).</a:t>
            </a:r>
            <a:endParaRPr lang="en-US" altLang="en-US" dirty="0" smtClean="0"/>
          </a:p>
          <a:p>
            <a:r>
              <a:rPr lang="en-GB" altLang="en-US" dirty="0" smtClean="0"/>
              <a:t>If sanitation projects are not properly addressing all of the 5 sustainability criteria, they will ultimately fail and make the investment a waste of money</a:t>
            </a:r>
            <a:r>
              <a:rPr lang="de-DE" altLang="en-US" dirty="0" smtClean="0"/>
              <a:t> </a:t>
            </a:r>
          </a:p>
          <a:p>
            <a:endParaRPr lang="de-DE" altLang="en-US" dirty="0" smtClean="0"/>
          </a:p>
        </p:txBody>
      </p:sp>
      <p:sp>
        <p:nvSpPr>
          <p:cNvPr id="14339" name="Textplatzhalt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Times" charset="0"/>
              <a:buNone/>
            </a:pPr>
            <a:r>
              <a:rPr lang="de-DE" altLang="en-US" dirty="0" smtClean="0"/>
              <a:t>The </a:t>
            </a:r>
            <a:r>
              <a:rPr lang="de-DE" altLang="en-US" dirty="0" err="1" smtClean="0"/>
              <a:t>five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sustainability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criteria</a:t>
            </a:r>
            <a:endParaRPr lang="de-DE" altLang="en-US" dirty="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20900" y="115888"/>
            <a:ext cx="7023100" cy="936625"/>
          </a:xfrm>
        </p:spPr>
        <p:txBody>
          <a:bodyPr>
            <a:normAutofit fontScale="90000"/>
          </a:bodyPr>
          <a:lstStyle/>
          <a:p>
            <a:r>
              <a:rPr lang="de-DE" altLang="en-US" smtClean="0"/>
              <a:t/>
            </a:r>
            <a:br>
              <a:rPr lang="de-DE" altLang="en-US" smtClean="0"/>
            </a:br>
            <a:r>
              <a:rPr lang="de-DE" altLang="en-US" smtClean="0"/>
              <a:t/>
            </a:r>
            <a:br>
              <a:rPr lang="de-DE" altLang="en-US" smtClean="0"/>
            </a:br>
            <a:endParaRPr lang="de-DE" altLang="en-US" smtClean="0"/>
          </a:p>
        </p:txBody>
      </p:sp>
    </p:spTree>
    <p:extLst>
      <p:ext uri="{BB962C8B-B14F-4D97-AF65-F5344CB8AC3E}">
        <p14:creationId xmlns:p14="http://schemas.microsoft.com/office/powerpoint/2010/main" val="288298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 smtClean="0"/>
              <a:t>A sustainable sanitation system is one which: </a:t>
            </a:r>
          </a:p>
          <a:p>
            <a:r>
              <a:rPr lang="en-US" altLang="en-US" dirty="0" smtClean="0"/>
              <a:t>is economically viable,</a:t>
            </a:r>
          </a:p>
          <a:p>
            <a:r>
              <a:rPr lang="en-US" altLang="en-US" dirty="0" smtClean="0"/>
              <a:t>is socially acceptable,</a:t>
            </a:r>
          </a:p>
          <a:p>
            <a:r>
              <a:rPr lang="en-US" altLang="en-US" dirty="0" smtClean="0"/>
              <a:t>is technically and institutionally appropriate,</a:t>
            </a:r>
          </a:p>
          <a:p>
            <a:r>
              <a:rPr lang="en-US" altLang="en-US" dirty="0" smtClean="0"/>
              <a:t>protects the environment and natural resources</a:t>
            </a:r>
          </a:p>
          <a:p>
            <a:endParaRPr lang="de-DE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Times" charset="0"/>
              <a:buNone/>
            </a:pPr>
            <a:r>
              <a:rPr lang="de-DE" altLang="en-US" dirty="0" smtClean="0"/>
              <a:t>Definition </a:t>
            </a:r>
            <a:r>
              <a:rPr lang="de-DE" altLang="en-US" dirty="0" err="1" smtClean="0"/>
              <a:t>of</a:t>
            </a:r>
            <a:r>
              <a:rPr lang="de-DE" altLang="en-US" dirty="0" smtClean="0"/>
              <a:t> „</a:t>
            </a:r>
            <a:r>
              <a:rPr lang="de-DE" altLang="en-US" dirty="0" err="1" smtClean="0"/>
              <a:t>sustainable</a:t>
            </a:r>
            <a:r>
              <a:rPr lang="de-DE" altLang="en-US" dirty="0" smtClean="0"/>
              <a:t> </a:t>
            </a:r>
            <a:r>
              <a:rPr lang="de-DE" altLang="en-US" dirty="0" err="1" smtClean="0"/>
              <a:t>sanitation</a:t>
            </a:r>
            <a:r>
              <a:rPr lang="de-DE" altLang="en-US" dirty="0" smtClean="0"/>
              <a:t>“ </a:t>
            </a:r>
            <a:endParaRPr lang="en-US" altLang="en-US" dirty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20900" y="115888"/>
            <a:ext cx="7023100" cy="936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de-DE" altLang="en-US" sz="2400" smtClean="0"/>
              <a:t/>
            </a:r>
            <a:br>
              <a:rPr lang="de-DE" altLang="en-US" sz="2400" smtClean="0"/>
            </a:br>
            <a:r>
              <a:rPr lang="de-DE" altLang="en-US" sz="2400" smtClean="0"/>
              <a:t/>
            </a:r>
            <a:br>
              <a:rPr lang="de-DE" altLang="en-US" sz="2400" smtClean="0"/>
            </a:br>
            <a:endParaRPr lang="de-DE" altLang="en-US" sz="2400" smtClean="0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87625" y="5788863"/>
            <a:ext cx="688403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ts val="300"/>
              </a:spcBef>
              <a:spcAft>
                <a:spcPts val="300"/>
              </a:spcAft>
              <a:buClr>
                <a:schemeClr val="folHlink"/>
              </a:buClr>
              <a:buSzPct val="120000"/>
              <a:buFont typeface="Times" charset="0"/>
              <a:buChar char="•"/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ts val="300"/>
              </a:spcBef>
              <a:spcAft>
                <a:spcPts val="300"/>
              </a:spcAft>
              <a:buClr>
                <a:schemeClr val="folHlink"/>
              </a:buClr>
              <a:buSzPct val="120000"/>
              <a:buFont typeface="Times" charset="0"/>
              <a:buChar char="•"/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6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ts val="300"/>
              </a:spcAft>
              <a:buClr>
                <a:srgbClr val="99CC00"/>
              </a:buClr>
              <a:buSzPct val="120000"/>
              <a:buFont typeface="Times" charset="0"/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80F0F"/>
              </a:buClr>
              <a:buSzTx/>
              <a:buFont typeface="Wingdings" pitchFamily="2" charset="2"/>
              <a:buNone/>
            </a:pPr>
            <a:r>
              <a:rPr lang="en-US" altLang="en-US" sz="1000" dirty="0" smtClean="0">
                <a:solidFill>
                  <a:prstClr val="black"/>
                </a:solidFill>
              </a:rPr>
              <a:t>Source: Vision document 1 of Sustainable Sanitation Alliance “Towards more sustainable sanitation solutions” (2008), Vision document 2 of Sustainable Sanitation Alliance “Contribution of sustainable sanitation to the Agenda 2030 for sustainable development” (2017).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80F0F"/>
              </a:buClr>
              <a:buSzTx/>
              <a:buFont typeface="Wingdings" pitchFamily="2" charset="2"/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	</a:t>
            </a:r>
            <a:endParaRPr lang="en-US" altLang="en-US" sz="1000" dirty="0" smtClean="0">
              <a:solidFill>
                <a:prstClr val="black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de-DE" altLang="en-US" sz="1000" dirty="0" smtClean="0">
              <a:solidFill>
                <a:srgbClr val="99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99341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Bildschirmpräsentation (4:3)</PresentationFormat>
  <Paragraphs>25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Times</vt:lpstr>
      <vt:lpstr>Wingdings</vt:lpstr>
      <vt:lpstr>Office</vt:lpstr>
      <vt:lpstr>1_Office</vt:lpstr>
      <vt:lpstr>PowerPoint-Präsentation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Huber, Magdalena GIZ</dc:creator>
  <cp:lastModifiedBy>Dworak, Hans Christian GIZ</cp:lastModifiedBy>
  <cp:revision>127</cp:revision>
  <dcterms:modified xsi:type="dcterms:W3CDTF">2019-12-16T09:17:07Z</dcterms:modified>
</cp:coreProperties>
</file>